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7" r:id="rId2"/>
    <p:sldId id="278" r:id="rId3"/>
    <p:sldId id="279" r:id="rId4"/>
    <p:sldId id="280" r:id="rId5"/>
    <p:sldId id="281" r:id="rId6"/>
    <p:sldId id="270" r:id="rId7"/>
    <p:sldId id="271" r:id="rId8"/>
    <p:sldId id="272" r:id="rId9"/>
    <p:sldId id="275" r:id="rId10"/>
    <p:sldId id="276" r:id="rId11"/>
    <p:sldId id="273" r:id="rId12"/>
    <p:sldId id="274" r:id="rId1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631"/>
  </p:normalViewPr>
  <p:slideViewPr>
    <p:cSldViewPr>
      <p:cViewPr>
        <p:scale>
          <a:sx n="100" d="100"/>
          <a:sy n="100" d="100"/>
        </p:scale>
        <p:origin x="560" y="45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6E1C4C-1904-48B7-81D1-5DAC2AC07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456D7-47A9-4B46-862E-B15782E8B9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080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080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1AEC8-B27E-4F8E-8038-651BBAA72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CCC97-387D-4408-9487-A194D60B4A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2B070-14D1-4210-9D35-D93AA06F5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3810000" cy="3429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D8384F-D798-4958-8FF8-3B1BD696C3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886E6C-7C8C-4BC0-8558-B4D7F64BC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8B781E-35D8-486D-93AF-007EA5388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9DC8B-D70F-4F73-A487-82F2C91AF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E3AC2-666B-46B0-B6F5-BD882136F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BCDC8B-E81E-4A5E-8DC7-5DDE12BF5E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08000"/>
            <a:ext cx="77724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51000"/>
            <a:ext cx="77724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7000"/>
            <a:ext cx="2895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6C90FDF-6767-4D28-B55C-571EFB570F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447801" y="508000"/>
            <a:ext cx="1972015" cy="769441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/>
              <a:t>Friction</a:t>
            </a:r>
          </a:p>
        </p:txBody>
      </p:sp>
      <p:pic>
        <p:nvPicPr>
          <p:cNvPr id="2051" name="Picture 6" descr="C:\Program Files\Common Files\Microsoft Shared\Clipart\CagCat50\in00357_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1" y="1714500"/>
            <a:ext cx="2678113" cy="234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05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force is needed to begin sliding a 2350 kg car across wet concrete?</a:t>
            </a:r>
            <a:endParaRPr lang="en-US" dirty="0"/>
          </a:p>
        </p:txBody>
      </p:sp>
      <p:pic>
        <p:nvPicPr>
          <p:cNvPr id="3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304800" y="1608578"/>
            <a:ext cx="4953000" cy="284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295900"/>
            <a:ext cx="756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16,121 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05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is the mass of ice you have if it takes 12.0 N of force to slide it at a constant speed across ice?</a:t>
            </a:r>
            <a:endParaRPr lang="en-US" dirty="0"/>
          </a:p>
        </p:txBody>
      </p:sp>
      <p:pic>
        <p:nvPicPr>
          <p:cNvPr id="3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304800" y="1608578"/>
            <a:ext cx="4953000" cy="284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295900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40.8 kg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05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You have a 2.1 kg block of plastic and it takes you 8.65 N of force to slide it at a constant speed across your Formica table.  What is the coefficient of friction?</a:t>
            </a:r>
            <a:endParaRPr lang="en-US" dirty="0"/>
          </a:p>
        </p:txBody>
      </p:sp>
      <p:pic>
        <p:nvPicPr>
          <p:cNvPr id="3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304800" y="1608578"/>
            <a:ext cx="4953000" cy="284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295900"/>
            <a:ext cx="4539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0.42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669926" y="415396"/>
            <a:ext cx="786447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Friction - the force needed to drag one object across another.  (at a constant velocity)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181600" y="1270000"/>
            <a:ext cx="32766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Depends on:</a:t>
            </a:r>
          </a:p>
          <a:p>
            <a:pPr lvl="1">
              <a:buFontTx/>
              <a:buChar char="•"/>
            </a:pPr>
            <a:r>
              <a:rPr lang="en-US" sz="2800" dirty="0"/>
              <a:t>How hard the surfaces are held together </a:t>
            </a:r>
            <a:endParaRPr lang="en-US" sz="1600" dirty="0"/>
          </a:p>
          <a:p>
            <a:pPr lvl="1">
              <a:buFontTx/>
              <a:buChar char="•"/>
            </a:pPr>
            <a:r>
              <a:rPr lang="en-US" sz="2800" dirty="0"/>
              <a:t>What type of surface it is (I.e. rough, smooth)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04800" y="3935678"/>
            <a:ext cx="6858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/>
              <a:t>Not supposed to depend on:</a:t>
            </a:r>
          </a:p>
          <a:p>
            <a:pPr lvl="1">
              <a:buFontTx/>
              <a:buChar char="•"/>
            </a:pPr>
            <a:r>
              <a:rPr lang="en-US" sz="2800" dirty="0"/>
              <a:t>Surface area (pressure)</a:t>
            </a:r>
          </a:p>
          <a:p>
            <a:pPr lvl="1">
              <a:buFontTx/>
              <a:buChar char="•"/>
            </a:pPr>
            <a:r>
              <a:rPr lang="en-US" sz="2800" dirty="0"/>
              <a:t>Speed (low speeds) </a:t>
            </a:r>
            <a:endParaRPr lang="en-US" sz="1600" dirty="0"/>
          </a:p>
        </p:txBody>
      </p:sp>
      <p:grpSp>
        <p:nvGrpSpPr>
          <p:cNvPr id="2" name="Group 6"/>
          <p:cNvGrpSpPr/>
          <p:nvPr/>
        </p:nvGrpSpPr>
        <p:grpSpPr>
          <a:xfrm>
            <a:off x="609600" y="1333500"/>
            <a:ext cx="4114800" cy="2286000"/>
            <a:chOff x="609600" y="1600200"/>
            <a:chExt cx="4114800" cy="2743200"/>
          </a:xfrm>
        </p:grpSpPr>
        <p:pic>
          <p:nvPicPr>
            <p:cNvPr id="3080" name="Picture 8"/>
            <p:cNvPicPr>
              <a:picLocks noChangeAspect="1" noChangeArrowheads="1"/>
            </p:cNvPicPr>
            <p:nvPr/>
          </p:nvPicPr>
          <p:blipFill>
            <a:blip r:embed="rId2"/>
            <a:srcRect l="20000" t="20000" r="20000" b="20000"/>
            <a:stretch>
              <a:fillRect/>
            </a:stretch>
          </p:blipFill>
          <p:spPr bwMode="auto">
            <a:xfrm>
              <a:off x="609600" y="1600200"/>
              <a:ext cx="4114800" cy="2743200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  <p:sp>
          <p:nvSpPr>
            <p:cNvPr id="3078" name="TextBox 5"/>
            <p:cNvSpPr txBox="1">
              <a:spLocks noChangeArrowheads="1"/>
            </p:cNvSpPr>
            <p:nvPr/>
          </p:nvSpPr>
          <p:spPr bwMode="auto">
            <a:xfrm>
              <a:off x="2743200" y="1828800"/>
              <a:ext cx="423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(R)</a:t>
              </a:r>
              <a:endParaRPr lang="en-US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0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0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 bldLvl="2" autoUpdateAnimBg="0"/>
      <p:bldP spid="3081" grpId="0" build="p" bldLvl="2" autoUpdateAnimBg="0"/>
      <p:bldP spid="3082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9"/>
          <p:cNvSpPr txBox="1">
            <a:spLocks noChangeArrowheads="1"/>
          </p:cNvSpPr>
          <p:nvPr/>
        </p:nvSpPr>
        <p:spPr bwMode="auto">
          <a:xfrm>
            <a:off x="2057400" y="494771"/>
            <a:ext cx="3308919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/>
              <a:t>F</a:t>
            </a:r>
            <a:r>
              <a:rPr lang="en-US" sz="8000" baseline="-25000"/>
              <a:t>f</a:t>
            </a:r>
            <a:r>
              <a:rPr lang="en-US" sz="8000"/>
              <a:t> = </a:t>
            </a:r>
            <a:r>
              <a:rPr lang="en-US" sz="8000">
                <a:sym typeface="BR Symbol" pitchFamily="18" charset="2"/>
              </a:rPr>
              <a:t>μ</a:t>
            </a:r>
            <a:r>
              <a:rPr lang="en-US" sz="8000"/>
              <a:t>R</a:t>
            </a:r>
            <a:endParaRPr lang="en-US" sz="8000" baseline="-25000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288926" y="1333500"/>
            <a:ext cx="2378075" cy="1371865"/>
            <a:chOff x="182" y="1008"/>
            <a:chExt cx="1498" cy="1037"/>
          </a:xfrm>
        </p:grpSpPr>
        <p:sp>
          <p:nvSpPr>
            <p:cNvPr id="4110" name="Text Box 10"/>
            <p:cNvSpPr txBox="1">
              <a:spLocks noChangeArrowheads="1"/>
            </p:cNvSpPr>
            <p:nvPr/>
          </p:nvSpPr>
          <p:spPr bwMode="auto">
            <a:xfrm>
              <a:off x="182" y="1324"/>
              <a:ext cx="1498" cy="72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Force of Friction in N</a:t>
              </a:r>
            </a:p>
          </p:txBody>
        </p:sp>
        <p:sp>
          <p:nvSpPr>
            <p:cNvPr id="4111" name="Line 14"/>
            <p:cNvSpPr>
              <a:spLocks noChangeShapeType="1"/>
            </p:cNvSpPr>
            <p:nvPr/>
          </p:nvSpPr>
          <p:spPr bwMode="auto">
            <a:xfrm flipV="1">
              <a:off x="1008" y="1008"/>
              <a:ext cx="384" cy="38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762000" y="1460500"/>
            <a:ext cx="3581400" cy="4328584"/>
            <a:chOff x="480" y="1104"/>
            <a:chExt cx="2256" cy="3272"/>
          </a:xfrm>
        </p:grpSpPr>
        <p:sp>
          <p:nvSpPr>
            <p:cNvPr id="4108" name="Text Box 11"/>
            <p:cNvSpPr txBox="1">
              <a:spLocks noChangeArrowheads="1"/>
            </p:cNvSpPr>
            <p:nvPr/>
          </p:nvSpPr>
          <p:spPr bwMode="auto">
            <a:xfrm>
              <a:off x="480" y="2352"/>
              <a:ext cx="2064" cy="2024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Coefficient of Friction.</a:t>
              </a:r>
            </a:p>
            <a:p>
              <a:r>
                <a:rPr lang="en-US" sz="2800"/>
                <a:t>  0 </a:t>
              </a:r>
              <a:r>
                <a:rPr lang="en-US" sz="2800" u="sng"/>
                <a:t>&lt;</a:t>
              </a:r>
              <a:r>
                <a:rPr lang="en-US" sz="2800"/>
                <a:t> </a:t>
              </a:r>
              <a:r>
                <a:rPr lang="en-US" sz="2800">
                  <a:sym typeface="BR Symbol" pitchFamily="18" charset="2"/>
                </a:rPr>
                <a:t>μ </a:t>
              </a:r>
              <a:r>
                <a:rPr lang="en-US" sz="2800" u="sng">
                  <a:sym typeface="BR Symbol" pitchFamily="18" charset="2"/>
                </a:rPr>
                <a:t>&lt;</a:t>
              </a:r>
              <a:r>
                <a:rPr lang="en-US" sz="2800">
                  <a:sym typeface="BR Symbol" pitchFamily="18" charset="2"/>
                </a:rPr>
                <a:t> 1</a:t>
              </a:r>
              <a:endParaRPr lang="en-US" sz="2800"/>
            </a:p>
            <a:p>
              <a:r>
                <a:rPr lang="en-US" sz="2800"/>
                <a:t>(Specific to a surface) - in your book (Table 4-2)</a:t>
              </a:r>
            </a:p>
          </p:txBody>
        </p:sp>
        <p:sp>
          <p:nvSpPr>
            <p:cNvPr id="4109" name="Line 16"/>
            <p:cNvSpPr>
              <a:spLocks noChangeShapeType="1"/>
            </p:cNvSpPr>
            <p:nvPr/>
          </p:nvSpPr>
          <p:spPr bwMode="auto">
            <a:xfrm flipV="1">
              <a:off x="1152" y="1104"/>
              <a:ext cx="1584" cy="129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495800" y="1397000"/>
            <a:ext cx="4191000" cy="2083594"/>
            <a:chOff x="3120" y="1056"/>
            <a:chExt cx="2640" cy="1575"/>
          </a:xfrm>
        </p:grpSpPr>
        <p:sp>
          <p:nvSpPr>
            <p:cNvPr id="4106" name="Text Box 13"/>
            <p:cNvSpPr txBox="1">
              <a:spLocks noChangeArrowheads="1"/>
            </p:cNvSpPr>
            <p:nvPr/>
          </p:nvSpPr>
          <p:spPr bwMode="auto">
            <a:xfrm>
              <a:off x="3120" y="1584"/>
              <a:ext cx="2640" cy="1047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800"/>
                <a:t>Reaction Force - Force exerted by a surface to maintain its integrity (F</a:t>
              </a:r>
              <a:r>
                <a:rPr lang="en-US" sz="2800" baseline="-25000"/>
                <a:t>N</a:t>
              </a:r>
              <a:r>
                <a:rPr lang="en-US" sz="2800"/>
                <a:t>)</a:t>
              </a:r>
            </a:p>
          </p:txBody>
        </p:sp>
        <p:sp>
          <p:nvSpPr>
            <p:cNvPr id="4107" name="Line 18"/>
            <p:cNvSpPr>
              <a:spLocks noChangeShapeType="1"/>
            </p:cNvSpPr>
            <p:nvPr/>
          </p:nvSpPr>
          <p:spPr bwMode="auto">
            <a:xfrm flipV="1">
              <a:off x="3312" y="1056"/>
              <a:ext cx="0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15"/>
          <p:cNvGrpSpPr/>
          <p:nvPr/>
        </p:nvGrpSpPr>
        <p:grpSpPr>
          <a:xfrm>
            <a:off x="4708526" y="3238500"/>
            <a:ext cx="4470400" cy="2337594"/>
            <a:chOff x="4708525" y="3886201"/>
            <a:chExt cx="4470400" cy="2805113"/>
          </a:xfrm>
        </p:grpSpPr>
        <p:grpSp>
          <p:nvGrpSpPr>
            <p:cNvPr id="6" name="Group 21"/>
            <p:cNvGrpSpPr>
              <a:grpSpLocks/>
            </p:cNvGrpSpPr>
            <p:nvPr/>
          </p:nvGrpSpPr>
          <p:grpSpPr bwMode="auto">
            <a:xfrm>
              <a:off x="4708525" y="3886201"/>
              <a:ext cx="4470400" cy="2805113"/>
              <a:chOff x="2966" y="2448"/>
              <a:chExt cx="2816" cy="1767"/>
            </a:xfrm>
          </p:grpSpPr>
          <p:pic>
            <p:nvPicPr>
              <p:cNvPr id="4104" name="Picture 12"/>
              <p:cNvPicPr>
                <a:picLocks noChangeAspect="1" noChangeArrowheads="1"/>
              </p:cNvPicPr>
              <p:nvPr/>
            </p:nvPicPr>
            <p:blipFill>
              <a:blip r:embed="rId2"/>
              <a:srcRect l="20000" t="20000" r="20000" b="20000"/>
              <a:stretch>
                <a:fillRect/>
              </a:stretch>
            </p:blipFill>
            <p:spPr bwMode="auto">
              <a:xfrm>
                <a:off x="3024" y="2448"/>
                <a:ext cx="2400" cy="1378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</p:pic>
          <p:sp>
            <p:nvSpPr>
              <p:cNvPr id="4105" name="Text Box 20"/>
              <p:cNvSpPr txBox="1">
                <a:spLocks noChangeArrowheads="1"/>
              </p:cNvSpPr>
              <p:nvPr/>
            </p:nvSpPr>
            <p:spPr bwMode="auto">
              <a:xfrm>
                <a:off x="2966" y="3866"/>
                <a:ext cx="2816" cy="349"/>
              </a:xfrm>
              <a:prstGeom prst="rect">
                <a:avLst/>
              </a:prstGeom>
              <a:noFill/>
              <a:ln w="38100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dirty="0"/>
                  <a:t>Usually the weight (level surfaces)</a:t>
                </a:r>
              </a:p>
            </p:txBody>
          </p:sp>
        </p:grpSp>
        <p:sp>
          <p:nvSpPr>
            <p:cNvPr id="4103" name="TextBox 14"/>
            <p:cNvSpPr txBox="1">
              <a:spLocks noChangeArrowheads="1"/>
            </p:cNvSpPr>
            <p:nvPr/>
          </p:nvSpPr>
          <p:spPr bwMode="auto">
            <a:xfrm>
              <a:off x="6781800" y="4038601"/>
              <a:ext cx="423514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400"/>
                <a:t>(R)</a:t>
              </a:r>
              <a:endParaRPr lang="en-US" sz="28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228600" y="190500"/>
            <a:ext cx="6858000" cy="394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69926" y="4246563"/>
            <a:ext cx="6748963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These are approximate</a:t>
            </a:r>
          </a:p>
          <a:p>
            <a:r>
              <a:rPr lang="en-US" sz="2800"/>
              <a:t>What’s up with the two columns?</a:t>
            </a:r>
          </a:p>
          <a:p>
            <a:r>
              <a:rPr lang="en-US" sz="2800"/>
              <a:t>How are they related </a:t>
            </a:r>
            <a:r>
              <a:rPr lang="en-US" sz="1800"/>
              <a:t>(one bigger = demo with force probe)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7086600" y="415396"/>
            <a:ext cx="2044149" cy="83099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IB calls kinetic</a:t>
            </a:r>
          </a:p>
          <a:p>
            <a:r>
              <a:rPr lang="en-US"/>
              <a:t>“dynamic”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3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38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381000" y="254000"/>
            <a:ext cx="8077200" cy="521168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 u="sng" dirty="0"/>
              <a:t>D</a:t>
            </a:r>
            <a:r>
              <a:rPr lang="en-US" dirty="0"/>
              <a:t>ynamic Friction - Force needed to keep it going at a constant velocity.  (AKA Kinetic friction)</a:t>
            </a:r>
          </a:p>
          <a:p>
            <a:pPr lvl="1"/>
            <a:r>
              <a:rPr lang="en-US" dirty="0"/>
              <a:t>F</a:t>
            </a:r>
            <a:r>
              <a:rPr lang="en-US" baseline="-25000" dirty="0"/>
              <a:t>F</a:t>
            </a:r>
            <a:r>
              <a:rPr lang="en-US" dirty="0"/>
              <a:t> = </a:t>
            </a:r>
            <a:r>
              <a:rPr lang="en-US" dirty="0" err="1">
                <a:sym typeface="BR Symbol" pitchFamily="18" charset="2"/>
              </a:rPr>
              <a:t>μ</a:t>
            </a:r>
            <a:r>
              <a:rPr lang="en-US" baseline="-25000" dirty="0" err="1">
                <a:sym typeface="BR Symbol" pitchFamily="18" charset="2"/>
              </a:rPr>
              <a:t>d</a:t>
            </a:r>
            <a:r>
              <a:rPr lang="en-US" dirty="0" err="1"/>
              <a:t>R</a:t>
            </a:r>
            <a:endParaRPr lang="en-US" baseline="-25000" dirty="0"/>
          </a:p>
          <a:p>
            <a:pPr lvl="1"/>
            <a:r>
              <a:rPr lang="en-US" dirty="0"/>
              <a:t>Always in opposition to velocity (direction it is sliding)</a:t>
            </a:r>
          </a:p>
          <a:p>
            <a:pPr lvl="1"/>
            <a:r>
              <a:rPr lang="en-US" sz="1600" dirty="0"/>
              <a:t>(Demo, example calculation)</a:t>
            </a:r>
          </a:p>
          <a:p>
            <a:pPr lvl="1"/>
            <a:endParaRPr lang="en-US" dirty="0"/>
          </a:p>
          <a:p>
            <a:r>
              <a:rPr lang="en-US" sz="3200" b="1" u="sng" dirty="0"/>
              <a:t>St</a:t>
            </a:r>
            <a:r>
              <a:rPr lang="en-US" dirty="0"/>
              <a:t>atic Friction - Force needed to </a:t>
            </a:r>
            <a:r>
              <a:rPr lang="en-US" sz="3200" b="1" u="sng" dirty="0"/>
              <a:t>st</a:t>
            </a:r>
            <a:r>
              <a:rPr lang="en-US" dirty="0"/>
              <a:t>art motion.</a:t>
            </a:r>
          </a:p>
          <a:p>
            <a:pPr lvl="1"/>
            <a:r>
              <a:rPr lang="en-US" dirty="0"/>
              <a:t>F</a:t>
            </a:r>
            <a:r>
              <a:rPr lang="en-US" baseline="-25000" dirty="0"/>
              <a:t>F</a:t>
            </a:r>
            <a:r>
              <a:rPr lang="en-US" dirty="0"/>
              <a:t> </a:t>
            </a:r>
            <a:r>
              <a:rPr lang="en-US" u="sng" dirty="0"/>
              <a:t>&lt;</a:t>
            </a:r>
            <a:r>
              <a:rPr lang="en-US" dirty="0"/>
              <a:t> </a:t>
            </a:r>
            <a:r>
              <a:rPr lang="en-US" dirty="0" err="1">
                <a:sym typeface="BR Symbol" pitchFamily="18" charset="2"/>
              </a:rPr>
              <a:t>μ</a:t>
            </a:r>
            <a:r>
              <a:rPr lang="en-US" baseline="-25000" dirty="0" err="1">
                <a:sym typeface="BR Symbol" pitchFamily="18" charset="2"/>
              </a:rPr>
              <a:t>s</a:t>
            </a:r>
            <a:r>
              <a:rPr lang="en-US" dirty="0" err="1"/>
              <a:t>R</a:t>
            </a:r>
            <a:endParaRPr lang="en-US" baseline="-25000" dirty="0"/>
          </a:p>
          <a:p>
            <a:pPr lvl="1"/>
            <a:r>
              <a:rPr lang="en-US" dirty="0"/>
              <a:t>Keeps the object from moving if it can.</a:t>
            </a:r>
          </a:p>
          <a:p>
            <a:pPr lvl="1"/>
            <a:r>
              <a:rPr lang="en-US" dirty="0"/>
              <a:t>Only relevant when object is stationary.</a:t>
            </a:r>
          </a:p>
          <a:p>
            <a:pPr lvl="1"/>
            <a:r>
              <a:rPr lang="en-US" dirty="0"/>
              <a:t>Always in opposition to applied force.</a:t>
            </a:r>
          </a:p>
          <a:p>
            <a:pPr lvl="1"/>
            <a:r>
              <a:rPr lang="en-US" dirty="0"/>
              <a:t>Calculated value is a </a:t>
            </a:r>
            <a:r>
              <a:rPr lang="en-US" u="sng" dirty="0"/>
              <a:t>maximum</a:t>
            </a:r>
          </a:p>
          <a:p>
            <a:pPr lvl="1"/>
            <a:r>
              <a:rPr lang="en-US" sz="1600" dirty="0"/>
              <a:t>(Demo, example calculation, examples of less than maximum)</a:t>
            </a:r>
          </a:p>
          <a:p>
            <a:pPr lvl="1"/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74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74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4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2057400" y="494771"/>
            <a:ext cx="3688830" cy="132343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8000" dirty="0"/>
              <a:t>F</a:t>
            </a:r>
            <a:r>
              <a:rPr lang="en-US" sz="8000" baseline="-25000" dirty="0"/>
              <a:t>f</a:t>
            </a:r>
            <a:r>
              <a:rPr lang="en-US" sz="8000" dirty="0"/>
              <a:t> = </a:t>
            </a:r>
            <a:r>
              <a:rPr lang="en-US" sz="8000" dirty="0" err="1" smtClean="0">
                <a:sym typeface="BR Symbol" pitchFamily="18" charset="2"/>
              </a:rPr>
              <a:t>μ</a:t>
            </a:r>
            <a:r>
              <a:rPr lang="en-US" sz="8000" dirty="0" err="1" smtClean="0"/>
              <a:t>F</a:t>
            </a:r>
            <a:r>
              <a:rPr lang="en-US" sz="8000" baseline="-25000" dirty="0" err="1" smtClean="0"/>
              <a:t>N</a:t>
            </a:r>
            <a:endParaRPr lang="en-US" sz="80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05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force is needed to start to slide a 45.0 block of rubber across dry concrete?</a:t>
            </a:r>
            <a:endParaRPr lang="en-US" dirty="0"/>
          </a:p>
        </p:txBody>
      </p:sp>
      <p:pic>
        <p:nvPicPr>
          <p:cNvPr id="3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304800" y="1608578"/>
            <a:ext cx="4953000" cy="284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295900"/>
            <a:ext cx="5645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441 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0500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force is needed to continue to slide a 32.0 block of wood across a wood floor?</a:t>
            </a:r>
            <a:endParaRPr lang="en-US" dirty="0"/>
          </a:p>
        </p:txBody>
      </p:sp>
      <p:pic>
        <p:nvPicPr>
          <p:cNvPr id="3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304800" y="1608578"/>
            <a:ext cx="4953000" cy="284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295900"/>
            <a:ext cx="6030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62.7 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90500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force is needed to begin sliding a 921 kg block of ice across a frozen lake?</a:t>
            </a:r>
          </a:p>
          <a:p>
            <a:r>
              <a:rPr lang="en-US" dirty="0" smtClean="0"/>
              <a:t>What force will it then take to keep it sliding?</a:t>
            </a:r>
            <a:endParaRPr lang="en-US" dirty="0"/>
          </a:p>
        </p:txBody>
      </p:sp>
      <p:pic>
        <p:nvPicPr>
          <p:cNvPr id="3" name="Picture 3" descr="S:\Assist\Figures\table4-2.JPG"/>
          <p:cNvPicPr>
            <a:picLocks noChangeAspect="1" noChangeArrowheads="1"/>
          </p:cNvPicPr>
          <p:nvPr/>
        </p:nvPicPr>
        <p:blipFill>
          <a:blip r:embed="rId2">
            <a:lum bright="-6000" contrast="-6000"/>
          </a:blip>
          <a:srcRect/>
          <a:stretch>
            <a:fillRect/>
          </a:stretch>
        </p:blipFill>
        <p:spPr bwMode="auto">
          <a:xfrm>
            <a:off x="304800" y="1608578"/>
            <a:ext cx="4953000" cy="2849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5295900"/>
            <a:ext cx="1136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902.6 N, 271 N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394</Words>
  <Application>Microsoft Macintosh PowerPoint</Application>
  <PresentationFormat>On-screen Show (16:10)</PresentationFormat>
  <Paragraphs>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BR Symbol</vt:lpstr>
      <vt:lpstr>ＭＳ Ｐゴシック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Muriley</Company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Murray Riley</dc:creator>
  <cp:lastModifiedBy>Microsoft Office User</cp:lastModifiedBy>
  <cp:revision>164</cp:revision>
  <dcterms:created xsi:type="dcterms:W3CDTF">2012-11-03T20:49:32Z</dcterms:created>
  <dcterms:modified xsi:type="dcterms:W3CDTF">2018-11-18T03:04:03Z</dcterms:modified>
</cp:coreProperties>
</file>