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93" autoAdjust="0"/>
  </p:normalViewPr>
  <p:slideViewPr>
    <p:cSldViewPr>
      <p:cViewPr varScale="1">
        <p:scale>
          <a:sx n="110" d="100"/>
          <a:sy n="110" d="100"/>
        </p:scale>
        <p:origin x="-15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A9CE0-1AB7-4CB7-BB1B-FC7489335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1C506-52E2-4A15-8403-52355D5EB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6A444-47AB-4FE5-BBBC-1930AB73D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504E9A-B9D5-431C-8699-ECA3FE90F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F065-E8E7-43A5-B622-2D835D73A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0BEB2-5922-43FA-A436-16CF0A7FA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3C8FA-56EC-484A-B726-7772E62AB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1457D-CF56-4EC3-AD92-E9599E4C2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F102-165C-4B00-87BB-556E257F7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E0312-5836-46C6-B7FF-66141A48F6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BBF2E-108F-417B-BFAC-FA4440D1D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1690D-013A-482E-9143-2577C142C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B6D297-4037-45EB-920B-D85005FC5B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Gaudi Sitzen swims out to an island to rescue a person stranded while inner tubing 20 meters away, directly across from her position on shore. The river current is 0.72 m/s and Gaudi can swim 1.3 m/s. How long will it take for her to cross to the island?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14600" y="1524000"/>
            <a:ext cx="4343400" cy="4953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2514600" y="4114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0" y="41148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23 m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2514600" y="3657600"/>
            <a:ext cx="838200" cy="4572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574925" y="3236913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1.3 m/s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343400" y="1524000"/>
            <a:ext cx="12192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3352800" y="525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336925" y="5294313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0.72 m/s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14400" y="914400"/>
            <a:ext cx="298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98" name="Text Box 126"/>
          <p:cNvSpPr txBox="1">
            <a:spLocks noChangeArrowheads="1"/>
          </p:cNvSpPr>
          <p:nvPr/>
        </p:nvSpPr>
        <p:spPr bwMode="auto">
          <a:xfrm>
            <a:off x="0" y="1828800"/>
            <a:ext cx="44767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Solving equations</a:t>
            </a:r>
          </a:p>
          <a:p>
            <a:r>
              <a:rPr lang="en-US"/>
              <a:t>v</a:t>
            </a:r>
            <a:r>
              <a:rPr lang="en-US" baseline="-25000"/>
              <a:t>y</a:t>
            </a:r>
            <a:r>
              <a:rPr lang="en-US"/>
              <a:t>+v</a:t>
            </a:r>
            <a:r>
              <a:rPr lang="en-US" baseline="-25000"/>
              <a:t>current</a:t>
            </a:r>
            <a:r>
              <a:rPr lang="en-US"/>
              <a:t>=0, so v</a:t>
            </a:r>
            <a:r>
              <a:rPr lang="en-US" baseline="-25000"/>
              <a:t>y</a:t>
            </a:r>
            <a:r>
              <a:rPr lang="en-US"/>
              <a:t>=-v</a:t>
            </a:r>
            <a:r>
              <a:rPr lang="en-US" baseline="-25000"/>
              <a:t>current</a:t>
            </a:r>
            <a:endParaRPr lang="en-US"/>
          </a:p>
          <a:p>
            <a:r>
              <a:rPr lang="en-US"/>
              <a:t>v*sin(</a:t>
            </a:r>
            <a:r>
              <a:rPr lang="el-GR">
                <a:cs typeface="Arial" charset="0"/>
              </a:rPr>
              <a:t>θ</a:t>
            </a:r>
            <a:r>
              <a:rPr lang="en-US">
                <a:cs typeface="Arial" charset="0"/>
              </a:rPr>
              <a:t>)=v</a:t>
            </a:r>
            <a:r>
              <a:rPr lang="en-US" baseline="-25000">
                <a:cs typeface="Arial" charset="0"/>
              </a:rPr>
              <a:t>y</a:t>
            </a:r>
            <a:r>
              <a:rPr lang="en-US"/>
              <a:t>, so </a:t>
            </a:r>
            <a:r>
              <a:rPr lang="el-GR">
                <a:cs typeface="Arial" charset="0"/>
              </a:rPr>
              <a:t>θ</a:t>
            </a:r>
            <a:r>
              <a:rPr lang="en-US">
                <a:cs typeface="Arial" charset="0"/>
              </a:rPr>
              <a:t>=sin</a:t>
            </a:r>
            <a:r>
              <a:rPr lang="en-US" baseline="30000">
                <a:cs typeface="Arial" charset="0"/>
              </a:rPr>
              <a:t>-1</a:t>
            </a:r>
            <a:r>
              <a:rPr lang="en-US">
                <a:cs typeface="Arial" charset="0"/>
              </a:rPr>
              <a:t>(v</a:t>
            </a:r>
            <a:r>
              <a:rPr lang="en-US" baseline="-25000">
                <a:cs typeface="Arial" charset="0"/>
              </a:rPr>
              <a:t>y</a:t>
            </a:r>
            <a:r>
              <a:rPr lang="en-US"/>
              <a:t>/v)=</a:t>
            </a:r>
            <a:r>
              <a:rPr lang="en-US">
                <a:cs typeface="Arial" charset="0"/>
              </a:rPr>
              <a:t>sin</a:t>
            </a:r>
            <a:r>
              <a:rPr lang="en-US" baseline="30000">
                <a:cs typeface="Arial" charset="0"/>
              </a:rPr>
              <a:t>-1</a:t>
            </a:r>
            <a:r>
              <a:rPr lang="en-US">
                <a:cs typeface="Arial" charset="0"/>
              </a:rPr>
              <a:t>(-v</a:t>
            </a:r>
            <a:r>
              <a:rPr lang="en-US" baseline="-25000">
                <a:cs typeface="Arial" charset="0"/>
              </a:rPr>
              <a:t>current</a:t>
            </a:r>
            <a:r>
              <a:rPr lang="en-US"/>
              <a:t>/v)</a:t>
            </a:r>
            <a:endParaRPr lang="en-US" baseline="-25000">
              <a:cs typeface="Arial" charset="0"/>
            </a:endParaRPr>
          </a:p>
          <a:p>
            <a:r>
              <a:rPr lang="en-US"/>
              <a:t>v*cos(</a:t>
            </a:r>
            <a:r>
              <a:rPr lang="el-GR">
                <a:cs typeface="Arial" charset="0"/>
              </a:rPr>
              <a:t>θ</a:t>
            </a:r>
            <a:r>
              <a:rPr lang="en-US">
                <a:cs typeface="Arial" charset="0"/>
              </a:rPr>
              <a:t>)=v</a:t>
            </a:r>
            <a:r>
              <a:rPr lang="en-US" baseline="-25000">
                <a:cs typeface="Arial" charset="0"/>
              </a:rPr>
              <a:t>x</a:t>
            </a:r>
            <a:r>
              <a:rPr lang="en-US"/>
              <a:t>, so v</a:t>
            </a:r>
            <a:r>
              <a:rPr lang="en-US" baseline="-25000">
                <a:cs typeface="Arial" charset="0"/>
              </a:rPr>
              <a:t>x</a:t>
            </a:r>
            <a:r>
              <a:rPr lang="en-US"/>
              <a:t>=v*cos(</a:t>
            </a:r>
            <a:r>
              <a:rPr lang="en-US">
                <a:cs typeface="Arial" charset="0"/>
              </a:rPr>
              <a:t>sin</a:t>
            </a:r>
            <a:r>
              <a:rPr lang="en-US" baseline="30000">
                <a:cs typeface="Arial" charset="0"/>
              </a:rPr>
              <a:t>-1</a:t>
            </a:r>
            <a:r>
              <a:rPr lang="en-US">
                <a:cs typeface="Arial" charset="0"/>
              </a:rPr>
              <a:t>(-v</a:t>
            </a:r>
            <a:r>
              <a:rPr lang="en-US" baseline="-25000">
                <a:cs typeface="Arial" charset="0"/>
              </a:rPr>
              <a:t>current</a:t>
            </a:r>
            <a:r>
              <a:rPr lang="en-US"/>
              <a:t>/v)</a:t>
            </a:r>
            <a:endParaRPr lang="en-US" baseline="-25000">
              <a:cs typeface="Arial" charset="0"/>
            </a:endParaRPr>
          </a:p>
          <a:p>
            <a:r>
              <a:rPr lang="en-US"/>
              <a:t>v</a:t>
            </a:r>
            <a:r>
              <a:rPr lang="en-US" baseline="-25000">
                <a:cs typeface="Arial" charset="0"/>
              </a:rPr>
              <a:t>x</a:t>
            </a:r>
            <a:r>
              <a:rPr lang="en-US"/>
              <a:t>=x/t so t=x/v</a:t>
            </a:r>
            <a:r>
              <a:rPr lang="en-US" baseline="-25000">
                <a:cs typeface="Arial" charset="0"/>
              </a:rPr>
              <a:t>x</a:t>
            </a:r>
            <a:r>
              <a:rPr lang="en-US"/>
              <a:t>=x/(v*cos(</a:t>
            </a:r>
            <a:r>
              <a:rPr lang="en-US">
                <a:cs typeface="Arial" charset="0"/>
              </a:rPr>
              <a:t>sin</a:t>
            </a:r>
            <a:r>
              <a:rPr lang="en-US" baseline="30000">
                <a:cs typeface="Arial" charset="0"/>
              </a:rPr>
              <a:t>-1</a:t>
            </a:r>
            <a:r>
              <a:rPr lang="en-US">
                <a:cs typeface="Arial" charset="0"/>
              </a:rPr>
              <a:t>(-v</a:t>
            </a:r>
            <a:r>
              <a:rPr lang="en-US" baseline="-25000">
                <a:cs typeface="Arial" charset="0"/>
              </a:rPr>
              <a:t>current</a:t>
            </a:r>
            <a:r>
              <a:rPr lang="en-US"/>
              <a:t>/v)</a:t>
            </a:r>
            <a:r>
              <a:rPr lang="en-US">
                <a:cs typeface="Arial" charset="0"/>
              </a:rPr>
              <a:t>)</a:t>
            </a: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t =x/</a:t>
            </a:r>
            <a:r>
              <a:rPr lang="en-US"/>
              <a:t>(v*cos(</a:t>
            </a:r>
            <a:r>
              <a:rPr lang="en-US">
                <a:cs typeface="Arial" charset="0"/>
              </a:rPr>
              <a:t>sin</a:t>
            </a:r>
            <a:r>
              <a:rPr lang="en-US" baseline="30000">
                <a:cs typeface="Arial" charset="0"/>
              </a:rPr>
              <a:t>-1</a:t>
            </a:r>
            <a:r>
              <a:rPr lang="en-US">
                <a:cs typeface="Arial" charset="0"/>
              </a:rPr>
              <a:t>(-v</a:t>
            </a:r>
            <a:r>
              <a:rPr lang="en-US" baseline="-25000">
                <a:cs typeface="Arial" charset="0"/>
              </a:rPr>
              <a:t>current</a:t>
            </a:r>
            <a:r>
              <a:rPr lang="en-US"/>
              <a:t>/v)</a:t>
            </a:r>
            <a:r>
              <a:rPr lang="en-US">
                <a:cs typeface="Arial" charset="0"/>
              </a:rPr>
              <a:t>)</a:t>
            </a:r>
          </a:p>
          <a:p>
            <a:r>
              <a:rPr lang="en-US">
                <a:cs typeface="Arial" charset="0"/>
              </a:rPr>
              <a:t>  =23m/(1.3m/s*cos(sin</a:t>
            </a:r>
            <a:r>
              <a:rPr lang="en-US" baseline="30000">
                <a:cs typeface="Arial" charset="0"/>
              </a:rPr>
              <a:t>-1</a:t>
            </a:r>
            <a:r>
              <a:rPr lang="en-US">
                <a:cs typeface="Arial" charset="0"/>
              </a:rPr>
              <a:t>(0.72m/s/1.3m/s))</a:t>
            </a:r>
          </a:p>
          <a:p>
            <a:r>
              <a:rPr lang="en-US">
                <a:cs typeface="Arial" charset="0"/>
              </a:rPr>
              <a:t>  =</a:t>
            </a:r>
            <a:r>
              <a:rPr lang="en-US"/>
              <a:t>21.2489833 s or about 21 s</a:t>
            </a:r>
          </a:p>
          <a:p>
            <a:endParaRPr lang="en-US">
              <a:cs typeface="Arial" charset="0"/>
            </a:endParaRPr>
          </a:p>
        </p:txBody>
      </p:sp>
      <p:sp>
        <p:nvSpPr>
          <p:cNvPr id="3199" name="Text Box 127"/>
          <p:cNvSpPr txBox="1">
            <a:spLocks noChangeArrowheads="1"/>
          </p:cNvSpPr>
          <p:nvPr/>
        </p:nvSpPr>
        <p:spPr bwMode="auto">
          <a:xfrm>
            <a:off x="6781800" y="381000"/>
            <a:ext cx="1920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v=1.3 m/s</a:t>
            </a:r>
          </a:p>
          <a:p>
            <a:r>
              <a:rPr lang="en-US"/>
              <a:t>v</a:t>
            </a:r>
            <a:r>
              <a:rPr lang="en-US" baseline="-25000"/>
              <a:t>current</a:t>
            </a:r>
            <a:r>
              <a:rPr lang="en-US"/>
              <a:t>= -0.72 m/s</a:t>
            </a:r>
          </a:p>
          <a:p>
            <a:r>
              <a:rPr lang="en-US"/>
              <a:t>x=23 m</a:t>
            </a:r>
          </a:p>
          <a:p>
            <a:endParaRPr lang="en-US"/>
          </a:p>
        </p:txBody>
      </p:sp>
      <p:sp>
        <p:nvSpPr>
          <p:cNvPr id="3200" name="Rectangle 128"/>
          <p:cNvSpPr>
            <a:spLocks noChangeArrowheads="1"/>
          </p:cNvSpPr>
          <p:nvPr/>
        </p:nvSpPr>
        <p:spPr bwMode="auto">
          <a:xfrm>
            <a:off x="4495800" y="1600200"/>
            <a:ext cx="4343400" cy="4953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01" name="Line 129"/>
          <p:cNvSpPr>
            <a:spLocks noChangeShapeType="1"/>
          </p:cNvSpPr>
          <p:nvPr/>
        </p:nvSpPr>
        <p:spPr bwMode="auto">
          <a:xfrm flipH="1">
            <a:off x="4495800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2" name="Text Box 130"/>
          <p:cNvSpPr txBox="1">
            <a:spLocks noChangeArrowheads="1"/>
          </p:cNvSpPr>
          <p:nvPr/>
        </p:nvSpPr>
        <p:spPr bwMode="auto">
          <a:xfrm>
            <a:off x="5029200" y="41910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23 m</a:t>
            </a:r>
          </a:p>
        </p:txBody>
      </p:sp>
      <p:sp>
        <p:nvSpPr>
          <p:cNvPr id="3203" name="Line 131"/>
          <p:cNvSpPr>
            <a:spLocks noChangeShapeType="1"/>
          </p:cNvSpPr>
          <p:nvPr/>
        </p:nvSpPr>
        <p:spPr bwMode="auto">
          <a:xfrm flipV="1">
            <a:off x="4495800" y="3733800"/>
            <a:ext cx="838200" cy="4572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4" name="Text Box 132"/>
          <p:cNvSpPr txBox="1">
            <a:spLocks noChangeArrowheads="1"/>
          </p:cNvSpPr>
          <p:nvPr/>
        </p:nvSpPr>
        <p:spPr bwMode="auto">
          <a:xfrm>
            <a:off x="4556125" y="3313113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1.3 m/s</a:t>
            </a:r>
          </a:p>
        </p:txBody>
      </p:sp>
      <p:sp>
        <p:nvSpPr>
          <p:cNvPr id="3205" name="Rectangle 133"/>
          <p:cNvSpPr>
            <a:spLocks noChangeArrowheads="1"/>
          </p:cNvSpPr>
          <p:nvPr/>
        </p:nvSpPr>
        <p:spPr bwMode="auto">
          <a:xfrm>
            <a:off x="6324600" y="1600200"/>
            <a:ext cx="12192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>
            <a:off x="6324600" y="4038600"/>
            <a:ext cx="304800" cy="3048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7" name="Line 135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8" name="Text Box 136"/>
          <p:cNvSpPr txBox="1">
            <a:spLocks noChangeArrowheads="1"/>
          </p:cNvSpPr>
          <p:nvPr/>
        </p:nvSpPr>
        <p:spPr bwMode="auto">
          <a:xfrm>
            <a:off x="5318125" y="5370513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0.72 m/s</a:t>
            </a:r>
          </a:p>
        </p:txBody>
      </p:sp>
      <p:sp>
        <p:nvSpPr>
          <p:cNvPr id="3209" name="Text Box 137"/>
          <p:cNvSpPr txBox="1">
            <a:spLocks noChangeArrowheads="1"/>
          </p:cNvSpPr>
          <p:nvPr/>
        </p:nvSpPr>
        <p:spPr bwMode="auto">
          <a:xfrm>
            <a:off x="136525" y="112713"/>
            <a:ext cx="41751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Starting equations</a:t>
            </a:r>
          </a:p>
          <a:p>
            <a:r>
              <a:rPr lang="en-US"/>
              <a:t>v</a:t>
            </a:r>
            <a:r>
              <a:rPr lang="en-US" baseline="-25000"/>
              <a:t>y</a:t>
            </a:r>
            <a:r>
              <a:rPr lang="en-US"/>
              <a:t>+v</a:t>
            </a:r>
            <a:r>
              <a:rPr lang="en-US" baseline="-25000"/>
              <a:t>current</a:t>
            </a:r>
            <a:r>
              <a:rPr lang="en-US"/>
              <a:t>=0 m/s (total vertical velocity), </a:t>
            </a:r>
          </a:p>
          <a:p>
            <a:r>
              <a:rPr lang="en-US"/>
              <a:t>v*sin(</a:t>
            </a:r>
            <a:r>
              <a:rPr lang="el-GR">
                <a:cs typeface="Arial" charset="0"/>
              </a:rPr>
              <a:t>θ</a:t>
            </a:r>
            <a:r>
              <a:rPr lang="en-US">
                <a:cs typeface="Arial" charset="0"/>
              </a:rPr>
              <a:t>)=v</a:t>
            </a:r>
            <a:r>
              <a:rPr lang="en-US" baseline="-25000">
                <a:cs typeface="Arial" charset="0"/>
              </a:rPr>
              <a:t>y</a:t>
            </a:r>
            <a:r>
              <a:rPr lang="en-US"/>
              <a:t>, </a:t>
            </a:r>
          </a:p>
          <a:p>
            <a:r>
              <a:rPr lang="en-US"/>
              <a:t>v*cos(</a:t>
            </a:r>
            <a:r>
              <a:rPr lang="el-GR">
                <a:cs typeface="Arial" charset="0"/>
              </a:rPr>
              <a:t>θ</a:t>
            </a:r>
            <a:r>
              <a:rPr lang="en-US">
                <a:cs typeface="Arial" charset="0"/>
              </a:rPr>
              <a:t>)=v</a:t>
            </a:r>
            <a:r>
              <a:rPr lang="en-US" baseline="-25000">
                <a:cs typeface="Arial" charset="0"/>
              </a:rPr>
              <a:t>x</a:t>
            </a:r>
            <a:r>
              <a:rPr lang="en-US"/>
              <a:t>, </a:t>
            </a:r>
          </a:p>
          <a:p>
            <a:r>
              <a:rPr lang="en-US"/>
              <a:t>v</a:t>
            </a:r>
            <a:r>
              <a:rPr lang="en-US" baseline="-25000">
                <a:cs typeface="Arial" charset="0"/>
              </a:rPr>
              <a:t>x</a:t>
            </a:r>
            <a:r>
              <a:rPr lang="en-US"/>
              <a:t>=x/t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Murray, Christopher</cp:lastModifiedBy>
  <cp:revision>3</cp:revision>
  <dcterms:created xsi:type="dcterms:W3CDTF">2009-11-24T19:38:18Z</dcterms:created>
  <dcterms:modified xsi:type="dcterms:W3CDTF">2014-11-12T17:43:54Z</dcterms:modified>
</cp:coreProperties>
</file>