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 varScale="1">
        <p:scale>
          <a:sx n="110" d="100"/>
          <a:sy n="110" d="100"/>
        </p:scale>
        <p:origin x="-15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84101-A9C4-402C-ADCA-0C35276DAA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42630-7F6D-449F-9F9F-0B8DCD358F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18C77-09CA-48B9-AB24-10269C9C84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A1ABA-710D-4AED-8563-E9077835E7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6A25B-CB2A-4DC1-8082-29A01E9DD1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CA64C-726C-496C-9D39-8791AD7E6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9A61F-A9EF-4F4E-BAF3-1E55991A29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9EBF3-D0DC-4413-AC11-6C9CB59358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8CA6A-3A9F-4505-8EC2-00ADA8C135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D8251-C1B3-4A16-9175-B856886758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C4177-8D68-4E0D-B582-D77F09CD1C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AB5D98-DD44-4612-91C7-1B05849D5DE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304800" y="4343400"/>
            <a:ext cx="177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 = 29.9 m/s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990600" y="533400"/>
            <a:ext cx="6019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/>
              <a:t>Find vector components</a:t>
            </a:r>
          </a:p>
          <a:p>
            <a:pPr marL="457200" indent="-457200"/>
            <a:r>
              <a:rPr lang="en-US"/>
              <a:t>Fill in your H/V table of X Vi Vf a t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Find the hang time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Find the range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Find Speed at highest point.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Greatest Height the ball reaches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339966"/>
          </a:solidFill>
          <a:ln w="952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 flipV="1">
            <a:off x="228600" y="56388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" name="Freeform 20"/>
          <p:cNvSpPr>
            <a:spLocks/>
          </p:cNvSpPr>
          <p:nvPr/>
        </p:nvSpPr>
        <p:spPr bwMode="auto">
          <a:xfrm>
            <a:off x="990600" y="5867400"/>
            <a:ext cx="1651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48" y="192"/>
              </a:cxn>
            </a:cxnLst>
            <a:rect l="0" t="0" r="r" b="b"/>
            <a:pathLst>
              <a:path w="104" h="192">
                <a:moveTo>
                  <a:pt x="0" y="0"/>
                </a:moveTo>
                <a:cubicBezTo>
                  <a:pt x="44" y="32"/>
                  <a:pt x="88" y="64"/>
                  <a:pt x="96" y="96"/>
                </a:cubicBezTo>
                <a:cubicBezTo>
                  <a:pt x="104" y="128"/>
                  <a:pt x="76" y="160"/>
                  <a:pt x="48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1736725" y="5680075"/>
            <a:ext cx="1801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angle = 25.0</a:t>
            </a:r>
            <a:r>
              <a:rPr lang="en-US" baseline="30000"/>
              <a:t>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28600" y="5105400"/>
            <a:ext cx="177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 = 29.9 m/s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90600" y="152400"/>
            <a:ext cx="6019800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1000"/>
              <a:t>Find vector components</a:t>
            </a:r>
          </a:p>
          <a:p>
            <a:pPr marL="457200" indent="-457200"/>
            <a:r>
              <a:rPr lang="en-US" sz="1000"/>
              <a:t>Fill in your H/V table of X Vi Vf a t</a:t>
            </a:r>
          </a:p>
          <a:p>
            <a:pPr marL="457200" indent="-457200">
              <a:buFontTx/>
              <a:buAutoNum type="arabicPeriod"/>
            </a:pPr>
            <a:r>
              <a:rPr lang="en-US" sz="1000"/>
              <a:t>Find the hang time</a:t>
            </a:r>
          </a:p>
          <a:p>
            <a:pPr marL="457200" indent="-457200">
              <a:buFontTx/>
              <a:buAutoNum type="arabicPeriod"/>
            </a:pPr>
            <a:r>
              <a:rPr lang="en-US" sz="1000"/>
              <a:t>Find the range</a:t>
            </a:r>
          </a:p>
          <a:p>
            <a:pPr marL="457200" indent="-457200">
              <a:buFontTx/>
              <a:buAutoNum type="arabicPeriod"/>
            </a:pPr>
            <a:r>
              <a:rPr lang="en-US" sz="1000"/>
              <a:t>Find Speed at highest point.</a:t>
            </a:r>
          </a:p>
          <a:p>
            <a:pPr marL="457200" indent="-457200">
              <a:buFontTx/>
              <a:buAutoNum type="arabicPeriod"/>
            </a:pPr>
            <a:r>
              <a:rPr lang="en-US" sz="1000"/>
              <a:t>Greatest Height the ball reaches</a:t>
            </a:r>
          </a:p>
          <a:p>
            <a:pPr marL="457200" indent="-457200">
              <a:buFontTx/>
              <a:buAutoNum type="arabicPeriod"/>
            </a:pPr>
            <a:endParaRPr lang="en-US" sz="1000"/>
          </a:p>
          <a:p>
            <a:pPr marL="457200" indent="-457200"/>
            <a:r>
              <a:rPr lang="en-US" sz="1000"/>
              <a:t>First, resolve the vector into components:</a:t>
            </a:r>
          </a:p>
          <a:p>
            <a:pPr marL="457200" indent="-457200"/>
            <a:r>
              <a:rPr lang="en-US" sz="1000"/>
              <a:t>Vx = (29.9 m/s)cos(25</a:t>
            </a:r>
            <a:r>
              <a:rPr lang="en-US" sz="1000" baseline="30000"/>
              <a:t>o</a:t>
            </a:r>
            <a:r>
              <a:rPr lang="en-US" sz="1000"/>
              <a:t>) = 27.10 m/s, Vy = (29.9 m/s)sin(25</a:t>
            </a:r>
            <a:r>
              <a:rPr lang="en-US" sz="1000" baseline="30000"/>
              <a:t>o</a:t>
            </a:r>
            <a:r>
              <a:rPr lang="en-US" sz="1000"/>
              <a:t>) = 12.64 m/s – these are your initial velocities.  Now we aet up the H/V table</a:t>
            </a:r>
          </a:p>
          <a:p>
            <a:pPr marL="457200" indent="-457200"/>
            <a:endParaRPr lang="en-US" sz="1000"/>
          </a:p>
          <a:p>
            <a:pPr marL="457200" indent="-457200"/>
            <a:r>
              <a:rPr lang="en-US" sz="1000"/>
              <a:t>	H		V</a:t>
            </a:r>
          </a:p>
          <a:p>
            <a:pPr marL="457200" indent="-457200"/>
            <a:r>
              <a:rPr lang="en-US" sz="1000"/>
              <a:t>X 	?		0 (level ground)</a:t>
            </a:r>
          </a:p>
          <a:p>
            <a:pPr marL="457200" indent="-457200"/>
            <a:r>
              <a:rPr lang="en-US" sz="1000"/>
              <a:t>Vi	27.10 m/s	12.64 m/s</a:t>
            </a:r>
          </a:p>
          <a:p>
            <a:pPr marL="457200" indent="-457200"/>
            <a:r>
              <a:rPr lang="en-US" sz="1000"/>
              <a:t>Vf	27.10 m/s	-12.64 m/s (level ground)</a:t>
            </a:r>
          </a:p>
          <a:p>
            <a:pPr marL="457200" indent="-457200"/>
            <a:r>
              <a:rPr lang="en-US" sz="1000"/>
              <a:t>a	0		-9.8 m/s/s</a:t>
            </a:r>
          </a:p>
          <a:p>
            <a:pPr marL="457200" indent="-457200"/>
            <a:r>
              <a:rPr lang="en-US" sz="1000"/>
              <a:t>t	?		?</a:t>
            </a:r>
          </a:p>
          <a:p>
            <a:pPr marL="457200" indent="-457200"/>
            <a:endParaRPr lang="en-US" sz="1000"/>
          </a:p>
          <a:p>
            <a:pPr marL="457200" indent="-457200"/>
            <a:r>
              <a:rPr lang="en-US" sz="1000"/>
              <a:t>Vert:</a:t>
            </a:r>
          </a:p>
          <a:p>
            <a:pPr marL="457200" indent="-457200"/>
            <a:r>
              <a:rPr lang="en-US" sz="1000"/>
              <a:t>Find t using Vi = Vf + at, -12.64 = 12.64 + (-9.8)t, t = 2.579 s, which is the hang time</a:t>
            </a:r>
          </a:p>
          <a:p>
            <a:pPr marL="457200" indent="-457200"/>
            <a:endParaRPr lang="en-US" sz="1000"/>
          </a:p>
          <a:p>
            <a:pPr marL="457200" indent="-457200"/>
            <a:r>
              <a:rPr lang="en-US" sz="1000"/>
              <a:t>Horiz:</a:t>
            </a:r>
          </a:p>
          <a:p>
            <a:pPr marL="457200" indent="-457200"/>
            <a:r>
              <a:rPr lang="en-US" sz="1000"/>
              <a:t>Find X using X = Vi t = (27.10)(2.579 s) = 69.9 m which is the range</a:t>
            </a:r>
          </a:p>
          <a:p>
            <a:pPr marL="457200" indent="-457200"/>
            <a:endParaRPr lang="en-US" sz="1000"/>
          </a:p>
          <a:p>
            <a:pPr marL="457200" indent="-457200"/>
            <a:r>
              <a:rPr lang="en-US" sz="1000"/>
              <a:t>At the highest point </a:t>
            </a:r>
          </a:p>
          <a:p>
            <a:pPr marL="457200" indent="-457200"/>
            <a:r>
              <a:rPr lang="en-US" sz="1000"/>
              <a:t>Vert:</a:t>
            </a:r>
          </a:p>
          <a:p>
            <a:pPr marL="457200" indent="-457200"/>
            <a:r>
              <a:rPr lang="en-US" sz="1000"/>
              <a:t>Vf = 0 (top)</a:t>
            </a:r>
          </a:p>
          <a:p>
            <a:pPr marL="457200" indent="-457200"/>
            <a:r>
              <a:rPr lang="en-US" sz="1000"/>
              <a:t>So the speed is purely horizontal = 27.1 m/s in this case, and the greatest height is </a:t>
            </a:r>
          </a:p>
          <a:p>
            <a:pPr marL="457200" indent="-457200"/>
            <a:r>
              <a:rPr lang="en-US" sz="1000"/>
              <a:t>Vf</a:t>
            </a:r>
            <a:r>
              <a:rPr lang="en-US" sz="1000" baseline="30000"/>
              <a:t>2</a:t>
            </a:r>
            <a:r>
              <a:rPr lang="en-US" sz="1000"/>
              <a:t> = Vi</a:t>
            </a:r>
            <a:r>
              <a:rPr lang="en-US" sz="1000" baseline="30000"/>
              <a:t>2</a:t>
            </a:r>
            <a:r>
              <a:rPr lang="en-US" sz="1000"/>
              <a:t> + 2aX, 02 = (12.64)</a:t>
            </a:r>
            <a:r>
              <a:rPr lang="en-US" sz="1000" baseline="30000"/>
              <a:t>2</a:t>
            </a:r>
            <a:r>
              <a:rPr lang="en-US" sz="1000"/>
              <a:t> + 2(-9.8)X, X = 8.147 m </a:t>
            </a:r>
            <a:r>
              <a:rPr lang="en-US" sz="1000">
                <a:cs typeface="Times New Roman" pitchFamily="18" charset="0"/>
              </a:rPr>
              <a:t>≈ 8.15 m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339966"/>
          </a:solidFill>
          <a:ln w="952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228600" y="56388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6" name="Freeform 6"/>
          <p:cNvSpPr>
            <a:spLocks/>
          </p:cNvSpPr>
          <p:nvPr/>
        </p:nvSpPr>
        <p:spPr bwMode="auto">
          <a:xfrm>
            <a:off x="990600" y="5867400"/>
            <a:ext cx="1651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48" y="192"/>
              </a:cxn>
            </a:cxnLst>
            <a:rect l="0" t="0" r="r" b="b"/>
            <a:pathLst>
              <a:path w="104" h="192">
                <a:moveTo>
                  <a:pt x="0" y="0"/>
                </a:moveTo>
                <a:cubicBezTo>
                  <a:pt x="44" y="32"/>
                  <a:pt x="88" y="64"/>
                  <a:pt x="96" y="96"/>
                </a:cubicBezTo>
                <a:cubicBezTo>
                  <a:pt x="104" y="128"/>
                  <a:pt x="76" y="160"/>
                  <a:pt x="48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736725" y="5680075"/>
            <a:ext cx="1801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angle = 25.0</a:t>
            </a:r>
            <a:r>
              <a:rPr lang="en-US" baseline="30000"/>
              <a:t>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2514600" y="6629400"/>
            <a:ext cx="6629400" cy="2286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3124200"/>
            <a:ext cx="2895600" cy="3730625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 flipV="1">
            <a:off x="2862263" y="23622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3319463" y="2819400"/>
            <a:ext cx="1651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48" y="192"/>
              </a:cxn>
            </a:cxnLst>
            <a:rect l="0" t="0" r="r" b="b"/>
            <a:pathLst>
              <a:path w="104" h="192">
                <a:moveTo>
                  <a:pt x="0" y="0"/>
                </a:moveTo>
                <a:cubicBezTo>
                  <a:pt x="44" y="32"/>
                  <a:pt x="88" y="64"/>
                  <a:pt x="96" y="96"/>
                </a:cubicBezTo>
                <a:cubicBezTo>
                  <a:pt x="104" y="128"/>
                  <a:pt x="76" y="160"/>
                  <a:pt x="48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3684588" y="2632075"/>
            <a:ext cx="1573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angle = 43</a:t>
            </a:r>
            <a:r>
              <a:rPr lang="en-US" baseline="30000"/>
              <a:t>o</a:t>
            </a: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1524000" y="2209800"/>
            <a:ext cx="163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 = 126 m/s</a:t>
            </a: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3124200" y="0"/>
            <a:ext cx="6019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/>
              <a:t>Find vector components</a:t>
            </a:r>
          </a:p>
          <a:p>
            <a:pPr marL="457200" indent="-457200"/>
            <a:r>
              <a:rPr lang="en-US"/>
              <a:t>Fill in your H/V table of X Vi Vf a t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Find the hang time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Find the horizontal distance traveled</a:t>
            </a: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3565525" y="4841875"/>
            <a:ext cx="290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 cliff is 78.5 m tall</a:t>
            </a:r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2895600" y="3124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514600" y="6629400"/>
            <a:ext cx="6629400" cy="2286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3124200"/>
            <a:ext cx="2895600" cy="3730625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V="1">
            <a:off x="2862263" y="23622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>
            <a:spLocks/>
          </p:cNvSpPr>
          <p:nvPr/>
        </p:nvSpPr>
        <p:spPr bwMode="auto">
          <a:xfrm>
            <a:off x="3319463" y="2819400"/>
            <a:ext cx="1651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48" y="192"/>
              </a:cxn>
            </a:cxnLst>
            <a:rect l="0" t="0" r="r" b="b"/>
            <a:pathLst>
              <a:path w="104" h="192">
                <a:moveTo>
                  <a:pt x="0" y="0"/>
                </a:moveTo>
                <a:cubicBezTo>
                  <a:pt x="44" y="32"/>
                  <a:pt x="88" y="64"/>
                  <a:pt x="96" y="96"/>
                </a:cubicBezTo>
                <a:cubicBezTo>
                  <a:pt x="104" y="128"/>
                  <a:pt x="76" y="160"/>
                  <a:pt x="48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124200" y="0"/>
            <a:ext cx="6019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/>
              <a:t>Fill in your H/V table of suvat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Find the original launch velocity in AM notation.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565525" y="4841875"/>
            <a:ext cx="53498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The cliff is 13.2 m tall, and the ball hits the ground 35.6 m from the base of the cliff after being in the air for 2.35 seconds.</a:t>
            </a: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2895600" y="3124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422525" y="2022475"/>
            <a:ext cx="79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 = ?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794125" y="2708275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angle = 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207</Words>
  <Application>Microsoft Office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Times New Roman</vt:lpstr>
      <vt:lpstr>Default Design</vt:lpstr>
      <vt:lpstr>Slide 1</vt:lpstr>
      <vt:lpstr>Slide 2</vt:lpstr>
      <vt:lpstr>Slide 3</vt:lpstr>
      <vt:lpstr>Slide 4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20</cp:revision>
  <dcterms:created xsi:type="dcterms:W3CDTF">2002-10-17T16:32:35Z</dcterms:created>
  <dcterms:modified xsi:type="dcterms:W3CDTF">2014-11-12T17:44:16Z</dcterms:modified>
</cp:coreProperties>
</file>