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10" d="100"/>
          <a:sy n="110" d="100"/>
        </p:scale>
        <p:origin x="-15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06D4A-CAD7-4C4D-AA26-9D31BD6EFD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0FB1D-976A-4D56-9D02-EFF0E3CB7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6E1FF-F8BE-491C-AA11-F11DFE414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0D542-FCCF-4D59-A287-9966875D4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A000E-3A39-4399-B2FD-A7D1E29410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871FB-614B-4538-B162-9B1A64001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84EC7-D145-4E0D-BA8A-2680688A3E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1158E-4F63-4D89-B7EE-CBDFD5120B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D0103-1B55-465D-B989-173D3D382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AA170-BF76-4253-A638-D5A562C598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5DAE5-9934-4A76-82FE-9B741EACB7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9FD3B8-2846-4718-9244-27B82E52CD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260725" y="574675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080125" y="574675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124200" y="1717675"/>
            <a:ext cx="6019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Fill in your H/V table of XViVfat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far out does she land?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How high is the cliff?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 in VC Notation?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speed of impact?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impact? (in AM Notation)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214438"/>
            <a:ext cx="2514600" cy="5640387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447800" y="83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752600" y="83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1752600" y="99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1752600" y="60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1981200" y="457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905000" y="685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1905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90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609600" y="91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260725" y="-762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080125" y="0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124200" y="449263"/>
            <a:ext cx="60198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1200"/>
              <a:t>Fill in your H/V table of XViVfat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How far out does she land?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How high is the cliff?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What is the velocity of impact in VC Notation?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What is the speed of impact?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What is the velocity of impact? (in AM Notation)</a:t>
            </a:r>
          </a:p>
          <a:p>
            <a:pPr marL="457200" indent="-457200">
              <a:buFontTx/>
              <a:buAutoNum type="arabicPeriod"/>
            </a:pPr>
            <a:endParaRPr lang="en-US" sz="1200"/>
          </a:p>
          <a:p>
            <a:pPr marL="457200" indent="-457200"/>
            <a:r>
              <a:rPr lang="en-US" sz="1200"/>
              <a:t>	H		V</a:t>
            </a:r>
          </a:p>
          <a:p>
            <a:pPr marL="457200" indent="-457200"/>
            <a:r>
              <a:rPr lang="en-US" sz="1200"/>
              <a:t>X	?		?</a:t>
            </a:r>
          </a:p>
          <a:p>
            <a:pPr marL="457200" indent="-457200"/>
            <a:r>
              <a:rPr lang="en-US" sz="1200"/>
              <a:t>Vi	9.21 m/s	0 (cliff)</a:t>
            </a:r>
          </a:p>
          <a:p>
            <a:pPr marL="457200" indent="-457200"/>
            <a:r>
              <a:rPr lang="en-US" sz="1200"/>
              <a:t>Vf	9.21 m/s</a:t>
            </a:r>
          </a:p>
          <a:p>
            <a:pPr marL="457200" indent="-457200"/>
            <a:r>
              <a:rPr lang="en-US" sz="1200"/>
              <a:t>a	0		-9.8 m/s/s</a:t>
            </a:r>
          </a:p>
          <a:p>
            <a:pPr marL="457200" indent="-457200"/>
            <a:r>
              <a:rPr lang="en-US" sz="1200"/>
              <a:t>t	2.17 s		2.17 s</a:t>
            </a:r>
          </a:p>
          <a:p>
            <a:pPr marL="457200" indent="-457200"/>
            <a:endParaRPr lang="en-US" sz="1200"/>
          </a:p>
          <a:p>
            <a:pPr marL="457200" indent="-457200"/>
            <a:r>
              <a:rPr lang="en-US" sz="1200"/>
              <a:t>Horiz:</a:t>
            </a:r>
          </a:p>
          <a:p>
            <a:pPr marL="457200" indent="-457200"/>
            <a:r>
              <a:rPr lang="en-US" sz="1200"/>
              <a:t>X = (9.21)(2.17) = 19.9857 m </a:t>
            </a:r>
            <a:r>
              <a:rPr lang="en-US" sz="1200">
                <a:cs typeface="Times New Roman" pitchFamily="18" charset="0"/>
              </a:rPr>
              <a:t>≈ 20. m</a:t>
            </a:r>
          </a:p>
          <a:p>
            <a:pPr marL="457200" indent="-457200"/>
            <a:endParaRPr lang="en-US" sz="1200">
              <a:cs typeface="Times New Roman" pitchFamily="18" charset="0"/>
            </a:endParaRPr>
          </a:p>
          <a:p>
            <a:pPr marL="457200" indent="-457200"/>
            <a:r>
              <a:rPr lang="en-US" sz="1200">
                <a:cs typeface="Times New Roman" pitchFamily="18" charset="0"/>
              </a:rPr>
              <a:t>Vert:</a:t>
            </a:r>
          </a:p>
          <a:p>
            <a:pPr marL="457200" indent="-457200"/>
            <a:r>
              <a:rPr lang="en-US" sz="1200">
                <a:cs typeface="Times New Roman" pitchFamily="18" charset="0"/>
              </a:rPr>
              <a:t>Vf = Vi + at = 0 + (-9.8)(2.17) = -21.266 m/s ≈ 21.3 m/s</a:t>
            </a:r>
          </a:p>
          <a:p>
            <a:pPr marL="457200" indent="-457200"/>
            <a:r>
              <a:rPr lang="en-US" sz="1200">
                <a:cs typeface="Times New Roman" pitchFamily="18" charset="0"/>
              </a:rPr>
              <a:t>X = V</a:t>
            </a:r>
            <a:r>
              <a:rPr lang="en-US" sz="1200" baseline="-25000">
                <a:cs typeface="Times New Roman" pitchFamily="18" charset="0"/>
              </a:rPr>
              <a:t>i</a:t>
            </a:r>
            <a:r>
              <a:rPr lang="en-US" sz="1200">
                <a:cs typeface="Times New Roman" pitchFamily="18" charset="0"/>
              </a:rPr>
              <a:t> t + 1/2at</a:t>
            </a:r>
            <a:r>
              <a:rPr lang="en-US" sz="1200" baseline="30000">
                <a:cs typeface="Times New Roman" pitchFamily="18" charset="0"/>
              </a:rPr>
              <a:t>2</a:t>
            </a:r>
            <a:r>
              <a:rPr lang="en-US" sz="1200">
                <a:cs typeface="Times New Roman" pitchFamily="18" charset="0"/>
              </a:rPr>
              <a:t> = 0 + 1/3(-9.8)(2.17)</a:t>
            </a:r>
            <a:r>
              <a:rPr lang="en-US" sz="1200" baseline="30000">
                <a:cs typeface="Times New Roman" pitchFamily="18" charset="0"/>
              </a:rPr>
              <a:t>2</a:t>
            </a:r>
            <a:r>
              <a:rPr lang="en-US" sz="1200">
                <a:cs typeface="Times New Roman" pitchFamily="18" charset="0"/>
              </a:rPr>
              <a:t> = -23.07361 m</a:t>
            </a:r>
          </a:p>
          <a:p>
            <a:pPr marL="457200" indent="-457200"/>
            <a:endParaRPr lang="en-US" sz="1200">
              <a:cs typeface="Times New Roman" pitchFamily="18" charset="0"/>
            </a:endParaRPr>
          </a:p>
          <a:p>
            <a:pPr marL="457200" indent="-457200"/>
            <a:r>
              <a:rPr lang="en-US" sz="1200">
                <a:cs typeface="Times New Roman" pitchFamily="18" charset="0"/>
              </a:rPr>
              <a:t>So she lands about 20. m out, the cliff is 23 m tall, and her velocity of impact in VC notation is:</a:t>
            </a:r>
          </a:p>
          <a:p>
            <a:pPr marL="457200" indent="-457200"/>
            <a:r>
              <a:rPr lang="en-US" sz="1200">
                <a:cs typeface="Times New Roman" pitchFamily="18" charset="0"/>
              </a:rPr>
              <a:t>9.21 m/s x + -21.3 m/s y, the speed is the hypotenuse of that √(9.21</a:t>
            </a:r>
            <a:r>
              <a:rPr lang="en-US" sz="1200" baseline="30000">
                <a:cs typeface="Times New Roman" pitchFamily="18" charset="0"/>
              </a:rPr>
              <a:t>2</a:t>
            </a:r>
            <a:r>
              <a:rPr lang="en-US" sz="1200">
                <a:cs typeface="Times New Roman" pitchFamily="18" charset="0"/>
              </a:rPr>
              <a:t>+21.266</a:t>
            </a:r>
            <a:r>
              <a:rPr lang="en-US" sz="1200" baseline="30000">
                <a:cs typeface="Times New Roman" pitchFamily="18" charset="0"/>
              </a:rPr>
              <a:t>2</a:t>
            </a:r>
            <a:r>
              <a:rPr lang="en-US" sz="1200">
                <a:cs typeface="Times New Roman" pitchFamily="18" charset="0"/>
              </a:rPr>
              <a:t>) = 23.1747 m/s so her speed is about 23.2 m/s</a:t>
            </a:r>
          </a:p>
          <a:p>
            <a:pPr marL="457200" indent="-457200"/>
            <a:endParaRPr lang="en-US" sz="1200">
              <a:cs typeface="Times New Roman" pitchFamily="18" charset="0"/>
            </a:endParaRPr>
          </a:p>
          <a:p>
            <a:pPr marL="457200" indent="-457200"/>
            <a:r>
              <a:rPr lang="en-US" sz="1200">
                <a:cs typeface="Times New Roman" pitchFamily="18" charset="0"/>
              </a:rPr>
              <a:t>In angle magnitude notation her velocity looks like:</a:t>
            </a:r>
          </a:p>
          <a:p>
            <a:pPr marL="457200" indent="-457200"/>
            <a:endParaRPr lang="en-US" sz="1200">
              <a:cs typeface="Times New Roman" pitchFamily="18" charset="0"/>
            </a:endParaRPr>
          </a:p>
          <a:p>
            <a:pPr marL="457200" indent="-457200"/>
            <a:r>
              <a:rPr lang="en-US" sz="1200">
                <a:cs typeface="Times New Roman" pitchFamily="18" charset="0"/>
              </a:rPr>
              <a:t>The magnitude is the speed we calculated, and the angle</a:t>
            </a:r>
          </a:p>
          <a:p>
            <a:pPr marL="457200" indent="-457200"/>
            <a:r>
              <a:rPr lang="en-US" sz="1200">
                <a:cs typeface="Times New Roman" pitchFamily="18" charset="0"/>
              </a:rPr>
              <a:t>indicated is </a:t>
            </a:r>
            <a:r>
              <a:rPr lang="el-GR" sz="1200">
                <a:cs typeface="Times New Roman" pitchFamily="18" charset="0"/>
              </a:rPr>
              <a:t>θ</a:t>
            </a:r>
            <a:r>
              <a:rPr lang="en-US" sz="1200">
                <a:cs typeface="Times New Roman" pitchFamily="18" charset="0"/>
              </a:rPr>
              <a:t> = tan</a:t>
            </a:r>
            <a:r>
              <a:rPr lang="en-US" sz="1200" baseline="30000">
                <a:cs typeface="Times New Roman" pitchFamily="18" charset="0"/>
              </a:rPr>
              <a:t>-1</a:t>
            </a:r>
            <a:r>
              <a:rPr lang="en-US" sz="1200">
                <a:cs typeface="Times New Roman" pitchFamily="18" charset="0"/>
              </a:rPr>
              <a:t>(21.266/9.21) = 66.6</a:t>
            </a:r>
            <a:r>
              <a:rPr lang="en-US" sz="1200" baseline="30000">
                <a:cs typeface="Times New Roman" pitchFamily="18" charset="0"/>
              </a:rPr>
              <a:t>o</a:t>
            </a:r>
            <a:endParaRPr lang="el-GR" sz="1200" baseline="30000">
              <a:cs typeface="Times New Roman" pitchFamily="18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8" name="Group 22"/>
          <p:cNvGrpSpPr>
            <a:grpSpLocks/>
          </p:cNvGrpSpPr>
          <p:nvPr/>
        </p:nvGrpSpPr>
        <p:grpSpPr bwMode="auto">
          <a:xfrm>
            <a:off x="7010400" y="5257800"/>
            <a:ext cx="914400" cy="1524000"/>
            <a:chOff x="4416" y="3120"/>
            <a:chExt cx="576" cy="960"/>
          </a:xfrm>
        </p:grpSpPr>
        <p:grpSp>
          <p:nvGrpSpPr>
            <p:cNvPr id="4116" name="Group 20"/>
            <p:cNvGrpSpPr>
              <a:grpSpLocks/>
            </p:cNvGrpSpPr>
            <p:nvPr/>
          </p:nvGrpSpPr>
          <p:grpSpPr bwMode="auto">
            <a:xfrm>
              <a:off x="4416" y="3120"/>
              <a:ext cx="576" cy="960"/>
              <a:chOff x="4416" y="3360"/>
              <a:chExt cx="576" cy="960"/>
            </a:xfrm>
          </p:grpSpPr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>
                <a:off x="4416" y="336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/>
            </p:nvSpPr>
            <p:spPr bwMode="auto">
              <a:xfrm>
                <a:off x="4992" y="3360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Line 19"/>
              <p:cNvSpPr>
                <a:spLocks noChangeShapeType="1"/>
              </p:cNvSpPr>
              <p:nvPr/>
            </p:nvSpPr>
            <p:spPr bwMode="auto">
              <a:xfrm>
                <a:off x="4416" y="3360"/>
                <a:ext cx="5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7" name="Arc 21"/>
            <p:cNvSpPr>
              <a:spLocks/>
            </p:cNvSpPr>
            <p:nvPr/>
          </p:nvSpPr>
          <p:spPr bwMode="auto">
            <a:xfrm rot="-17100000">
              <a:off x="4464" y="3120"/>
              <a:ext cx="96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7223125" y="5037138"/>
            <a:ext cx="3619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9.21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7924800" y="5943600"/>
            <a:ext cx="4635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21.266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85800" y="2057400"/>
            <a:ext cx="2043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V = 21.3 m/s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667000" y="0"/>
            <a:ext cx="6477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Where does the ball hit the other building?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is the velocity of impact in AM notation?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What are the ball’s position and velocity halfway across? 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(VC notation)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Oval 28"/>
          <p:cNvSpPr>
            <a:spLocks noChangeArrowheads="1"/>
          </p:cNvSpPr>
          <p:nvPr/>
        </p:nvSpPr>
        <p:spPr bwMode="auto">
          <a:xfrm>
            <a:off x="1676400" y="2686050"/>
            <a:ext cx="457200" cy="457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3124200"/>
            <a:ext cx="2895600" cy="3730625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8382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9906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11430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3124200" y="4495800"/>
            <a:ext cx="2759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The buildings are </a:t>
            </a:r>
          </a:p>
          <a:p>
            <a:r>
              <a:rPr lang="en-US" sz="2800"/>
              <a:t>13.5 m apart</a:t>
            </a: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6248400" y="1524000"/>
            <a:ext cx="2895600" cy="53340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166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Times New Roman</vt:lpstr>
      <vt:lpstr>Default Design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12</cp:revision>
  <dcterms:created xsi:type="dcterms:W3CDTF">2002-10-17T16:32:35Z</dcterms:created>
  <dcterms:modified xsi:type="dcterms:W3CDTF">2014-11-12T17:44:29Z</dcterms:modified>
</cp:coreProperties>
</file>