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320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26" r:id="rId16"/>
    <p:sldId id="324" r:id="rId17"/>
    <p:sldId id="339" r:id="rId18"/>
    <p:sldId id="327" r:id="rId19"/>
    <p:sldId id="301" r:id="rId20"/>
    <p:sldId id="294" r:id="rId21"/>
    <p:sldId id="303" r:id="rId22"/>
    <p:sldId id="302" r:id="rId23"/>
    <p:sldId id="304" r:id="rId24"/>
    <p:sldId id="305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45" autoAdjust="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8349E-3DD7-4763-AB4F-1A901AC147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3E3EEE-640C-4CE5-9EF5-ACF4AE9480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2F989-A4EE-4499-B258-1313F7B83D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43B17-3094-473B-BF0E-966171D697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57150-6754-48AF-971D-25817B428C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06458-453C-4457-8A54-C6BC5DB0DA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30C1C-2CC5-498D-99B9-90F7018C38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4DDED-093F-4FF6-953B-8A6F57786D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E3B48-13C3-4471-A054-46353E29BA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FB09F-3151-46C0-87B3-45E25DA3B7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E960EA-8173-49E1-8147-234D97081C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36C126-977A-4A79-BBD7-10EF13D50A1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9.xml"/><Relationship Id="rId4" Type="http://schemas.openxmlformats.org/officeDocument/2006/relationships/slide" Target="slide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4.xml"/><Relationship Id="rId5" Type="http://schemas.openxmlformats.org/officeDocument/2006/relationships/slide" Target="slide23.xml"/><Relationship Id="rId4" Type="http://schemas.openxmlformats.org/officeDocument/2006/relationships/slide" Target="slide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305800" cy="386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Vectors</a:t>
            </a:r>
            <a:r>
              <a:rPr lang="en-US" sz="3200"/>
              <a:t> - Finding Vector Components</a:t>
            </a:r>
          </a:p>
          <a:p>
            <a:r>
              <a:rPr lang="en-US" sz="4400"/>
              <a:t>Contents:</a:t>
            </a:r>
          </a:p>
          <a:p>
            <a:pPr lvl="1">
              <a:buFontTx/>
              <a:buChar char="•"/>
            </a:pPr>
            <a:r>
              <a:rPr lang="en-US" sz="3200">
                <a:hlinkClick r:id="rId2" action="ppaction://hlinksldjump"/>
              </a:rPr>
              <a:t>Definition of vector components</a:t>
            </a:r>
            <a:endParaRPr lang="en-US" sz="3200"/>
          </a:p>
          <a:p>
            <a:pPr lvl="1">
              <a:buFontTx/>
              <a:buChar char="•"/>
            </a:pPr>
            <a:r>
              <a:rPr lang="en-US" sz="3200">
                <a:hlinkClick r:id="rId3" action="ppaction://hlinksldjump"/>
              </a:rPr>
              <a:t>Whiteboards: Writing the notation</a:t>
            </a:r>
            <a:endParaRPr lang="en-US" sz="3200"/>
          </a:p>
          <a:p>
            <a:pPr lvl="1">
              <a:buFontTx/>
              <a:buChar char="•"/>
            </a:pPr>
            <a:r>
              <a:rPr lang="en-US" sz="3200">
                <a:hlinkClick r:id="rId4" action="ppaction://hlinksldjump"/>
              </a:rPr>
              <a:t>How to find components</a:t>
            </a:r>
            <a:endParaRPr lang="en-US" sz="3200"/>
          </a:p>
          <a:p>
            <a:pPr lvl="1">
              <a:buFontTx/>
              <a:buChar char="•"/>
            </a:pPr>
            <a:r>
              <a:rPr lang="en-US" sz="3200">
                <a:hlinkClick r:id="rId5" action="ppaction://hlinksldjump"/>
              </a:rPr>
              <a:t>Whiteboard</a:t>
            </a:r>
            <a:r>
              <a:rPr lang="en-US" sz="3200"/>
              <a:t> Am to VC</a:t>
            </a:r>
          </a:p>
          <a:p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Line 4"/>
          <p:cNvSpPr>
            <a:spLocks noChangeShapeType="1"/>
          </p:cNvSpPr>
          <p:nvPr/>
        </p:nvSpPr>
        <p:spPr bwMode="auto">
          <a:xfrm rot="-5400000">
            <a:off x="4229100" y="14478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69" name="Line 5"/>
          <p:cNvSpPr>
            <a:spLocks noChangeShapeType="1"/>
          </p:cNvSpPr>
          <p:nvPr/>
        </p:nvSpPr>
        <p:spPr bwMode="auto">
          <a:xfrm>
            <a:off x="4267200" y="14478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71" name="Line 7"/>
          <p:cNvSpPr>
            <a:spLocks noChangeShapeType="1"/>
          </p:cNvSpPr>
          <p:nvPr/>
        </p:nvSpPr>
        <p:spPr bwMode="auto">
          <a:xfrm flipH="1">
            <a:off x="1905000" y="3276600"/>
            <a:ext cx="2362200" cy="1676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72" name="Arc 8"/>
          <p:cNvSpPr>
            <a:spLocks/>
          </p:cNvSpPr>
          <p:nvPr/>
        </p:nvSpPr>
        <p:spPr bwMode="auto">
          <a:xfrm rot="19771490" flipH="1">
            <a:off x="3657600" y="3200400"/>
            <a:ext cx="533400" cy="269875"/>
          </a:xfrm>
          <a:custGeom>
            <a:avLst/>
            <a:gdLst>
              <a:gd name="G0" fmla="+- 0 0 0"/>
              <a:gd name="G1" fmla="+- 10944 0 0"/>
              <a:gd name="G2" fmla="+- 21600 0 0"/>
              <a:gd name="T0" fmla="*/ 18622 w 21600"/>
              <a:gd name="T1" fmla="*/ 0 h 10944"/>
              <a:gd name="T2" fmla="*/ 21600 w 21600"/>
              <a:gd name="T3" fmla="*/ 10944 h 10944"/>
              <a:gd name="T4" fmla="*/ 0 w 21600"/>
              <a:gd name="T5" fmla="*/ 10944 h 109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0944" fill="none" extrusionOk="0">
                <a:moveTo>
                  <a:pt x="18622" y="-1"/>
                </a:moveTo>
                <a:cubicBezTo>
                  <a:pt x="20571" y="3317"/>
                  <a:pt x="21600" y="7095"/>
                  <a:pt x="21600" y="10944"/>
                </a:cubicBezTo>
              </a:path>
              <a:path w="21600" h="10944" stroke="0" extrusionOk="0">
                <a:moveTo>
                  <a:pt x="18622" y="-1"/>
                </a:moveTo>
                <a:cubicBezTo>
                  <a:pt x="20571" y="3317"/>
                  <a:pt x="21600" y="7095"/>
                  <a:pt x="21600" y="10944"/>
                </a:cubicBezTo>
                <a:lnTo>
                  <a:pt x="0" y="1094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73" name="Text Box 9"/>
          <p:cNvSpPr txBox="1">
            <a:spLocks noChangeArrowheads="1"/>
          </p:cNvSpPr>
          <p:nvPr/>
        </p:nvSpPr>
        <p:spPr bwMode="auto">
          <a:xfrm>
            <a:off x="2362200" y="3505200"/>
            <a:ext cx="590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38</a:t>
            </a:r>
            <a:r>
              <a:rPr lang="en-US" baseline="30000"/>
              <a:t>o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457200" y="228600"/>
            <a:ext cx="7313270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Draw the components from the tail to the tip using arrows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Line 4"/>
          <p:cNvSpPr>
            <a:spLocks noChangeShapeType="1"/>
          </p:cNvSpPr>
          <p:nvPr/>
        </p:nvSpPr>
        <p:spPr bwMode="auto">
          <a:xfrm rot="-5400000">
            <a:off x="4229100" y="14478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17" name="Line 5"/>
          <p:cNvSpPr>
            <a:spLocks noChangeShapeType="1"/>
          </p:cNvSpPr>
          <p:nvPr/>
        </p:nvSpPr>
        <p:spPr bwMode="auto">
          <a:xfrm>
            <a:off x="4267200" y="14478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19" name="Line 7"/>
          <p:cNvSpPr>
            <a:spLocks noChangeShapeType="1"/>
          </p:cNvSpPr>
          <p:nvPr/>
        </p:nvSpPr>
        <p:spPr bwMode="auto">
          <a:xfrm flipH="1">
            <a:off x="3352800" y="3276600"/>
            <a:ext cx="914400" cy="2895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3733800" y="5105400"/>
            <a:ext cx="590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13</a:t>
            </a:r>
            <a:r>
              <a:rPr lang="en-US" baseline="30000"/>
              <a:t>o</a:t>
            </a:r>
          </a:p>
        </p:txBody>
      </p:sp>
      <p:sp>
        <p:nvSpPr>
          <p:cNvPr id="90126" name="Arc 14"/>
          <p:cNvSpPr>
            <a:spLocks/>
          </p:cNvSpPr>
          <p:nvPr/>
        </p:nvSpPr>
        <p:spPr bwMode="auto">
          <a:xfrm rot="16207614" flipH="1">
            <a:off x="3930650" y="3460750"/>
            <a:ext cx="533400" cy="165100"/>
          </a:xfrm>
          <a:custGeom>
            <a:avLst/>
            <a:gdLst>
              <a:gd name="G0" fmla="+- 0 0 0"/>
              <a:gd name="G1" fmla="+- 6706 0 0"/>
              <a:gd name="G2" fmla="+- 21600 0 0"/>
              <a:gd name="T0" fmla="*/ 20533 w 21600"/>
              <a:gd name="T1" fmla="*/ 0 h 6706"/>
              <a:gd name="T2" fmla="*/ 21600 w 21600"/>
              <a:gd name="T3" fmla="*/ 6706 h 6706"/>
              <a:gd name="T4" fmla="*/ 0 w 21600"/>
              <a:gd name="T5" fmla="*/ 6706 h 67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6706" fill="none" extrusionOk="0">
                <a:moveTo>
                  <a:pt x="20532" y="0"/>
                </a:moveTo>
                <a:cubicBezTo>
                  <a:pt x="21239" y="2165"/>
                  <a:pt x="21600" y="4428"/>
                  <a:pt x="21600" y="6706"/>
                </a:cubicBezTo>
              </a:path>
              <a:path w="21600" h="6706" stroke="0" extrusionOk="0">
                <a:moveTo>
                  <a:pt x="20532" y="0"/>
                </a:moveTo>
                <a:cubicBezTo>
                  <a:pt x="21239" y="2165"/>
                  <a:pt x="21600" y="4428"/>
                  <a:pt x="21600" y="6706"/>
                </a:cubicBezTo>
                <a:lnTo>
                  <a:pt x="0" y="67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669925" y="117475"/>
            <a:ext cx="7313270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Draw the components from the tail to the tip using arrows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3" name="Line 7"/>
          <p:cNvSpPr>
            <a:spLocks noChangeShapeType="1"/>
          </p:cNvSpPr>
          <p:nvPr/>
        </p:nvSpPr>
        <p:spPr bwMode="auto">
          <a:xfrm flipH="1" flipV="1">
            <a:off x="1524000" y="2590800"/>
            <a:ext cx="27432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1371600" y="2819400"/>
            <a:ext cx="590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22</a:t>
            </a:r>
            <a:r>
              <a:rPr lang="en-US" baseline="30000"/>
              <a:t>o</a:t>
            </a:r>
          </a:p>
        </p:txBody>
      </p:sp>
      <p:sp>
        <p:nvSpPr>
          <p:cNvPr id="91148" name="Arc 12"/>
          <p:cNvSpPr>
            <a:spLocks/>
          </p:cNvSpPr>
          <p:nvPr/>
        </p:nvSpPr>
        <p:spPr bwMode="auto">
          <a:xfrm rot="21398811" flipH="1">
            <a:off x="3657600" y="3122613"/>
            <a:ext cx="536575" cy="114300"/>
          </a:xfrm>
          <a:custGeom>
            <a:avLst/>
            <a:gdLst>
              <a:gd name="G0" fmla="+- 0 0 0"/>
              <a:gd name="G1" fmla="+- 6485 0 0"/>
              <a:gd name="G2" fmla="+- 21600 0 0"/>
              <a:gd name="T0" fmla="*/ 20604 w 21600"/>
              <a:gd name="T1" fmla="*/ 0 h 6485"/>
              <a:gd name="T2" fmla="*/ 21600 w 21600"/>
              <a:gd name="T3" fmla="*/ 6485 h 6485"/>
              <a:gd name="T4" fmla="*/ 0 w 21600"/>
              <a:gd name="T5" fmla="*/ 6485 h 6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6485" fill="none" extrusionOk="0">
                <a:moveTo>
                  <a:pt x="20603" y="0"/>
                </a:moveTo>
                <a:cubicBezTo>
                  <a:pt x="21263" y="2098"/>
                  <a:pt x="21600" y="4285"/>
                  <a:pt x="21600" y="6485"/>
                </a:cubicBezTo>
              </a:path>
              <a:path w="21600" h="6485" stroke="0" extrusionOk="0">
                <a:moveTo>
                  <a:pt x="20603" y="0"/>
                </a:moveTo>
                <a:cubicBezTo>
                  <a:pt x="21263" y="2098"/>
                  <a:pt x="21600" y="4285"/>
                  <a:pt x="21600" y="6485"/>
                </a:cubicBezTo>
                <a:lnTo>
                  <a:pt x="0" y="6485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49" name="Line 13"/>
          <p:cNvSpPr>
            <a:spLocks noChangeShapeType="1"/>
          </p:cNvSpPr>
          <p:nvPr/>
        </p:nvSpPr>
        <p:spPr bwMode="auto">
          <a:xfrm flipH="1">
            <a:off x="2362200" y="32766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669925" y="117475"/>
            <a:ext cx="7313270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Draw the components from the tail to the tip using arrows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4" name="Arc 14"/>
          <p:cNvSpPr>
            <a:spLocks/>
          </p:cNvSpPr>
          <p:nvPr/>
        </p:nvSpPr>
        <p:spPr bwMode="auto">
          <a:xfrm rot="1584298" flipH="1">
            <a:off x="3975100" y="2711450"/>
            <a:ext cx="395288" cy="447675"/>
          </a:xfrm>
          <a:custGeom>
            <a:avLst/>
            <a:gdLst>
              <a:gd name="G0" fmla="+- 0 0 0"/>
              <a:gd name="G1" fmla="+- 18117 0 0"/>
              <a:gd name="G2" fmla="+- 21600 0 0"/>
              <a:gd name="T0" fmla="*/ 11761 w 16034"/>
              <a:gd name="T1" fmla="*/ 0 h 18117"/>
              <a:gd name="T2" fmla="*/ 16034 w 16034"/>
              <a:gd name="T3" fmla="*/ 3644 h 18117"/>
              <a:gd name="T4" fmla="*/ 0 w 16034"/>
              <a:gd name="T5" fmla="*/ 18117 h 18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034" h="18117" fill="none" extrusionOk="0">
                <a:moveTo>
                  <a:pt x="11761" y="-1"/>
                </a:moveTo>
                <a:cubicBezTo>
                  <a:pt x="13337" y="1023"/>
                  <a:pt x="14774" y="2248"/>
                  <a:pt x="16034" y="3643"/>
                </a:cubicBezTo>
              </a:path>
              <a:path w="16034" h="18117" stroke="0" extrusionOk="0">
                <a:moveTo>
                  <a:pt x="11761" y="-1"/>
                </a:moveTo>
                <a:cubicBezTo>
                  <a:pt x="13337" y="1023"/>
                  <a:pt x="14774" y="2248"/>
                  <a:pt x="16034" y="3643"/>
                </a:cubicBezTo>
                <a:lnTo>
                  <a:pt x="0" y="18117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5" name="Line 5"/>
          <p:cNvSpPr>
            <a:spLocks noChangeShapeType="1"/>
          </p:cNvSpPr>
          <p:nvPr/>
        </p:nvSpPr>
        <p:spPr bwMode="auto">
          <a:xfrm flipH="1" flipV="1">
            <a:off x="3276600" y="990600"/>
            <a:ext cx="990600" cy="2286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3581400" y="1371600"/>
            <a:ext cx="590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26</a:t>
            </a:r>
            <a:r>
              <a:rPr lang="en-US" baseline="30000"/>
              <a:t>o</a:t>
            </a:r>
          </a:p>
        </p:txBody>
      </p:sp>
      <p:sp>
        <p:nvSpPr>
          <p:cNvPr id="92173" name="Line 13"/>
          <p:cNvSpPr>
            <a:spLocks noChangeShapeType="1"/>
          </p:cNvSpPr>
          <p:nvPr/>
        </p:nvSpPr>
        <p:spPr bwMode="auto">
          <a:xfrm>
            <a:off x="4267200" y="1447800"/>
            <a:ext cx="0" cy="1828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669925" y="117475"/>
            <a:ext cx="7313270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Draw the components from the tail to the tip using arrows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9" name="Line 5"/>
          <p:cNvSpPr>
            <a:spLocks noChangeShapeType="1"/>
          </p:cNvSpPr>
          <p:nvPr/>
        </p:nvSpPr>
        <p:spPr bwMode="auto">
          <a:xfrm>
            <a:off x="4191000" y="3276600"/>
            <a:ext cx="2438400" cy="1600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5257800" y="3429000"/>
            <a:ext cx="590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42</a:t>
            </a:r>
            <a:r>
              <a:rPr lang="en-US" baseline="30000"/>
              <a:t>o</a:t>
            </a:r>
          </a:p>
        </p:txBody>
      </p:sp>
      <p:sp>
        <p:nvSpPr>
          <p:cNvPr id="93191" name="Arc 7"/>
          <p:cNvSpPr>
            <a:spLocks/>
          </p:cNvSpPr>
          <p:nvPr/>
        </p:nvSpPr>
        <p:spPr bwMode="auto">
          <a:xfrm rot="14076914" flipH="1">
            <a:off x="4295775" y="3143250"/>
            <a:ext cx="527050" cy="2794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292 w 21292"/>
              <a:gd name="T1" fmla="*/ 3636 h 15851"/>
              <a:gd name="T2" fmla="*/ 14673 w 21292"/>
              <a:gd name="T3" fmla="*/ 15851 h 15851"/>
              <a:gd name="T4" fmla="*/ 0 w 21292"/>
              <a:gd name="T5" fmla="*/ 0 h 15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92" h="15851" fill="none" extrusionOk="0">
                <a:moveTo>
                  <a:pt x="21291" y="3635"/>
                </a:moveTo>
                <a:cubicBezTo>
                  <a:pt x="20490" y="8325"/>
                  <a:pt x="18164" y="12619"/>
                  <a:pt x="14673" y="15851"/>
                </a:cubicBezTo>
              </a:path>
              <a:path w="21292" h="15851" stroke="0" extrusionOk="0">
                <a:moveTo>
                  <a:pt x="21291" y="3635"/>
                </a:moveTo>
                <a:cubicBezTo>
                  <a:pt x="20490" y="8325"/>
                  <a:pt x="18164" y="12619"/>
                  <a:pt x="14673" y="15851"/>
                </a:cubicBez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96" name="Line 12"/>
          <p:cNvSpPr>
            <a:spLocks noChangeShapeType="1"/>
          </p:cNvSpPr>
          <p:nvPr/>
        </p:nvSpPr>
        <p:spPr bwMode="auto">
          <a:xfrm>
            <a:off x="4219575" y="3276600"/>
            <a:ext cx="16002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669925" y="117475"/>
            <a:ext cx="7313270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Draw the components from the tail to the tip using arrows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1026"/>
          <p:cNvSpPr txBox="1">
            <a:spLocks noChangeArrowheads="1"/>
          </p:cNvSpPr>
          <p:nvPr/>
        </p:nvSpPr>
        <p:spPr bwMode="auto">
          <a:xfrm>
            <a:off x="228600" y="228600"/>
            <a:ext cx="50593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u="sng"/>
              <a:t>Vectors</a:t>
            </a:r>
            <a:r>
              <a:rPr lang="en-US" sz="3200"/>
              <a:t> - Try this yourself</a:t>
            </a:r>
          </a:p>
        </p:txBody>
      </p:sp>
      <p:sp>
        <p:nvSpPr>
          <p:cNvPr id="76811" name="Text Box 1035"/>
          <p:cNvSpPr txBox="1">
            <a:spLocks noChangeArrowheads="1"/>
          </p:cNvSpPr>
          <p:nvPr/>
        </p:nvSpPr>
        <p:spPr bwMode="auto">
          <a:xfrm>
            <a:off x="1066800" y="1066800"/>
            <a:ext cx="5099050" cy="5035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/>
            <a:r>
              <a:rPr lang="en-US" sz="3600"/>
              <a:t>Get out your calculator</a:t>
            </a:r>
          </a:p>
          <a:p>
            <a:pPr marL="457200" indent="-457200"/>
            <a:r>
              <a:rPr lang="en-US" sz="3600"/>
              <a:t>type:</a:t>
            </a:r>
          </a:p>
          <a:p>
            <a:pPr marL="457200" indent="-457200"/>
            <a:r>
              <a:rPr lang="en-US" sz="3600"/>
              <a:t>sin 90 &lt;ENTER&gt;</a:t>
            </a:r>
          </a:p>
          <a:p>
            <a:pPr marL="457200" indent="-457200"/>
            <a:r>
              <a:rPr lang="en-US" sz="3600"/>
              <a:t>1????</a:t>
            </a:r>
          </a:p>
          <a:p>
            <a:pPr marL="457200" indent="-457200"/>
            <a:r>
              <a:rPr lang="en-US" sz="3600"/>
              <a:t>If not </a:t>
            </a:r>
          </a:p>
          <a:p>
            <a:pPr marL="457200" indent="-457200"/>
            <a:r>
              <a:rPr lang="en-US" sz="3600"/>
              <a:t>&lt;2</a:t>
            </a:r>
            <a:r>
              <a:rPr lang="en-US" sz="3600" baseline="30000"/>
              <a:t>nd</a:t>
            </a:r>
            <a:r>
              <a:rPr lang="en-US" sz="3600"/>
              <a:t>?&gt; MODE</a:t>
            </a:r>
          </a:p>
          <a:p>
            <a:pPr marL="457200" indent="-457200"/>
            <a:r>
              <a:rPr lang="en-US" sz="3600"/>
              <a:t>Cursor arrows to “Degree”</a:t>
            </a:r>
          </a:p>
          <a:p>
            <a:pPr marL="457200" indent="-457200"/>
            <a:r>
              <a:rPr lang="en-US" sz="3600"/>
              <a:t>&lt;ENTER&gt; &lt;CLEAR&gt;</a:t>
            </a:r>
          </a:p>
          <a:p>
            <a:pPr marL="457200" indent="-457200"/>
            <a:r>
              <a:rPr lang="en-US" sz="3600"/>
              <a:t>Try again (sin 90)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0" y="0"/>
            <a:ext cx="80311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u="sng" dirty="0"/>
              <a:t>Vectors</a:t>
            </a:r>
            <a:r>
              <a:rPr lang="en-US" sz="3200" dirty="0"/>
              <a:t> - Finding Components - step by step</a:t>
            </a:r>
          </a:p>
        </p:txBody>
      </p: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381000" y="2133600"/>
            <a:ext cx="5019323" cy="44935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/>
            <a:r>
              <a:rPr lang="en-US" dirty="0" smtClean="0"/>
              <a:t>Step 1: Draw the components</a:t>
            </a:r>
          </a:p>
          <a:p>
            <a:pPr marL="914400" lvl="1" indent="-457200"/>
            <a:r>
              <a:rPr lang="en-US" dirty="0" smtClean="0"/>
              <a:t>Use Arrows/Around angle</a:t>
            </a:r>
          </a:p>
          <a:p>
            <a:pPr marL="914400" lvl="1" indent="-457200"/>
            <a:r>
              <a:rPr lang="en-US" dirty="0" smtClean="0">
                <a:sym typeface="Symbol" pitchFamily="18" charset="2"/>
              </a:rPr>
              <a:t>From tail to tip of vector</a:t>
            </a:r>
          </a:p>
          <a:p>
            <a:pPr marL="457200" indent="-457200"/>
            <a:endParaRPr lang="en-US" sz="1000" dirty="0" smtClean="0">
              <a:sym typeface="Symbol" pitchFamily="18" charset="2"/>
            </a:endParaRPr>
          </a:p>
          <a:p>
            <a:pPr marL="457200" indent="-457200"/>
            <a:r>
              <a:rPr lang="en-US" dirty="0" smtClean="0">
                <a:sym typeface="Symbol" pitchFamily="18" charset="2"/>
              </a:rPr>
              <a:t>Step 2: Find the </a:t>
            </a:r>
            <a:r>
              <a:rPr lang="en-US" dirty="0" err="1" smtClean="0">
                <a:sym typeface="Symbol" pitchFamily="18" charset="2"/>
              </a:rPr>
              <a:t>Adj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dirty="0" err="1" smtClean="0">
                <a:sym typeface="Symbol" pitchFamily="18" charset="2"/>
              </a:rPr>
              <a:t>Opp</a:t>
            </a:r>
            <a:r>
              <a:rPr lang="en-US" dirty="0" smtClean="0">
                <a:sym typeface="Symbol" pitchFamily="18" charset="2"/>
              </a:rPr>
              <a:t> sides:</a:t>
            </a:r>
          </a:p>
          <a:p>
            <a:pPr marL="914400" lvl="1" indent="-457200"/>
            <a:r>
              <a:rPr lang="en-US" dirty="0" smtClean="0">
                <a:sym typeface="Symbol" pitchFamily="18" charset="2"/>
              </a:rPr>
              <a:t>A = (</a:t>
            </a:r>
            <a:r>
              <a:rPr lang="en-US" dirty="0" err="1" smtClean="0">
                <a:sym typeface="Symbol" pitchFamily="18" charset="2"/>
              </a:rPr>
              <a:t>Hyp)Cos(</a:t>
            </a:r>
            <a:r>
              <a:rPr lang="en-US" dirty="0" smtClean="0">
                <a:sym typeface="Symbol" pitchFamily="18" charset="2"/>
              </a:rPr>
              <a:t>)</a:t>
            </a:r>
          </a:p>
          <a:p>
            <a:pPr marL="914400" lvl="1" indent="-457200"/>
            <a:r>
              <a:rPr lang="en-US" dirty="0" smtClean="0">
                <a:sym typeface="Symbol" pitchFamily="18" charset="2"/>
              </a:rPr>
              <a:t>O = (</a:t>
            </a:r>
            <a:r>
              <a:rPr lang="en-US" dirty="0" err="1" smtClean="0">
                <a:sym typeface="Symbol" pitchFamily="18" charset="2"/>
              </a:rPr>
              <a:t>Hyp)Sin(</a:t>
            </a:r>
            <a:r>
              <a:rPr lang="en-US" dirty="0" smtClean="0">
                <a:sym typeface="Symbol" pitchFamily="18" charset="2"/>
              </a:rPr>
              <a:t>)</a:t>
            </a:r>
          </a:p>
          <a:p>
            <a:pPr marL="457200" indent="-457200"/>
            <a:endParaRPr lang="en-US" sz="1200" dirty="0" smtClean="0">
              <a:sym typeface="Symbol" pitchFamily="18" charset="2"/>
            </a:endParaRPr>
          </a:p>
          <a:p>
            <a:pPr marL="457200" indent="-457200"/>
            <a:r>
              <a:rPr lang="en-US" dirty="0" smtClean="0">
                <a:sym typeface="Symbol" pitchFamily="18" charset="2"/>
              </a:rPr>
              <a:t>Step 3: Write as components:</a:t>
            </a:r>
          </a:p>
          <a:p>
            <a:pPr marL="914400" lvl="1" indent="-457200"/>
            <a:r>
              <a:rPr lang="en-US" dirty="0" smtClean="0">
                <a:sym typeface="Symbol" pitchFamily="18" charset="2"/>
              </a:rPr>
              <a:t>Decide </a:t>
            </a:r>
            <a:r>
              <a:rPr lang="en-US" dirty="0" err="1" smtClean="0">
                <a:sym typeface="Symbol" pitchFamily="18" charset="2"/>
              </a:rPr>
              <a:t>x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dirty="0" err="1" smtClean="0">
                <a:sym typeface="Symbol" pitchFamily="18" charset="2"/>
              </a:rPr>
              <a:t>y</a:t>
            </a:r>
            <a:endParaRPr lang="en-US" dirty="0" smtClean="0">
              <a:sym typeface="Symbol" pitchFamily="18" charset="2"/>
            </a:endParaRPr>
          </a:p>
          <a:p>
            <a:pPr marL="914400" lvl="1" indent="-457200"/>
            <a:r>
              <a:rPr lang="en-US" dirty="0" smtClean="0">
                <a:sym typeface="Symbol" pitchFamily="18" charset="2"/>
              </a:rPr>
              <a:t>Decide + and –</a:t>
            </a:r>
          </a:p>
          <a:p>
            <a:pPr marL="914400" lvl="1" indent="-457200"/>
            <a:r>
              <a:rPr lang="en-US" dirty="0" smtClean="0">
                <a:sym typeface="Symbol" pitchFamily="18" charset="2"/>
              </a:rPr>
              <a:t>Write as ______ </a:t>
            </a:r>
            <a:r>
              <a:rPr lang="en-US" dirty="0" err="1" smtClean="0">
                <a:sym typeface="Symbol" pitchFamily="18" charset="2"/>
              </a:rPr>
              <a:t>m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x</a:t>
            </a:r>
            <a:r>
              <a:rPr lang="en-US" dirty="0" smtClean="0">
                <a:sym typeface="Symbol" pitchFamily="18" charset="2"/>
              </a:rPr>
              <a:t> + ______ </a:t>
            </a:r>
            <a:r>
              <a:rPr lang="en-US" dirty="0" err="1" smtClean="0">
                <a:sym typeface="Symbol" pitchFamily="18" charset="2"/>
              </a:rPr>
              <a:t>m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y</a:t>
            </a:r>
            <a:endParaRPr lang="en-US" dirty="0" smtClean="0">
              <a:sym typeface="Symbol" pitchFamily="18" charset="2"/>
            </a:endParaRPr>
          </a:p>
          <a:p>
            <a:pPr marL="914400" lvl="1" indent="-457200"/>
            <a:endParaRPr lang="en-US" dirty="0">
              <a:sym typeface="Symbol" pitchFamily="18" charset="2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81000" y="838200"/>
            <a:ext cx="3200400" cy="1143000"/>
            <a:chOff x="381000" y="838200"/>
            <a:chExt cx="3200400" cy="1143000"/>
          </a:xfrm>
        </p:grpSpPr>
        <p:sp>
          <p:nvSpPr>
            <p:cNvPr id="74758" name="Line 6"/>
            <p:cNvSpPr>
              <a:spLocks noChangeShapeType="1"/>
            </p:cNvSpPr>
            <p:nvPr/>
          </p:nvSpPr>
          <p:spPr bwMode="auto">
            <a:xfrm flipH="1" flipV="1">
              <a:off x="381000" y="838200"/>
              <a:ext cx="3200400" cy="1143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759" name="Text Box 7"/>
            <p:cNvSpPr txBox="1">
              <a:spLocks noChangeArrowheads="1"/>
            </p:cNvSpPr>
            <p:nvPr/>
          </p:nvSpPr>
          <p:spPr bwMode="auto">
            <a:xfrm>
              <a:off x="1676400" y="838200"/>
              <a:ext cx="801688" cy="45720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12 m</a:t>
              </a:r>
            </a:p>
          </p:txBody>
        </p:sp>
        <p:sp>
          <p:nvSpPr>
            <p:cNvPr id="74760" name="Line 8"/>
            <p:cNvSpPr>
              <a:spLocks noChangeShapeType="1"/>
            </p:cNvSpPr>
            <p:nvPr/>
          </p:nvSpPr>
          <p:spPr bwMode="auto">
            <a:xfrm>
              <a:off x="2404180" y="1981200"/>
              <a:ext cx="1143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762" name="Text Box 10"/>
            <p:cNvSpPr txBox="1">
              <a:spLocks noChangeArrowheads="1"/>
            </p:cNvSpPr>
            <p:nvPr/>
          </p:nvSpPr>
          <p:spPr bwMode="auto">
            <a:xfrm>
              <a:off x="1771650" y="1524000"/>
              <a:ext cx="590550" cy="45720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27</a:t>
              </a:r>
              <a:r>
                <a:rPr lang="en-US" baseline="30000"/>
                <a:t>o</a:t>
              </a:r>
            </a:p>
          </p:txBody>
        </p:sp>
        <p:sp>
          <p:nvSpPr>
            <p:cNvPr id="74769" name="Arc 17"/>
            <p:cNvSpPr>
              <a:spLocks/>
            </p:cNvSpPr>
            <p:nvPr/>
          </p:nvSpPr>
          <p:spPr bwMode="auto">
            <a:xfrm flipH="1">
              <a:off x="2514600" y="1670050"/>
              <a:ext cx="381000" cy="311150"/>
            </a:xfrm>
            <a:custGeom>
              <a:avLst/>
              <a:gdLst>
                <a:gd name="G0" fmla="+- 0 0 0"/>
                <a:gd name="G1" fmla="+- 17651 0 0"/>
                <a:gd name="G2" fmla="+- 21600 0 0"/>
                <a:gd name="T0" fmla="*/ 12450 w 21600"/>
                <a:gd name="T1" fmla="*/ 0 h 17651"/>
                <a:gd name="T2" fmla="*/ 21600 w 21600"/>
                <a:gd name="T3" fmla="*/ 17651 h 17651"/>
                <a:gd name="T4" fmla="*/ 0 w 21600"/>
                <a:gd name="T5" fmla="*/ 17651 h 17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7651" fill="none" extrusionOk="0">
                  <a:moveTo>
                    <a:pt x="12449" y="0"/>
                  </a:moveTo>
                  <a:cubicBezTo>
                    <a:pt x="18187" y="4046"/>
                    <a:pt x="21600" y="10629"/>
                    <a:pt x="21600" y="17651"/>
                  </a:cubicBezTo>
                </a:path>
                <a:path w="21600" h="17651" stroke="0" extrusionOk="0">
                  <a:moveTo>
                    <a:pt x="12449" y="0"/>
                  </a:moveTo>
                  <a:cubicBezTo>
                    <a:pt x="18187" y="4046"/>
                    <a:pt x="21600" y="10629"/>
                    <a:pt x="21600" y="17651"/>
                  </a:cubicBezTo>
                  <a:lnTo>
                    <a:pt x="0" y="17651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381000" y="2286000"/>
            <a:ext cx="5019323" cy="44935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/>
            <a:r>
              <a:rPr lang="en-US" dirty="0" smtClean="0"/>
              <a:t>Step 1: Draw the components</a:t>
            </a:r>
          </a:p>
          <a:p>
            <a:pPr marL="914400" lvl="1" indent="-457200"/>
            <a:r>
              <a:rPr lang="en-US" dirty="0" smtClean="0"/>
              <a:t>Use Arrows/Around angle</a:t>
            </a:r>
          </a:p>
          <a:p>
            <a:pPr marL="914400" lvl="1" indent="-457200"/>
            <a:r>
              <a:rPr lang="en-US" dirty="0" smtClean="0">
                <a:sym typeface="Symbol" pitchFamily="18" charset="2"/>
              </a:rPr>
              <a:t>From tail to tip of vector</a:t>
            </a:r>
          </a:p>
          <a:p>
            <a:pPr marL="457200" indent="-457200"/>
            <a:endParaRPr lang="en-US" sz="1000" dirty="0" smtClean="0">
              <a:sym typeface="Symbol" pitchFamily="18" charset="2"/>
            </a:endParaRPr>
          </a:p>
          <a:p>
            <a:pPr marL="457200" indent="-457200"/>
            <a:r>
              <a:rPr lang="en-US" dirty="0" smtClean="0">
                <a:sym typeface="Symbol" pitchFamily="18" charset="2"/>
              </a:rPr>
              <a:t>Step 2: Find the </a:t>
            </a:r>
            <a:r>
              <a:rPr lang="en-US" dirty="0" err="1" smtClean="0">
                <a:sym typeface="Symbol" pitchFamily="18" charset="2"/>
              </a:rPr>
              <a:t>Adj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dirty="0" err="1" smtClean="0">
                <a:sym typeface="Symbol" pitchFamily="18" charset="2"/>
              </a:rPr>
              <a:t>Opp</a:t>
            </a:r>
            <a:r>
              <a:rPr lang="en-US" dirty="0" smtClean="0">
                <a:sym typeface="Symbol" pitchFamily="18" charset="2"/>
              </a:rPr>
              <a:t> sides:</a:t>
            </a:r>
          </a:p>
          <a:p>
            <a:pPr marL="914400" lvl="1" indent="-457200"/>
            <a:r>
              <a:rPr lang="en-US" dirty="0" smtClean="0">
                <a:sym typeface="Symbol" pitchFamily="18" charset="2"/>
              </a:rPr>
              <a:t>A = (</a:t>
            </a:r>
            <a:r>
              <a:rPr lang="en-US" dirty="0" err="1" smtClean="0">
                <a:sym typeface="Symbol" pitchFamily="18" charset="2"/>
              </a:rPr>
              <a:t>Hyp)Cos(</a:t>
            </a:r>
            <a:r>
              <a:rPr lang="en-US" dirty="0" smtClean="0">
                <a:sym typeface="Symbol" pitchFamily="18" charset="2"/>
              </a:rPr>
              <a:t>)</a:t>
            </a:r>
          </a:p>
          <a:p>
            <a:pPr marL="914400" lvl="1" indent="-457200"/>
            <a:r>
              <a:rPr lang="en-US" dirty="0" smtClean="0">
                <a:sym typeface="Symbol" pitchFamily="18" charset="2"/>
              </a:rPr>
              <a:t>O = (</a:t>
            </a:r>
            <a:r>
              <a:rPr lang="en-US" dirty="0" err="1" smtClean="0">
                <a:sym typeface="Symbol" pitchFamily="18" charset="2"/>
              </a:rPr>
              <a:t>Hyp)Sin(</a:t>
            </a:r>
            <a:r>
              <a:rPr lang="en-US" dirty="0" smtClean="0">
                <a:sym typeface="Symbol" pitchFamily="18" charset="2"/>
              </a:rPr>
              <a:t>)</a:t>
            </a:r>
          </a:p>
          <a:p>
            <a:pPr marL="457200" indent="-457200"/>
            <a:endParaRPr lang="en-US" sz="1200" dirty="0" smtClean="0">
              <a:sym typeface="Symbol" pitchFamily="18" charset="2"/>
            </a:endParaRPr>
          </a:p>
          <a:p>
            <a:pPr marL="457200" indent="-457200"/>
            <a:r>
              <a:rPr lang="en-US" dirty="0" smtClean="0">
                <a:sym typeface="Symbol" pitchFamily="18" charset="2"/>
              </a:rPr>
              <a:t>Step 3: Write as components:</a:t>
            </a:r>
          </a:p>
          <a:p>
            <a:pPr marL="914400" lvl="1" indent="-457200"/>
            <a:r>
              <a:rPr lang="en-US" dirty="0" smtClean="0">
                <a:sym typeface="Symbol" pitchFamily="18" charset="2"/>
              </a:rPr>
              <a:t>Decide </a:t>
            </a:r>
            <a:r>
              <a:rPr lang="en-US" dirty="0" err="1" smtClean="0">
                <a:sym typeface="Symbol" pitchFamily="18" charset="2"/>
              </a:rPr>
              <a:t>x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dirty="0" err="1" smtClean="0">
                <a:sym typeface="Symbol" pitchFamily="18" charset="2"/>
              </a:rPr>
              <a:t>y</a:t>
            </a:r>
            <a:endParaRPr lang="en-US" dirty="0" smtClean="0">
              <a:sym typeface="Symbol" pitchFamily="18" charset="2"/>
            </a:endParaRPr>
          </a:p>
          <a:p>
            <a:pPr marL="914400" lvl="1" indent="-457200"/>
            <a:r>
              <a:rPr lang="en-US" dirty="0" smtClean="0">
                <a:sym typeface="Symbol" pitchFamily="18" charset="2"/>
              </a:rPr>
              <a:t>Decide + and –</a:t>
            </a:r>
          </a:p>
          <a:p>
            <a:pPr marL="914400" lvl="1" indent="-457200"/>
            <a:r>
              <a:rPr lang="en-US" dirty="0" smtClean="0">
                <a:sym typeface="Symbol" pitchFamily="18" charset="2"/>
              </a:rPr>
              <a:t>Write as ______ </a:t>
            </a:r>
            <a:r>
              <a:rPr lang="en-US" dirty="0" err="1" smtClean="0">
                <a:sym typeface="Symbol" pitchFamily="18" charset="2"/>
              </a:rPr>
              <a:t>m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x</a:t>
            </a:r>
            <a:r>
              <a:rPr lang="en-US" dirty="0" smtClean="0">
                <a:sym typeface="Symbol" pitchFamily="18" charset="2"/>
              </a:rPr>
              <a:t> + ______ </a:t>
            </a:r>
            <a:r>
              <a:rPr lang="en-US" dirty="0" err="1" smtClean="0">
                <a:sym typeface="Symbol" pitchFamily="18" charset="2"/>
              </a:rPr>
              <a:t>m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y</a:t>
            </a:r>
            <a:endParaRPr lang="en-US" dirty="0" smtClean="0">
              <a:sym typeface="Symbol" pitchFamily="18" charset="2"/>
            </a:endParaRPr>
          </a:p>
          <a:p>
            <a:pPr marL="914400" lvl="1" indent="-457200"/>
            <a:endParaRPr lang="en-US" dirty="0">
              <a:sym typeface="Symbol" pitchFamily="18" charset="2"/>
            </a:endParaRP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1066800" y="381000"/>
            <a:ext cx="19050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rc 17"/>
          <p:cNvSpPr>
            <a:spLocks/>
          </p:cNvSpPr>
          <p:nvPr/>
        </p:nvSpPr>
        <p:spPr bwMode="auto">
          <a:xfrm rot="13250508" flipH="1">
            <a:off x="983546" y="390339"/>
            <a:ext cx="608655" cy="717144"/>
          </a:xfrm>
          <a:custGeom>
            <a:avLst/>
            <a:gdLst>
              <a:gd name="G0" fmla="+- 0 0 0"/>
              <a:gd name="G1" fmla="+- 17651 0 0"/>
              <a:gd name="G2" fmla="+- 21600 0 0"/>
              <a:gd name="T0" fmla="*/ 12450 w 21600"/>
              <a:gd name="T1" fmla="*/ 0 h 17651"/>
              <a:gd name="T2" fmla="*/ 21600 w 21600"/>
              <a:gd name="T3" fmla="*/ 17651 h 17651"/>
              <a:gd name="T4" fmla="*/ 0 w 21600"/>
              <a:gd name="T5" fmla="*/ 17651 h 176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7651" fill="none" extrusionOk="0">
                <a:moveTo>
                  <a:pt x="12449" y="0"/>
                </a:moveTo>
                <a:cubicBezTo>
                  <a:pt x="18187" y="4046"/>
                  <a:pt x="21600" y="10629"/>
                  <a:pt x="21600" y="17651"/>
                </a:cubicBezTo>
              </a:path>
              <a:path w="21600" h="17651" stroke="0" extrusionOk="0">
                <a:moveTo>
                  <a:pt x="12449" y="0"/>
                </a:moveTo>
                <a:cubicBezTo>
                  <a:pt x="18187" y="4046"/>
                  <a:pt x="21600" y="10629"/>
                  <a:pt x="21600" y="17651"/>
                </a:cubicBezTo>
                <a:lnTo>
                  <a:pt x="0" y="17651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057400" y="304800"/>
            <a:ext cx="885729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9.0 </a:t>
            </a:r>
            <a:r>
              <a:rPr lang="en-US" dirty="0"/>
              <a:t>m</a:t>
            </a: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1066800" y="381000"/>
            <a:ext cx="0" cy="9144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1000" y="381000"/>
            <a:ext cx="595035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62</a:t>
            </a:r>
            <a:r>
              <a:rPr lang="en-US" baseline="30000" dirty="0" smtClean="0"/>
              <a:t>o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50593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u="sng"/>
              <a:t>Vectors</a:t>
            </a:r>
            <a:r>
              <a:rPr lang="en-US" sz="3200"/>
              <a:t> - Try this yourself</a:t>
            </a:r>
          </a:p>
        </p:txBody>
      </p:sp>
      <p:sp>
        <p:nvSpPr>
          <p:cNvPr id="77829" name="Line 5"/>
          <p:cNvSpPr>
            <a:spLocks noChangeShapeType="1"/>
          </p:cNvSpPr>
          <p:nvPr/>
        </p:nvSpPr>
        <p:spPr bwMode="auto">
          <a:xfrm>
            <a:off x="3886200" y="2438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30" name="Line 6"/>
          <p:cNvSpPr>
            <a:spLocks noChangeShapeType="1"/>
          </p:cNvSpPr>
          <p:nvPr/>
        </p:nvSpPr>
        <p:spPr bwMode="auto">
          <a:xfrm flipH="1" flipV="1">
            <a:off x="2520950" y="990600"/>
            <a:ext cx="1365250" cy="236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1371600" y="1905000"/>
            <a:ext cx="17589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23.0 m/s</a:t>
            </a:r>
          </a:p>
        </p:txBody>
      </p:sp>
      <p:sp>
        <p:nvSpPr>
          <p:cNvPr id="77832" name="Freeform 8"/>
          <p:cNvSpPr>
            <a:spLocks/>
          </p:cNvSpPr>
          <p:nvPr/>
        </p:nvSpPr>
        <p:spPr bwMode="auto">
          <a:xfrm>
            <a:off x="3492500" y="2451100"/>
            <a:ext cx="381000" cy="165100"/>
          </a:xfrm>
          <a:custGeom>
            <a:avLst/>
            <a:gdLst/>
            <a:ahLst/>
            <a:cxnLst>
              <a:cxn ang="0">
                <a:pos x="0" y="104"/>
              </a:cxn>
              <a:cxn ang="0">
                <a:pos x="96" y="8"/>
              </a:cxn>
              <a:cxn ang="0">
                <a:pos x="240" y="56"/>
              </a:cxn>
            </a:cxnLst>
            <a:rect l="0" t="0" r="r" b="b"/>
            <a:pathLst>
              <a:path w="240" h="104">
                <a:moveTo>
                  <a:pt x="0" y="104"/>
                </a:moveTo>
                <a:cubicBezTo>
                  <a:pt x="28" y="60"/>
                  <a:pt x="56" y="16"/>
                  <a:pt x="96" y="8"/>
                </a:cubicBezTo>
                <a:cubicBezTo>
                  <a:pt x="136" y="0"/>
                  <a:pt x="216" y="48"/>
                  <a:pt x="240" y="5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3384550" y="1600200"/>
            <a:ext cx="11366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31.0</a:t>
            </a:r>
            <a:r>
              <a:rPr lang="en-US" sz="3600" baseline="30000"/>
              <a:t>o</a:t>
            </a:r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457200" y="3762375"/>
            <a:ext cx="7905750" cy="17399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3600"/>
              <a:t>Draw the Components</a:t>
            </a:r>
          </a:p>
          <a:p>
            <a:pPr marL="457200" indent="-457200">
              <a:buFontTx/>
              <a:buAutoNum type="arabicPeriod"/>
            </a:pPr>
            <a:r>
              <a:rPr lang="en-US" sz="3600"/>
              <a:t>Figure the components with sin and cos</a:t>
            </a:r>
          </a:p>
          <a:p>
            <a:pPr marL="457200" indent="-457200">
              <a:buFontTx/>
              <a:buAutoNum type="arabicPeriod"/>
            </a:pPr>
            <a:r>
              <a:rPr lang="en-US" sz="3600"/>
              <a:t>Write the answer in VC Notation</a:t>
            </a:r>
          </a:p>
        </p:txBody>
      </p:sp>
      <p:sp>
        <p:nvSpPr>
          <p:cNvPr id="77836" name="Text Box 12"/>
          <p:cNvSpPr txBox="1">
            <a:spLocks noChangeArrowheads="1"/>
          </p:cNvSpPr>
          <p:nvPr/>
        </p:nvSpPr>
        <p:spPr bwMode="auto">
          <a:xfrm>
            <a:off x="669925" y="6437313"/>
            <a:ext cx="1676400" cy="2746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-11.8 m/s x + 19.7 m/s y</a:t>
            </a:r>
          </a:p>
        </p:txBody>
      </p:sp>
      <p:sp>
        <p:nvSpPr>
          <p:cNvPr id="77837" name="Text Box 13"/>
          <p:cNvSpPr txBox="1">
            <a:spLocks noChangeArrowheads="1"/>
          </p:cNvSpPr>
          <p:nvPr/>
        </p:nvSpPr>
        <p:spPr bwMode="auto">
          <a:xfrm>
            <a:off x="746125" y="5680075"/>
            <a:ext cx="1841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7838" name="Text Box 14"/>
          <p:cNvSpPr txBox="1">
            <a:spLocks noChangeArrowheads="1"/>
          </p:cNvSpPr>
          <p:nvPr/>
        </p:nvSpPr>
        <p:spPr bwMode="auto">
          <a:xfrm>
            <a:off x="669925" y="5646738"/>
            <a:ext cx="2209800" cy="7302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ym typeface="Symbol" pitchFamily="18" charset="2"/>
              </a:rPr>
              <a:t> = 90 + 31 = 121</a:t>
            </a:r>
            <a:r>
              <a:rPr lang="en-US" sz="1400" baseline="30000">
                <a:sym typeface="Symbol" pitchFamily="18" charset="2"/>
              </a:rPr>
              <a:t>o</a:t>
            </a:r>
          </a:p>
          <a:p>
            <a:r>
              <a:rPr lang="en-US" sz="1400">
                <a:sym typeface="Symbol" pitchFamily="18" charset="2"/>
              </a:rPr>
              <a:t>23cos(121) x + 23sin(121) y</a:t>
            </a:r>
          </a:p>
          <a:p>
            <a:r>
              <a:rPr lang="en-US" sz="1400">
                <a:sym typeface="Symbol" pitchFamily="18" charset="2"/>
              </a:rPr>
              <a:t>-11.846 x       + 19.715 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7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2614613" y="1066800"/>
            <a:ext cx="3568700" cy="2287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AM to VC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rId5" action="ppaction://hlinksldjump"/>
              </a:rPr>
              <a:t>4</a:t>
            </a:r>
            <a:r>
              <a:rPr lang="en-US" sz="4800"/>
              <a:t> | </a:t>
            </a:r>
            <a:r>
              <a:rPr lang="en-US" sz="4800">
                <a:hlinkClick r:id="rId6" action="ppaction://hlinksldjump"/>
              </a:rPr>
              <a:t>5</a:t>
            </a:r>
            <a:r>
              <a:rPr lang="en-US" sz="4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17525" y="4648200"/>
            <a:ext cx="8093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440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28600" y="228600"/>
            <a:ext cx="58975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u="sng"/>
              <a:t>Vectors</a:t>
            </a:r>
            <a:r>
              <a:rPr lang="en-US" sz="3200"/>
              <a:t> - What components are</a:t>
            </a:r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762000" y="4267200"/>
            <a:ext cx="4876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 flipV="1">
            <a:off x="5638800" y="1676400"/>
            <a:ext cx="0" cy="2590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1295" name="Group 31"/>
          <p:cNvGrpSpPr>
            <a:grpSpLocks/>
          </p:cNvGrpSpPr>
          <p:nvPr/>
        </p:nvGrpSpPr>
        <p:grpSpPr bwMode="auto">
          <a:xfrm>
            <a:off x="762000" y="1676400"/>
            <a:ext cx="4876800" cy="2586038"/>
            <a:chOff x="480" y="1056"/>
            <a:chExt cx="3072" cy="1629"/>
          </a:xfrm>
        </p:grpSpPr>
        <p:sp>
          <p:nvSpPr>
            <p:cNvPr id="11290" name="Line 26"/>
            <p:cNvSpPr>
              <a:spLocks noChangeShapeType="1"/>
            </p:cNvSpPr>
            <p:nvPr/>
          </p:nvSpPr>
          <p:spPr bwMode="auto">
            <a:xfrm flipV="1">
              <a:off x="480" y="1056"/>
              <a:ext cx="3072" cy="162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94" name="Text Box 30"/>
            <p:cNvSpPr txBox="1">
              <a:spLocks noChangeArrowheads="1"/>
            </p:cNvSpPr>
            <p:nvPr/>
          </p:nvSpPr>
          <p:spPr bwMode="auto">
            <a:xfrm>
              <a:off x="1728" y="1392"/>
              <a:ext cx="372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A:</a:t>
              </a:r>
            </a:p>
          </p:txBody>
        </p:sp>
      </p:grp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1752600" y="4495800"/>
            <a:ext cx="30289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accent2"/>
                </a:solidFill>
              </a:rPr>
              <a:t>X - Component</a:t>
            </a:r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5715000" y="2743200"/>
            <a:ext cx="30289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Y - Component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autoUpdateAnimBg="0"/>
      <p:bldP spid="11292" grpId="0" animBg="1"/>
      <p:bldP spid="11293" grpId="0" animBg="1"/>
      <p:bldP spid="11297" grpId="0" autoUpdateAnimBg="0"/>
      <p:bldP spid="11298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157480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22.8 km x + 14.4 km y</a:t>
            </a:r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 flipV="1">
            <a:off x="1219200" y="1066800"/>
            <a:ext cx="5105400" cy="2209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>
            <a:off x="1219200" y="32766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69" name="Freeform 9"/>
          <p:cNvSpPr>
            <a:spLocks/>
          </p:cNvSpPr>
          <p:nvPr/>
        </p:nvSpPr>
        <p:spPr bwMode="auto">
          <a:xfrm>
            <a:off x="2362200" y="2819400"/>
            <a:ext cx="1651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144"/>
              </a:cxn>
              <a:cxn ang="0">
                <a:pos x="48" y="288"/>
              </a:cxn>
            </a:cxnLst>
            <a:rect l="0" t="0" r="r" b="b"/>
            <a:pathLst>
              <a:path w="104" h="288">
                <a:moveTo>
                  <a:pt x="0" y="0"/>
                </a:moveTo>
                <a:cubicBezTo>
                  <a:pt x="44" y="48"/>
                  <a:pt x="88" y="96"/>
                  <a:pt x="96" y="144"/>
                </a:cubicBezTo>
                <a:cubicBezTo>
                  <a:pt x="104" y="192"/>
                  <a:pt x="76" y="240"/>
                  <a:pt x="48" y="28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2955925" y="2609850"/>
            <a:ext cx="102870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32.2</a:t>
            </a:r>
            <a:r>
              <a:rPr lang="en-US" sz="3200" baseline="30000"/>
              <a:t>o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3467100" y="1066800"/>
            <a:ext cx="1516063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27.0 km</a:t>
            </a:r>
            <a:endParaRPr lang="en-US" sz="3200" baseline="30000"/>
          </a:p>
        </p:txBody>
      </p:sp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1371600" y="4445000"/>
            <a:ext cx="4948238" cy="18002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err="1">
                <a:sym typeface="Symbol" pitchFamily="18" charset="2"/>
              </a:rPr>
              <a:t></a:t>
            </a:r>
            <a:r>
              <a:rPr lang="en-US" sz="2800" dirty="0">
                <a:sym typeface="Symbol" pitchFamily="18" charset="2"/>
              </a:rPr>
              <a:t> = 32.2</a:t>
            </a:r>
            <a:r>
              <a:rPr lang="en-US" sz="2800" baseline="30000" dirty="0">
                <a:sym typeface="Symbol" pitchFamily="18" charset="2"/>
              </a:rPr>
              <a:t>o</a:t>
            </a:r>
          </a:p>
          <a:p>
            <a:r>
              <a:rPr lang="en-US" sz="2800" dirty="0">
                <a:sym typeface="Symbol" pitchFamily="18" charset="2"/>
              </a:rPr>
              <a:t>27.0cos(32.2) </a:t>
            </a:r>
            <a:r>
              <a:rPr lang="en-US" sz="2800" dirty="0" err="1">
                <a:sym typeface="Symbol" pitchFamily="18" charset="2"/>
              </a:rPr>
              <a:t>x</a:t>
            </a:r>
            <a:r>
              <a:rPr lang="en-US" sz="2800" dirty="0">
                <a:sym typeface="Symbol" pitchFamily="18" charset="2"/>
              </a:rPr>
              <a:t> + 27.0sin(32.2) </a:t>
            </a:r>
            <a:r>
              <a:rPr lang="en-US" sz="2800" dirty="0" err="1">
                <a:sym typeface="Symbol" pitchFamily="18" charset="2"/>
              </a:rPr>
              <a:t>y</a:t>
            </a:r>
            <a:endParaRPr lang="en-US" sz="2800" dirty="0">
              <a:sym typeface="Symbol" pitchFamily="18" charset="2"/>
            </a:endParaRPr>
          </a:p>
          <a:p>
            <a:r>
              <a:rPr lang="en-US" sz="2800" dirty="0">
                <a:sym typeface="Symbol" pitchFamily="18" charset="2"/>
              </a:rPr>
              <a:t>22.84721549         14.38765945</a:t>
            </a:r>
            <a:endParaRPr lang="en-US" sz="2800" dirty="0"/>
          </a:p>
          <a:p>
            <a:r>
              <a:rPr lang="en-US" sz="2800" dirty="0"/>
              <a:t>22.8 km </a:t>
            </a:r>
            <a:r>
              <a:rPr lang="en-US" sz="2800" dirty="0" err="1"/>
              <a:t>x</a:t>
            </a:r>
            <a:r>
              <a:rPr lang="en-US" sz="2800" dirty="0"/>
              <a:t>          +  14.4 km </a:t>
            </a:r>
            <a:r>
              <a:rPr lang="en-US" sz="2800" dirty="0" err="1"/>
              <a:t>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7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127000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-4.9 ft x + 1.1 ft y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2819400" y="1905000"/>
            <a:ext cx="140335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5.0 feet</a:t>
            </a:r>
            <a:endParaRPr lang="en-US" sz="3200" baseline="30000"/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5943600" y="1477963"/>
            <a:ext cx="723900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77</a:t>
            </a:r>
            <a:r>
              <a:rPr lang="en-US" sz="3200" baseline="30000"/>
              <a:t>o</a:t>
            </a:r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6934200" y="15240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 flipH="1" flipV="1">
            <a:off x="1447800" y="1295400"/>
            <a:ext cx="54864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4" name="Freeform 14"/>
          <p:cNvSpPr>
            <a:spLocks/>
          </p:cNvSpPr>
          <p:nvPr/>
        </p:nvSpPr>
        <p:spPr bwMode="auto">
          <a:xfrm>
            <a:off x="6019800" y="2057400"/>
            <a:ext cx="914400" cy="5334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240" y="48"/>
              </a:cxn>
              <a:cxn ang="0">
                <a:pos x="576" y="48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72" y="216"/>
                  <a:pt x="144" y="96"/>
                  <a:pt x="240" y="48"/>
                </a:cubicBezTo>
                <a:cubicBezTo>
                  <a:pt x="336" y="0"/>
                  <a:pt x="456" y="24"/>
                  <a:pt x="576" y="4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1524000" y="3378200"/>
            <a:ext cx="4613112" cy="138499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>
                <a:sym typeface="Symbol" pitchFamily="18" charset="2"/>
              </a:rPr>
              <a:t>-5sin(77) </a:t>
            </a:r>
            <a:r>
              <a:rPr lang="en-US" sz="2800" dirty="0" err="1">
                <a:sym typeface="Symbol" pitchFamily="18" charset="2"/>
              </a:rPr>
              <a:t>x</a:t>
            </a:r>
            <a:r>
              <a:rPr lang="en-US" sz="2800" dirty="0">
                <a:sym typeface="Symbol" pitchFamily="18" charset="2"/>
              </a:rPr>
              <a:t>     +  </a:t>
            </a:r>
            <a:r>
              <a:rPr lang="en-US" sz="2800" dirty="0" smtClean="0">
                <a:sym typeface="Symbol" pitchFamily="18" charset="2"/>
              </a:rPr>
              <a:t>5cos(77) </a:t>
            </a:r>
            <a:r>
              <a:rPr lang="en-US" sz="2800" dirty="0" err="1">
                <a:sym typeface="Symbol" pitchFamily="18" charset="2"/>
              </a:rPr>
              <a:t>y</a:t>
            </a:r>
            <a:endParaRPr lang="en-US" sz="2800" dirty="0">
              <a:sym typeface="Symbol" pitchFamily="18" charset="2"/>
            </a:endParaRPr>
          </a:p>
          <a:p>
            <a:r>
              <a:rPr lang="en-US" sz="2800" dirty="0">
                <a:sym typeface="Symbol" pitchFamily="18" charset="2"/>
              </a:rPr>
              <a:t>-4.871850324      1.124755272</a:t>
            </a:r>
          </a:p>
          <a:p>
            <a:r>
              <a:rPr lang="en-US" sz="2800" dirty="0"/>
              <a:t>-4.9 ft </a:t>
            </a:r>
            <a:r>
              <a:rPr lang="en-US" sz="2800" dirty="0" err="1"/>
              <a:t>x</a:t>
            </a:r>
            <a:r>
              <a:rPr lang="en-US" sz="2800" dirty="0"/>
              <a:t>           +  1.1 ft </a:t>
            </a:r>
            <a:r>
              <a:rPr lang="en-US" sz="2800" dirty="0" err="1"/>
              <a:t>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124460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37 m x + -19 m y</a:t>
            </a:r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>
            <a:off x="1600200" y="12954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1600200" y="1295400"/>
            <a:ext cx="563880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3429000" y="2409825"/>
            <a:ext cx="904875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42 m</a:t>
            </a:r>
            <a:endParaRPr lang="en-US" sz="2800" baseline="30000"/>
          </a:p>
        </p:txBody>
      </p:sp>
      <p:sp>
        <p:nvSpPr>
          <p:cNvPr id="50186" name="Freeform 10"/>
          <p:cNvSpPr>
            <a:spLocks/>
          </p:cNvSpPr>
          <p:nvPr/>
        </p:nvSpPr>
        <p:spPr bwMode="auto">
          <a:xfrm>
            <a:off x="3200400" y="1295400"/>
            <a:ext cx="165100" cy="533400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96" y="192"/>
              </a:cxn>
              <a:cxn ang="0">
                <a:pos x="0" y="336"/>
              </a:cxn>
            </a:cxnLst>
            <a:rect l="0" t="0" r="r" b="b"/>
            <a:pathLst>
              <a:path w="104" h="336">
                <a:moveTo>
                  <a:pt x="48" y="0"/>
                </a:moveTo>
                <a:cubicBezTo>
                  <a:pt x="76" y="68"/>
                  <a:pt x="104" y="136"/>
                  <a:pt x="96" y="192"/>
                </a:cubicBezTo>
                <a:cubicBezTo>
                  <a:pt x="88" y="248"/>
                  <a:pt x="44" y="292"/>
                  <a:pt x="0" y="33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3487738" y="1343025"/>
            <a:ext cx="66040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27</a:t>
            </a:r>
            <a:r>
              <a:rPr lang="en-US" sz="2800" baseline="30000"/>
              <a:t>o</a:t>
            </a:r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1600200" y="3884613"/>
            <a:ext cx="4343807" cy="138499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>
                <a:sym typeface="Symbol" pitchFamily="18" charset="2"/>
              </a:rPr>
              <a:t>+42cos(27) </a:t>
            </a:r>
            <a:r>
              <a:rPr lang="en-US" sz="2800" dirty="0" err="1">
                <a:sym typeface="Symbol" pitchFamily="18" charset="2"/>
              </a:rPr>
              <a:t>x</a:t>
            </a:r>
            <a:r>
              <a:rPr lang="en-US" sz="2800" dirty="0">
                <a:sym typeface="Symbol" pitchFamily="18" charset="2"/>
              </a:rPr>
              <a:t> +</a:t>
            </a:r>
            <a:r>
              <a:rPr lang="en-US" sz="2800" dirty="0" smtClean="0">
                <a:sym typeface="Symbol" pitchFamily="18" charset="2"/>
              </a:rPr>
              <a:t> -42cos(27) </a:t>
            </a:r>
            <a:r>
              <a:rPr lang="en-US" sz="2800" dirty="0" err="1">
                <a:sym typeface="Symbol" pitchFamily="18" charset="2"/>
              </a:rPr>
              <a:t>y</a:t>
            </a:r>
            <a:endParaRPr lang="en-US" sz="2800" dirty="0">
              <a:sym typeface="Symbol" pitchFamily="18" charset="2"/>
            </a:endParaRPr>
          </a:p>
          <a:p>
            <a:r>
              <a:rPr lang="en-US" sz="2800" dirty="0">
                <a:sym typeface="Symbol" pitchFamily="18" charset="2"/>
              </a:rPr>
              <a:t>37.42227402   -19.06760099</a:t>
            </a:r>
            <a:endParaRPr lang="en-US" sz="2800" dirty="0"/>
          </a:p>
          <a:p>
            <a:r>
              <a:rPr lang="en-US" sz="2800" dirty="0"/>
              <a:t>37 </a:t>
            </a:r>
            <a:r>
              <a:rPr lang="en-US" sz="2800" dirty="0" err="1"/>
              <a:t>m</a:t>
            </a:r>
            <a:r>
              <a:rPr lang="en-US" sz="2800" dirty="0"/>
              <a:t> </a:t>
            </a:r>
            <a:r>
              <a:rPr lang="en-US" sz="2800" dirty="0" err="1"/>
              <a:t>x</a:t>
            </a:r>
            <a:r>
              <a:rPr lang="en-US" sz="2800" dirty="0"/>
              <a:t>           + -19 </a:t>
            </a:r>
            <a:r>
              <a:rPr lang="en-US" sz="2800" dirty="0" err="1"/>
              <a:t>m</a:t>
            </a:r>
            <a:r>
              <a:rPr lang="en-US" sz="2800" dirty="0"/>
              <a:t> </a:t>
            </a:r>
            <a:r>
              <a:rPr lang="en-US" sz="2800" dirty="0" err="1"/>
              <a:t>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3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12255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68 N x + -87 N y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4038600" y="1295400"/>
            <a:ext cx="1493838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110.0 N</a:t>
            </a:r>
            <a:endParaRPr lang="en-US" sz="3200" baseline="30000"/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2438400" y="1143000"/>
            <a:ext cx="72390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38</a:t>
            </a:r>
            <a:r>
              <a:rPr lang="en-US" sz="3200" baseline="30000"/>
              <a:t>o</a:t>
            </a: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2286000" y="1524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2286000" y="152400"/>
            <a:ext cx="3581400" cy="350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5" name="Freeform 11"/>
          <p:cNvSpPr>
            <a:spLocks/>
          </p:cNvSpPr>
          <p:nvPr/>
        </p:nvSpPr>
        <p:spPr bwMode="auto">
          <a:xfrm>
            <a:off x="2286000" y="914400"/>
            <a:ext cx="685800" cy="2540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240" y="144"/>
              </a:cxn>
              <a:cxn ang="0">
                <a:pos x="432" y="0"/>
              </a:cxn>
            </a:cxnLst>
            <a:rect l="0" t="0" r="r" b="b"/>
            <a:pathLst>
              <a:path w="432" h="160">
                <a:moveTo>
                  <a:pt x="0" y="96"/>
                </a:moveTo>
                <a:cubicBezTo>
                  <a:pt x="84" y="128"/>
                  <a:pt x="168" y="160"/>
                  <a:pt x="240" y="144"/>
                </a:cubicBezTo>
                <a:cubicBezTo>
                  <a:pt x="312" y="128"/>
                  <a:pt x="372" y="64"/>
                  <a:pt x="432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1676400" y="4692650"/>
            <a:ext cx="5200462" cy="138499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>
                <a:sym typeface="Symbol" pitchFamily="18" charset="2"/>
              </a:rPr>
              <a:t>+110.0sin(38) </a:t>
            </a:r>
            <a:r>
              <a:rPr lang="en-US" sz="2800" dirty="0" err="1">
                <a:sym typeface="Symbol" pitchFamily="18" charset="2"/>
              </a:rPr>
              <a:t>x</a:t>
            </a:r>
            <a:r>
              <a:rPr lang="en-US" sz="2800" dirty="0">
                <a:sym typeface="Symbol" pitchFamily="18" charset="2"/>
              </a:rPr>
              <a:t>  +</a:t>
            </a:r>
            <a:r>
              <a:rPr lang="en-US" sz="2800" dirty="0" smtClean="0">
                <a:sym typeface="Symbol" pitchFamily="18" charset="2"/>
              </a:rPr>
              <a:t> -110.0cos(38) </a:t>
            </a:r>
            <a:r>
              <a:rPr lang="en-US" sz="2800" dirty="0" err="1">
                <a:sym typeface="Symbol" pitchFamily="18" charset="2"/>
              </a:rPr>
              <a:t>y</a:t>
            </a:r>
            <a:endParaRPr lang="en-US" sz="2800" dirty="0">
              <a:sym typeface="Symbol" pitchFamily="18" charset="2"/>
            </a:endParaRPr>
          </a:p>
          <a:p>
            <a:r>
              <a:rPr lang="en-US" sz="2800" dirty="0"/>
              <a:t>67.72276229	-86.6811829</a:t>
            </a:r>
            <a:br>
              <a:rPr lang="en-US" sz="2800" dirty="0"/>
            </a:br>
            <a:r>
              <a:rPr lang="en-US" sz="2800" dirty="0"/>
              <a:t>68 N </a:t>
            </a:r>
            <a:r>
              <a:rPr lang="en-US" sz="2800" dirty="0" err="1"/>
              <a:t>x</a:t>
            </a:r>
            <a:r>
              <a:rPr lang="en-US" sz="2800" dirty="0"/>
              <a:t>                 + -87 N </a:t>
            </a:r>
            <a:r>
              <a:rPr lang="en-US" sz="2800" dirty="0" err="1"/>
              <a:t>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41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157480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-4.3 m/s x + -2.5 m/s y</a:t>
            </a:r>
          </a:p>
        </p:txBody>
      </p:sp>
      <p:sp>
        <p:nvSpPr>
          <p:cNvPr id="53255" name="Line 7"/>
          <p:cNvSpPr>
            <a:spLocks noChangeShapeType="1"/>
          </p:cNvSpPr>
          <p:nvPr/>
        </p:nvSpPr>
        <p:spPr bwMode="auto">
          <a:xfrm>
            <a:off x="5410200" y="10668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 flipH="1">
            <a:off x="2209800" y="1066800"/>
            <a:ext cx="5410200" cy="2209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7" name="Freeform 9"/>
          <p:cNvSpPr>
            <a:spLocks/>
          </p:cNvSpPr>
          <p:nvPr/>
        </p:nvSpPr>
        <p:spPr bwMode="auto">
          <a:xfrm>
            <a:off x="5994400" y="1066800"/>
            <a:ext cx="254000" cy="533400"/>
          </a:xfrm>
          <a:custGeom>
            <a:avLst/>
            <a:gdLst/>
            <a:ahLst/>
            <a:cxnLst>
              <a:cxn ang="0">
                <a:pos x="64" y="0"/>
              </a:cxn>
              <a:cxn ang="0">
                <a:pos x="16" y="192"/>
              </a:cxn>
              <a:cxn ang="0">
                <a:pos x="160" y="336"/>
              </a:cxn>
            </a:cxnLst>
            <a:rect l="0" t="0" r="r" b="b"/>
            <a:pathLst>
              <a:path w="160" h="336">
                <a:moveTo>
                  <a:pt x="64" y="0"/>
                </a:moveTo>
                <a:cubicBezTo>
                  <a:pt x="32" y="68"/>
                  <a:pt x="0" y="136"/>
                  <a:pt x="16" y="192"/>
                </a:cubicBezTo>
                <a:cubicBezTo>
                  <a:pt x="32" y="248"/>
                  <a:pt x="96" y="292"/>
                  <a:pt x="160" y="33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4235450" y="2362200"/>
            <a:ext cx="1381125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5.0 m/s</a:t>
            </a:r>
            <a:endParaRPr lang="en-US" sz="3200" baseline="30000"/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4953000" y="1143000"/>
            <a:ext cx="102870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30.0</a:t>
            </a:r>
            <a:r>
              <a:rPr lang="en-US" sz="3200" baseline="30000"/>
              <a:t>o</a:t>
            </a:r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1524000" y="3911600"/>
            <a:ext cx="4605573" cy="138499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>
                <a:sym typeface="Symbol" pitchFamily="18" charset="2"/>
              </a:rPr>
              <a:t>-5.0cos(30) </a:t>
            </a:r>
            <a:r>
              <a:rPr lang="en-US" sz="2800" dirty="0" err="1">
                <a:sym typeface="Symbol" pitchFamily="18" charset="2"/>
              </a:rPr>
              <a:t>x</a:t>
            </a:r>
            <a:r>
              <a:rPr lang="en-US" sz="2800" dirty="0">
                <a:sym typeface="Symbol" pitchFamily="18" charset="2"/>
              </a:rPr>
              <a:t>  +  </a:t>
            </a:r>
            <a:r>
              <a:rPr lang="en-US" sz="2800" dirty="0" smtClean="0">
                <a:sym typeface="Symbol" pitchFamily="18" charset="2"/>
              </a:rPr>
              <a:t> -5.0sin(30) </a:t>
            </a:r>
            <a:r>
              <a:rPr lang="en-US" sz="2800" dirty="0" err="1">
                <a:sym typeface="Symbol" pitchFamily="18" charset="2"/>
              </a:rPr>
              <a:t>y</a:t>
            </a:r>
            <a:endParaRPr lang="en-US" sz="2800" dirty="0">
              <a:sym typeface="Symbol" pitchFamily="18" charset="2"/>
            </a:endParaRPr>
          </a:p>
          <a:p>
            <a:r>
              <a:rPr lang="en-US" sz="2800" dirty="0">
                <a:sym typeface="Symbol" pitchFamily="18" charset="2"/>
              </a:rPr>
              <a:t>-4.330127019	 -2.5</a:t>
            </a:r>
            <a:endParaRPr lang="en-US" sz="2800" dirty="0"/>
          </a:p>
          <a:p>
            <a:r>
              <a:rPr lang="en-US" sz="2800" dirty="0"/>
              <a:t>-4.3 </a:t>
            </a:r>
            <a:r>
              <a:rPr lang="en-US" sz="2800" dirty="0" err="1"/>
              <a:t>m/s</a:t>
            </a:r>
            <a:r>
              <a:rPr lang="en-US" sz="2800" dirty="0"/>
              <a:t> </a:t>
            </a:r>
            <a:r>
              <a:rPr lang="en-US" sz="2800" dirty="0" err="1"/>
              <a:t>x</a:t>
            </a:r>
            <a:r>
              <a:rPr lang="en-US" sz="2800" dirty="0"/>
              <a:t>           +  -2.5 </a:t>
            </a:r>
            <a:r>
              <a:rPr lang="en-US" sz="2800" dirty="0" err="1"/>
              <a:t>m/s</a:t>
            </a:r>
            <a:r>
              <a:rPr lang="en-US" sz="2800" dirty="0"/>
              <a:t> </a:t>
            </a:r>
            <a:r>
              <a:rPr lang="en-US" sz="2800" dirty="0" err="1"/>
              <a:t>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517525" y="4648200"/>
            <a:ext cx="8093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4400"/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228600" y="228600"/>
            <a:ext cx="58975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u="sng"/>
              <a:t>Vectors</a:t>
            </a:r>
            <a:r>
              <a:rPr lang="en-US" sz="3200"/>
              <a:t> - What components are</a:t>
            </a:r>
          </a:p>
        </p:txBody>
      </p:sp>
      <p:sp>
        <p:nvSpPr>
          <p:cNvPr id="69638" name="Line 6"/>
          <p:cNvSpPr>
            <a:spLocks noChangeShapeType="1"/>
          </p:cNvSpPr>
          <p:nvPr/>
        </p:nvSpPr>
        <p:spPr bwMode="auto">
          <a:xfrm>
            <a:off x="762000" y="4267200"/>
            <a:ext cx="487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 flipV="1">
            <a:off x="5638800" y="1676400"/>
            <a:ext cx="0" cy="2590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1" name="Line 9"/>
          <p:cNvSpPr>
            <a:spLocks noChangeShapeType="1"/>
          </p:cNvSpPr>
          <p:nvPr/>
        </p:nvSpPr>
        <p:spPr bwMode="auto">
          <a:xfrm flipV="1">
            <a:off x="762000" y="1676400"/>
            <a:ext cx="4876800" cy="25860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990600" y="2011363"/>
            <a:ext cx="3190875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Suppose A = 5 cm</a:t>
            </a: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1752600" y="4495800"/>
            <a:ext cx="2130425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Ax = 4 cm</a:t>
            </a:r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5715000" y="2743200"/>
            <a:ext cx="2130425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Ay = 3 cm</a:t>
            </a:r>
          </a:p>
        </p:txBody>
      </p:sp>
      <p:grpSp>
        <p:nvGrpSpPr>
          <p:cNvPr id="69648" name="Group 16"/>
          <p:cNvGrpSpPr>
            <a:grpSpLocks/>
          </p:cNvGrpSpPr>
          <p:nvPr/>
        </p:nvGrpSpPr>
        <p:grpSpPr bwMode="auto">
          <a:xfrm>
            <a:off x="673100" y="5226050"/>
            <a:ext cx="4845050" cy="1190625"/>
            <a:chOff x="424" y="3292"/>
            <a:chExt cx="3052" cy="750"/>
          </a:xfrm>
        </p:grpSpPr>
        <p:sp>
          <p:nvSpPr>
            <p:cNvPr id="69645" name="Text Box 13"/>
            <p:cNvSpPr txBox="1">
              <a:spLocks noChangeArrowheads="1"/>
            </p:cNvSpPr>
            <p:nvPr/>
          </p:nvSpPr>
          <p:spPr bwMode="auto">
            <a:xfrm>
              <a:off x="424" y="3292"/>
              <a:ext cx="3052" cy="7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600" dirty="0"/>
                <a:t>A = 4 cm </a:t>
              </a:r>
              <a:r>
                <a:rPr lang="en-US" sz="3600" dirty="0" err="1"/>
                <a:t>x</a:t>
              </a:r>
              <a:r>
                <a:rPr lang="en-US" sz="3600" dirty="0"/>
                <a:t> + 3 cm </a:t>
              </a:r>
              <a:r>
                <a:rPr lang="en-US" sz="3600" dirty="0" err="1"/>
                <a:t>y</a:t>
              </a:r>
              <a:endParaRPr lang="en-US" sz="3600" dirty="0"/>
            </a:p>
            <a:p>
              <a:r>
                <a:rPr lang="en-US" sz="3600" dirty="0"/>
                <a:t>(This is how you write it)</a:t>
              </a:r>
            </a:p>
          </p:txBody>
        </p:sp>
        <p:sp>
          <p:nvSpPr>
            <p:cNvPr id="69646" name="Text Box 14"/>
            <p:cNvSpPr txBox="1">
              <a:spLocks noChangeArrowheads="1"/>
            </p:cNvSpPr>
            <p:nvPr/>
          </p:nvSpPr>
          <p:spPr bwMode="auto">
            <a:xfrm>
              <a:off x="1608" y="3296"/>
              <a:ext cx="206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^</a:t>
              </a:r>
            </a:p>
          </p:txBody>
        </p:sp>
        <p:sp>
          <p:nvSpPr>
            <p:cNvPr id="69647" name="Text Box 15"/>
            <p:cNvSpPr txBox="1">
              <a:spLocks noChangeArrowheads="1"/>
            </p:cNvSpPr>
            <p:nvPr/>
          </p:nvSpPr>
          <p:spPr bwMode="auto">
            <a:xfrm>
              <a:off x="2704" y="3304"/>
              <a:ext cx="206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^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build="p" autoUpdateAnimBg="0"/>
      <p:bldP spid="69643" grpId="0" autoUpdateAnimBg="0"/>
      <p:bldP spid="6964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760538" y="1066800"/>
            <a:ext cx="5281612" cy="2287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Writing the notation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r>
              <a:rPr lang="en-US" sz="4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127000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4.5 m x + 3.2 m y</a:t>
            </a:r>
          </a:p>
        </p:txBody>
      </p:sp>
      <p:sp>
        <p:nvSpPr>
          <p:cNvPr id="80905" name="Line 9"/>
          <p:cNvSpPr>
            <a:spLocks noChangeShapeType="1"/>
          </p:cNvSpPr>
          <p:nvPr/>
        </p:nvSpPr>
        <p:spPr bwMode="auto">
          <a:xfrm>
            <a:off x="1447800" y="3581400"/>
            <a:ext cx="4800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06" name="Line 10"/>
          <p:cNvSpPr>
            <a:spLocks noChangeShapeType="1"/>
          </p:cNvSpPr>
          <p:nvPr/>
        </p:nvSpPr>
        <p:spPr bwMode="auto">
          <a:xfrm flipV="1">
            <a:off x="6248400" y="762000"/>
            <a:ext cx="0" cy="2819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07" name="Line 11"/>
          <p:cNvSpPr>
            <a:spLocks noChangeShapeType="1"/>
          </p:cNvSpPr>
          <p:nvPr/>
        </p:nvSpPr>
        <p:spPr bwMode="auto">
          <a:xfrm flipV="1">
            <a:off x="1447800" y="762000"/>
            <a:ext cx="480060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08" name="Text Box 12"/>
          <p:cNvSpPr txBox="1">
            <a:spLocks noChangeArrowheads="1"/>
          </p:cNvSpPr>
          <p:nvPr/>
        </p:nvSpPr>
        <p:spPr bwMode="auto">
          <a:xfrm>
            <a:off x="2879725" y="3702050"/>
            <a:ext cx="12255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4.5 m</a:t>
            </a:r>
          </a:p>
        </p:txBody>
      </p:sp>
      <p:sp>
        <p:nvSpPr>
          <p:cNvPr id="80909" name="Text Box 13"/>
          <p:cNvSpPr txBox="1">
            <a:spLocks noChangeArrowheads="1"/>
          </p:cNvSpPr>
          <p:nvPr/>
        </p:nvSpPr>
        <p:spPr bwMode="auto">
          <a:xfrm>
            <a:off x="6400800" y="1873250"/>
            <a:ext cx="12255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3.2 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1026"/>
          <p:cNvSpPr txBox="1">
            <a:spLocks noChangeArrowheads="1"/>
          </p:cNvSpPr>
          <p:nvPr/>
        </p:nvSpPr>
        <p:spPr bwMode="auto">
          <a:xfrm>
            <a:off x="152400" y="6553200"/>
            <a:ext cx="137160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-1.2 m x + -3.9 m y</a:t>
            </a:r>
          </a:p>
        </p:txBody>
      </p:sp>
      <p:sp>
        <p:nvSpPr>
          <p:cNvPr id="81927" name="Text Box 1031"/>
          <p:cNvSpPr txBox="1">
            <a:spLocks noChangeArrowheads="1"/>
          </p:cNvSpPr>
          <p:nvPr/>
        </p:nvSpPr>
        <p:spPr bwMode="auto">
          <a:xfrm>
            <a:off x="3270250" y="3962400"/>
            <a:ext cx="12255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1.2 m</a:t>
            </a:r>
          </a:p>
        </p:txBody>
      </p:sp>
      <p:sp>
        <p:nvSpPr>
          <p:cNvPr id="81928" name="Text Box 1032"/>
          <p:cNvSpPr txBox="1">
            <a:spLocks noChangeArrowheads="1"/>
          </p:cNvSpPr>
          <p:nvPr/>
        </p:nvSpPr>
        <p:spPr bwMode="auto">
          <a:xfrm>
            <a:off x="4876800" y="2101850"/>
            <a:ext cx="12255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3.9 m</a:t>
            </a:r>
          </a:p>
        </p:txBody>
      </p:sp>
      <p:sp>
        <p:nvSpPr>
          <p:cNvPr id="81929" name="Line 1033"/>
          <p:cNvSpPr>
            <a:spLocks noChangeShapeType="1"/>
          </p:cNvSpPr>
          <p:nvPr/>
        </p:nvSpPr>
        <p:spPr bwMode="auto">
          <a:xfrm flipH="1">
            <a:off x="2743200" y="3962400"/>
            <a:ext cx="2057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30" name="Line 1034"/>
          <p:cNvSpPr>
            <a:spLocks noChangeShapeType="1"/>
          </p:cNvSpPr>
          <p:nvPr/>
        </p:nvSpPr>
        <p:spPr bwMode="auto">
          <a:xfrm>
            <a:off x="4800600" y="838200"/>
            <a:ext cx="0" cy="3124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31" name="Line 1035"/>
          <p:cNvSpPr>
            <a:spLocks noChangeShapeType="1"/>
          </p:cNvSpPr>
          <p:nvPr/>
        </p:nvSpPr>
        <p:spPr bwMode="auto">
          <a:xfrm flipH="1">
            <a:off x="2819400" y="838200"/>
            <a:ext cx="1981200" cy="3124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1026"/>
          <p:cNvSpPr txBox="1">
            <a:spLocks noChangeArrowheads="1"/>
          </p:cNvSpPr>
          <p:nvPr/>
        </p:nvSpPr>
        <p:spPr bwMode="auto">
          <a:xfrm>
            <a:off x="152400" y="6553200"/>
            <a:ext cx="132080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-1.9 m x + 4.1 m y</a:t>
            </a:r>
          </a:p>
        </p:txBody>
      </p:sp>
      <p:sp>
        <p:nvSpPr>
          <p:cNvPr id="82948" name="Text Box 1028"/>
          <p:cNvSpPr txBox="1">
            <a:spLocks noChangeArrowheads="1"/>
          </p:cNvSpPr>
          <p:nvPr/>
        </p:nvSpPr>
        <p:spPr bwMode="auto">
          <a:xfrm>
            <a:off x="3956050" y="3886200"/>
            <a:ext cx="12255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1.9 m</a:t>
            </a:r>
          </a:p>
        </p:txBody>
      </p:sp>
      <p:sp>
        <p:nvSpPr>
          <p:cNvPr id="82949" name="Text Box 1029"/>
          <p:cNvSpPr txBox="1">
            <a:spLocks noChangeArrowheads="1"/>
          </p:cNvSpPr>
          <p:nvPr/>
        </p:nvSpPr>
        <p:spPr bwMode="auto">
          <a:xfrm>
            <a:off x="2438400" y="2362200"/>
            <a:ext cx="12255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4.1 m</a:t>
            </a:r>
          </a:p>
        </p:txBody>
      </p:sp>
      <p:sp>
        <p:nvSpPr>
          <p:cNvPr id="82953" name="Line 1033"/>
          <p:cNvSpPr>
            <a:spLocks noChangeShapeType="1"/>
          </p:cNvSpPr>
          <p:nvPr/>
        </p:nvSpPr>
        <p:spPr bwMode="auto">
          <a:xfrm flipH="1">
            <a:off x="3733800" y="3886200"/>
            <a:ext cx="1752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4" name="Line 1034"/>
          <p:cNvSpPr>
            <a:spLocks noChangeShapeType="1"/>
          </p:cNvSpPr>
          <p:nvPr/>
        </p:nvSpPr>
        <p:spPr bwMode="auto">
          <a:xfrm flipV="1">
            <a:off x="3733800" y="1143000"/>
            <a:ext cx="0" cy="2743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5" name="Line 1035"/>
          <p:cNvSpPr>
            <a:spLocks noChangeShapeType="1"/>
          </p:cNvSpPr>
          <p:nvPr/>
        </p:nvSpPr>
        <p:spPr bwMode="auto">
          <a:xfrm flipH="1" flipV="1">
            <a:off x="3733800" y="1143000"/>
            <a:ext cx="175260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635125" y="1066800"/>
            <a:ext cx="6526847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 dirty="0"/>
              <a:t>Whiteboards:</a:t>
            </a:r>
          </a:p>
          <a:p>
            <a:pPr algn="ctr"/>
            <a:r>
              <a:rPr lang="en-US" sz="4800" dirty="0" smtClean="0"/>
              <a:t> Drawing the components</a:t>
            </a:r>
          </a:p>
          <a:p>
            <a:pPr algn="ctr"/>
            <a:r>
              <a:rPr lang="en-US" sz="4800" dirty="0">
                <a:hlinkClick r:id="rId2" action="ppaction://hlinksldjump"/>
              </a:rPr>
              <a:t>1</a:t>
            </a:r>
            <a:r>
              <a:rPr lang="en-US" sz="4800" dirty="0"/>
              <a:t> | </a:t>
            </a:r>
            <a:r>
              <a:rPr lang="en-US" sz="4800" dirty="0">
                <a:hlinkClick r:id="rId3" action="ppaction://hlinksldjump"/>
              </a:rPr>
              <a:t>2</a:t>
            </a:r>
            <a:r>
              <a:rPr lang="en-US" sz="4800" dirty="0"/>
              <a:t> | </a:t>
            </a:r>
            <a:r>
              <a:rPr lang="en-US" sz="4800" dirty="0">
                <a:hlinkClick r:id="rId4" action="ppaction://hlinksldjump"/>
              </a:rPr>
              <a:t>3</a:t>
            </a:r>
            <a:r>
              <a:rPr lang="en-US" sz="4800" dirty="0"/>
              <a:t> | 4 | 5 |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01" name="Line 9"/>
          <p:cNvSpPr>
            <a:spLocks noChangeShapeType="1"/>
          </p:cNvSpPr>
          <p:nvPr/>
        </p:nvSpPr>
        <p:spPr bwMode="auto">
          <a:xfrm rot="-5400000">
            <a:off x="4229100" y="14478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02" name="Line 10"/>
          <p:cNvSpPr>
            <a:spLocks noChangeShapeType="1"/>
          </p:cNvSpPr>
          <p:nvPr/>
        </p:nvSpPr>
        <p:spPr bwMode="auto">
          <a:xfrm>
            <a:off x="4267200" y="14478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669925" y="117475"/>
            <a:ext cx="7313270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Draw the components from the tail to the tip using arrows</a:t>
            </a:r>
            <a:endParaRPr lang="en-US" dirty="0"/>
          </a:p>
        </p:txBody>
      </p:sp>
      <p:sp>
        <p:nvSpPr>
          <p:cNvPr id="85004" name="Line 12"/>
          <p:cNvSpPr>
            <a:spLocks noChangeShapeType="1"/>
          </p:cNvSpPr>
          <p:nvPr/>
        </p:nvSpPr>
        <p:spPr bwMode="auto">
          <a:xfrm flipV="1">
            <a:off x="4267200" y="1219200"/>
            <a:ext cx="1524000" cy="2057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07" name="Arc 15"/>
          <p:cNvSpPr>
            <a:spLocks/>
          </p:cNvSpPr>
          <p:nvPr/>
        </p:nvSpPr>
        <p:spPr bwMode="auto">
          <a:xfrm rot="5545805" flipH="1">
            <a:off x="4160838" y="2773362"/>
            <a:ext cx="533400" cy="320675"/>
          </a:xfrm>
          <a:custGeom>
            <a:avLst/>
            <a:gdLst>
              <a:gd name="G0" fmla="+- 0 0 0"/>
              <a:gd name="G1" fmla="+- 12979 0 0"/>
              <a:gd name="G2" fmla="+- 21600 0 0"/>
              <a:gd name="T0" fmla="*/ 17266 w 21600"/>
              <a:gd name="T1" fmla="*/ 0 h 12979"/>
              <a:gd name="T2" fmla="*/ 21600 w 21600"/>
              <a:gd name="T3" fmla="*/ 12979 h 12979"/>
              <a:gd name="T4" fmla="*/ 0 w 21600"/>
              <a:gd name="T5" fmla="*/ 12979 h 129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2979" fill="none" extrusionOk="0">
                <a:moveTo>
                  <a:pt x="17265" y="0"/>
                </a:moveTo>
                <a:cubicBezTo>
                  <a:pt x="20078" y="3742"/>
                  <a:pt x="21600" y="8297"/>
                  <a:pt x="21600" y="12979"/>
                </a:cubicBezTo>
              </a:path>
              <a:path w="21600" h="12979" stroke="0" extrusionOk="0">
                <a:moveTo>
                  <a:pt x="17265" y="0"/>
                </a:moveTo>
                <a:cubicBezTo>
                  <a:pt x="20078" y="3742"/>
                  <a:pt x="21600" y="8297"/>
                  <a:pt x="21600" y="12979"/>
                </a:cubicBezTo>
                <a:lnTo>
                  <a:pt x="0" y="12979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08" name="Text Box 16"/>
          <p:cNvSpPr txBox="1">
            <a:spLocks noChangeArrowheads="1"/>
          </p:cNvSpPr>
          <p:nvPr/>
        </p:nvSpPr>
        <p:spPr bwMode="auto">
          <a:xfrm>
            <a:off x="4343400" y="1905000"/>
            <a:ext cx="590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32</a:t>
            </a:r>
            <a:r>
              <a:rPr lang="en-US" baseline="30000"/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1733</TotalTime>
  <Words>593</Words>
  <Application>Microsoft Office PowerPoint</Application>
  <PresentationFormat>On-screen Show (4:3)</PresentationFormat>
  <Paragraphs>127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217</cp:revision>
  <dcterms:created xsi:type="dcterms:W3CDTF">2015-11-05T17:29:31Z</dcterms:created>
  <dcterms:modified xsi:type="dcterms:W3CDTF">2018-10-24T21:27:23Z</dcterms:modified>
</cp:coreProperties>
</file>