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29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43" d="100"/>
          <a:sy n="43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F9B50-8967-4FD7-BE5D-61C0C30DF6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6EEB0-9FD0-4D73-BAEB-6B3662B9C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0D635-6643-4171-A0BF-D395F8900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BC72A-7586-4A67-A366-C0F05DFCF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7966-8CE5-433A-A46E-91292C424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51370-89DA-442B-BC4B-8C0327B7A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8CAA0-51BB-4EB7-A262-C23B3ADE4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27E5-3E82-482F-8BC8-863CAEFB3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BBDC8-C310-433E-9FF3-7D7282DDD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5D72F-E67E-4A33-B2FC-C04D4F200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A9E8B-D3AE-471B-B338-DA51AAFAA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D6A35E-590C-4058-ABD3-F9E0C1EF80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Adding two angle magnitude vectors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The basic concept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Step by step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Sample problem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-61913"/>
            <a:ext cx="609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Basics</a:t>
            </a:r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>
            <a:off x="914400" y="42672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9" name="Line 43"/>
          <p:cNvSpPr>
            <a:spLocks noChangeShapeType="1"/>
          </p:cNvSpPr>
          <p:nvPr/>
        </p:nvSpPr>
        <p:spPr bwMode="auto">
          <a:xfrm flipV="1">
            <a:off x="2590800" y="12954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0" name="Line 44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>
            <a:off x="4648200" y="3246438"/>
            <a:ext cx="213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 flipV="1">
            <a:off x="6781800" y="2179638"/>
            <a:ext cx="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4" name="Line 48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593725" y="4845050"/>
            <a:ext cx="78422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Suppose you had to add these two vectors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9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Basics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914400" y="4800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2590800" y="18288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flipV="1">
            <a:off x="914400" y="18288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085850" y="27733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2590800" y="1874838"/>
            <a:ext cx="213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 flipV="1">
            <a:off x="4724400" y="808038"/>
            <a:ext cx="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 flipV="1">
            <a:off x="2590800" y="8080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219450" y="5334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04800" y="4845050"/>
            <a:ext cx="84010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Graphically you would place them tip to tail:</a:t>
            </a:r>
          </a:p>
        </p:txBody>
      </p:sp>
      <p:grpSp>
        <p:nvGrpSpPr>
          <p:cNvPr id="79887" name="Group 15"/>
          <p:cNvGrpSpPr>
            <a:grpSpLocks/>
          </p:cNvGrpSpPr>
          <p:nvPr/>
        </p:nvGrpSpPr>
        <p:grpSpPr bwMode="auto">
          <a:xfrm>
            <a:off x="914400" y="838200"/>
            <a:ext cx="3810000" cy="3962400"/>
            <a:chOff x="576" y="528"/>
            <a:chExt cx="2400" cy="2496"/>
          </a:xfrm>
        </p:grpSpPr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 flipV="1">
              <a:off x="576" y="528"/>
              <a:ext cx="240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1862" y="1603"/>
              <a:ext cx="7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 +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9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Basics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914400" y="4800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V="1">
            <a:off x="4724400" y="18288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V="1">
            <a:off x="914400" y="18288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085850" y="27733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2590800" y="4800600"/>
            <a:ext cx="213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4724400" y="808038"/>
            <a:ext cx="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2590800" y="8080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219450" y="5334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04800" y="5454650"/>
            <a:ext cx="798195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The components of the sum are the sum of</a:t>
            </a:r>
          </a:p>
          <a:p>
            <a:r>
              <a:rPr lang="en-US" sz="3600"/>
              <a:t>the components.</a:t>
            </a:r>
          </a:p>
        </p:txBody>
      </p:sp>
      <p:grpSp>
        <p:nvGrpSpPr>
          <p:cNvPr id="80909" name="Group 13"/>
          <p:cNvGrpSpPr>
            <a:grpSpLocks/>
          </p:cNvGrpSpPr>
          <p:nvPr/>
        </p:nvGrpSpPr>
        <p:grpSpPr bwMode="auto">
          <a:xfrm>
            <a:off x="914400" y="838200"/>
            <a:ext cx="3810000" cy="3962400"/>
            <a:chOff x="576" y="528"/>
            <a:chExt cx="2400" cy="2496"/>
          </a:xfrm>
        </p:grpSpPr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V="1">
              <a:off x="576" y="528"/>
              <a:ext cx="240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1862" y="1603"/>
              <a:ext cx="7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 +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1</a:t>
            </a: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Step 1: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2190750" y="4857750"/>
            <a:ext cx="54546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Break them into components</a:t>
            </a:r>
          </a:p>
        </p:txBody>
      </p: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914400" y="1295400"/>
            <a:ext cx="2200275" cy="3505200"/>
            <a:chOff x="576" y="816"/>
            <a:chExt cx="1386" cy="2208"/>
          </a:xfrm>
        </p:grpSpPr>
        <p:sp>
          <p:nvSpPr>
            <p:cNvPr id="82948" name="Line 4"/>
            <p:cNvSpPr>
              <a:spLocks noChangeShapeType="1"/>
            </p:cNvSpPr>
            <p:nvPr/>
          </p:nvSpPr>
          <p:spPr bwMode="auto">
            <a:xfrm>
              <a:off x="576" y="2688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 flipV="1">
              <a:off x="1632" y="816"/>
              <a:ext cx="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Text Box 15"/>
            <p:cNvSpPr txBox="1">
              <a:spLocks noChangeArrowheads="1"/>
            </p:cNvSpPr>
            <p:nvPr/>
          </p:nvSpPr>
          <p:spPr bwMode="auto">
            <a:xfrm>
              <a:off x="1670" y="1548"/>
              <a:ext cx="29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7</a:t>
              </a:r>
              <a:r>
                <a:rPr lang="en-US"/>
                <a:t> </a:t>
              </a:r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988" y="2659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</p:grpSp>
      <p:grpSp>
        <p:nvGrpSpPr>
          <p:cNvPr id="82964" name="Group 20"/>
          <p:cNvGrpSpPr>
            <a:grpSpLocks/>
          </p:cNvGrpSpPr>
          <p:nvPr/>
        </p:nvGrpSpPr>
        <p:grpSpPr bwMode="auto">
          <a:xfrm>
            <a:off x="4648200" y="2179638"/>
            <a:ext cx="2590800" cy="1630362"/>
            <a:chOff x="2928" y="1373"/>
            <a:chExt cx="1632" cy="1027"/>
          </a:xfrm>
        </p:grpSpPr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2928" y="2045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 flipV="1">
              <a:off x="4272" y="1373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3500" y="2035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82963" name="Text Box 19"/>
            <p:cNvSpPr txBox="1">
              <a:spLocks noChangeArrowheads="1"/>
            </p:cNvSpPr>
            <p:nvPr/>
          </p:nvSpPr>
          <p:spPr bwMode="auto">
            <a:xfrm>
              <a:off x="4316" y="1584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1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Step 1: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190750" y="4857750"/>
            <a:ext cx="309880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 	= 3 x + 7 y</a:t>
            </a:r>
          </a:p>
          <a:p>
            <a:r>
              <a:rPr lang="en-US" sz="3600"/>
              <a:t>B 	= 4 x + 2 y</a:t>
            </a:r>
          </a:p>
        </p:txBody>
      </p:sp>
      <p:grpSp>
        <p:nvGrpSpPr>
          <p:cNvPr id="83978" name="Group 10"/>
          <p:cNvGrpSpPr>
            <a:grpSpLocks/>
          </p:cNvGrpSpPr>
          <p:nvPr/>
        </p:nvGrpSpPr>
        <p:grpSpPr bwMode="auto">
          <a:xfrm>
            <a:off x="914400" y="1295400"/>
            <a:ext cx="2200275" cy="3505200"/>
            <a:chOff x="576" y="816"/>
            <a:chExt cx="1386" cy="2208"/>
          </a:xfrm>
        </p:grpSpPr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>
              <a:off x="576" y="2688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 flipV="1">
              <a:off x="1632" y="816"/>
              <a:ext cx="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1" name="Text Box 13"/>
            <p:cNvSpPr txBox="1">
              <a:spLocks noChangeArrowheads="1"/>
            </p:cNvSpPr>
            <p:nvPr/>
          </p:nvSpPr>
          <p:spPr bwMode="auto">
            <a:xfrm>
              <a:off x="1670" y="1548"/>
              <a:ext cx="29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7</a:t>
              </a:r>
              <a:r>
                <a:rPr lang="en-US"/>
                <a:t> </a:t>
              </a:r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988" y="2659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</p:grpSp>
      <p:grpSp>
        <p:nvGrpSpPr>
          <p:cNvPr id="83983" name="Group 15"/>
          <p:cNvGrpSpPr>
            <a:grpSpLocks/>
          </p:cNvGrpSpPr>
          <p:nvPr/>
        </p:nvGrpSpPr>
        <p:grpSpPr bwMode="auto">
          <a:xfrm>
            <a:off x="4648200" y="2179638"/>
            <a:ext cx="2590800" cy="1630362"/>
            <a:chOff x="2928" y="1373"/>
            <a:chExt cx="1632" cy="1027"/>
          </a:xfrm>
        </p:grpSpPr>
        <p:sp>
          <p:nvSpPr>
            <p:cNvPr id="83984" name="Line 16"/>
            <p:cNvSpPr>
              <a:spLocks noChangeShapeType="1"/>
            </p:cNvSpPr>
            <p:nvPr/>
          </p:nvSpPr>
          <p:spPr bwMode="auto">
            <a:xfrm>
              <a:off x="2928" y="2045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 flipV="1">
              <a:off x="4272" y="1373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3500" y="2035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4316" y="1584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2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Step 2: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190750" y="4857750"/>
            <a:ext cx="309880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 	= 3 x + 7 y</a:t>
            </a:r>
          </a:p>
          <a:p>
            <a:r>
              <a:rPr lang="en-US" sz="3600" u="sng"/>
              <a:t>B 	= 4 x + 2 y</a:t>
            </a:r>
          </a:p>
          <a:p>
            <a:r>
              <a:rPr lang="en-US" sz="3600"/>
              <a:t>A+B= 7 x + 9 y</a:t>
            </a:r>
          </a:p>
        </p:txBody>
      </p:sp>
      <p:grpSp>
        <p:nvGrpSpPr>
          <p:cNvPr id="85002" name="Group 10"/>
          <p:cNvGrpSpPr>
            <a:grpSpLocks/>
          </p:cNvGrpSpPr>
          <p:nvPr/>
        </p:nvGrpSpPr>
        <p:grpSpPr bwMode="auto">
          <a:xfrm>
            <a:off x="914400" y="1295400"/>
            <a:ext cx="2200275" cy="3505200"/>
            <a:chOff x="576" y="816"/>
            <a:chExt cx="1386" cy="2208"/>
          </a:xfrm>
        </p:grpSpPr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>
              <a:off x="576" y="2688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flipV="1">
              <a:off x="1632" y="816"/>
              <a:ext cx="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1670" y="1548"/>
              <a:ext cx="29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7</a:t>
              </a:r>
              <a:r>
                <a:rPr lang="en-US"/>
                <a:t> </a:t>
              </a:r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988" y="2659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</p:grpSp>
      <p:grpSp>
        <p:nvGrpSpPr>
          <p:cNvPr id="85007" name="Group 15"/>
          <p:cNvGrpSpPr>
            <a:grpSpLocks/>
          </p:cNvGrpSpPr>
          <p:nvPr/>
        </p:nvGrpSpPr>
        <p:grpSpPr bwMode="auto">
          <a:xfrm>
            <a:off x="4648200" y="2179638"/>
            <a:ext cx="2590800" cy="1630362"/>
            <a:chOff x="2928" y="1373"/>
            <a:chExt cx="1632" cy="1027"/>
          </a:xfrm>
        </p:grpSpPr>
        <p:sp>
          <p:nvSpPr>
            <p:cNvPr id="85008" name="Line 16"/>
            <p:cNvSpPr>
              <a:spLocks noChangeShapeType="1"/>
            </p:cNvSpPr>
            <p:nvPr/>
          </p:nvSpPr>
          <p:spPr bwMode="auto">
            <a:xfrm>
              <a:off x="2928" y="2045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 flipV="1">
              <a:off x="4272" y="1373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3500" y="2035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85011" name="Text Box 19"/>
            <p:cNvSpPr txBox="1">
              <a:spLocks noChangeArrowheads="1"/>
            </p:cNvSpPr>
            <p:nvPr/>
          </p:nvSpPr>
          <p:spPr bwMode="auto">
            <a:xfrm>
              <a:off x="4316" y="1584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5619750" y="4876800"/>
            <a:ext cx="239395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Add like </a:t>
            </a:r>
          </a:p>
          <a:p>
            <a:r>
              <a:rPr lang="en-US" sz="3600"/>
              <a:t>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3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Step 3: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2190750" y="4857750"/>
            <a:ext cx="309880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 	= 3 x + 7 y</a:t>
            </a:r>
          </a:p>
          <a:p>
            <a:r>
              <a:rPr lang="en-US" sz="3600" u="sng"/>
              <a:t>B 	= 4 x + 2 y</a:t>
            </a:r>
          </a:p>
          <a:p>
            <a:r>
              <a:rPr lang="en-US" sz="3600"/>
              <a:t>A+B= 7 x + 9 y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5619750" y="4876800"/>
            <a:ext cx="257175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Find the new</a:t>
            </a:r>
          </a:p>
          <a:p>
            <a:r>
              <a:rPr lang="en-US" sz="3600"/>
              <a:t>AM vector</a:t>
            </a: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4724400" y="8382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914400" y="4800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914400" y="838200"/>
            <a:ext cx="3810000" cy="3962400"/>
            <a:chOff x="576" y="528"/>
            <a:chExt cx="2400" cy="2496"/>
          </a:xfrm>
        </p:grpSpPr>
        <p:sp>
          <p:nvSpPr>
            <p:cNvPr id="86040" name="Line 24"/>
            <p:cNvSpPr>
              <a:spLocks noChangeShapeType="1"/>
            </p:cNvSpPr>
            <p:nvPr/>
          </p:nvSpPr>
          <p:spPr bwMode="auto">
            <a:xfrm flipV="1">
              <a:off x="576" y="528"/>
              <a:ext cx="240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1862" y="1603"/>
              <a:ext cx="7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A + B</a:t>
              </a:r>
            </a:p>
          </p:txBody>
        </p:sp>
      </p:grp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2889250" y="4210050"/>
            <a:ext cx="387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4794250" y="2438400"/>
            <a:ext cx="387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</a:t>
            </a:r>
          </a:p>
        </p:txBody>
      </p:sp>
      <p:grpSp>
        <p:nvGrpSpPr>
          <p:cNvPr id="86047" name="Group 31"/>
          <p:cNvGrpSpPr>
            <a:grpSpLocks/>
          </p:cNvGrpSpPr>
          <p:nvPr/>
        </p:nvGrpSpPr>
        <p:grpSpPr bwMode="auto">
          <a:xfrm>
            <a:off x="1524000" y="3886200"/>
            <a:ext cx="2200275" cy="914400"/>
            <a:chOff x="960" y="2448"/>
            <a:chExt cx="1386" cy="576"/>
          </a:xfrm>
        </p:grpSpPr>
        <p:sp>
          <p:nvSpPr>
            <p:cNvPr id="86044" name="Freeform 28"/>
            <p:cNvSpPr>
              <a:spLocks/>
            </p:cNvSpPr>
            <p:nvPr/>
          </p:nvSpPr>
          <p:spPr bwMode="auto">
            <a:xfrm>
              <a:off x="960" y="2640"/>
              <a:ext cx="168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144" y="384"/>
                </a:cxn>
              </a:cxnLst>
              <a:rect l="0" t="0" r="r" b="b"/>
              <a:pathLst>
                <a:path w="168" h="384">
                  <a:moveTo>
                    <a:pt x="0" y="0"/>
                  </a:moveTo>
                  <a:cubicBezTo>
                    <a:pt x="60" y="40"/>
                    <a:pt x="120" y="80"/>
                    <a:pt x="144" y="144"/>
                  </a:cubicBezTo>
                  <a:cubicBezTo>
                    <a:pt x="168" y="208"/>
                    <a:pt x="156" y="296"/>
                    <a:pt x="144" y="38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1056" y="2448"/>
              <a:ext cx="1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tan</a:t>
              </a:r>
              <a:r>
                <a:rPr lang="en-US" baseline="30000"/>
                <a:t>-1</a:t>
              </a:r>
              <a:r>
                <a:rPr lang="en-US"/>
                <a:t>(9/7) = 52</a:t>
              </a:r>
              <a:r>
                <a:rPr lang="en-US" baseline="30000"/>
                <a:t>o</a:t>
              </a:r>
            </a:p>
          </p:txBody>
        </p:sp>
      </p:grp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457200" y="2085975"/>
            <a:ext cx="20145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BR Symbol" pitchFamily="18" charset="2"/>
              </a:rPr>
              <a:t></a:t>
            </a:r>
            <a:r>
              <a:rPr lang="en-US"/>
              <a:t>(7</a:t>
            </a:r>
            <a:r>
              <a:rPr lang="en-US" baseline="30000"/>
              <a:t>2</a:t>
            </a:r>
            <a:r>
              <a:rPr lang="en-US"/>
              <a:t> + 9</a:t>
            </a:r>
            <a:r>
              <a:rPr lang="en-US" baseline="30000"/>
              <a:t>2</a:t>
            </a:r>
            <a:r>
              <a:rPr lang="en-US"/>
              <a:t>) =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7091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8.19 m, up and left 59.8</a:t>
            </a:r>
            <a:r>
              <a:rPr lang="en-US" sz="1200" baseline="30000" dirty="0" smtClean="0"/>
              <a:t>o</a:t>
            </a:r>
            <a:endParaRPr lang="en-US" sz="1200" baseline="30000" dirty="0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3429000"/>
            <a:ext cx="9144000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Add these two angle magnitude vectors, and express their sum as an angle magnitude vector.  Draw the resultant vector, and find </a:t>
            </a:r>
            <a:r>
              <a:rPr lang="en-US" sz="3600" dirty="0" smtClean="0"/>
              <a:t>its x-angle</a:t>
            </a:r>
            <a:r>
              <a:rPr lang="en-US" sz="3600" dirty="0"/>
              <a:t>.</a:t>
            </a: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762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V="1">
            <a:off x="762000" y="762000"/>
            <a:ext cx="1447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4" name="Freeform 24"/>
          <p:cNvSpPr>
            <a:spLocks/>
          </p:cNvSpPr>
          <p:nvPr/>
        </p:nvSpPr>
        <p:spPr bwMode="auto">
          <a:xfrm>
            <a:off x="1066800" y="2286000"/>
            <a:ext cx="228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0" y="0"/>
                </a:moveTo>
                <a:cubicBezTo>
                  <a:pt x="36" y="48"/>
                  <a:pt x="72" y="96"/>
                  <a:pt x="96" y="144"/>
                </a:cubicBezTo>
                <a:cubicBezTo>
                  <a:pt x="120" y="192"/>
                  <a:pt x="13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1431925" y="200025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48.0</a:t>
            </a:r>
            <a:r>
              <a:rPr lang="en-US" sz="3200" baseline="30000"/>
              <a:t>o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28600" y="1325563"/>
            <a:ext cx="1324402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7.00 m</a:t>
            </a:r>
            <a:endParaRPr lang="en-US" sz="3200" dirty="0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669925" y="120650"/>
            <a:ext cx="5143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4616450" y="76200"/>
            <a:ext cx="48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B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6096000" y="1905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 flipH="1" flipV="1">
            <a:off x="3429000" y="1676400"/>
            <a:ext cx="2667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962400" y="2209800"/>
            <a:ext cx="1324402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9.00 m</a:t>
            </a:r>
            <a:endParaRPr lang="en-US" sz="3200" dirty="0"/>
          </a:p>
        </p:txBody>
      </p:sp>
      <p:sp>
        <p:nvSpPr>
          <p:cNvPr id="40992" name="Freeform 32"/>
          <p:cNvSpPr>
            <a:spLocks/>
          </p:cNvSpPr>
          <p:nvPr/>
        </p:nvSpPr>
        <p:spPr bwMode="auto">
          <a:xfrm>
            <a:off x="5562600" y="2184400"/>
            <a:ext cx="533400" cy="254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336" y="64"/>
              </a:cxn>
            </a:cxnLst>
            <a:rect l="0" t="0" r="r" b="b"/>
            <a:pathLst>
              <a:path w="336" h="160">
                <a:moveTo>
                  <a:pt x="0" y="160"/>
                </a:moveTo>
                <a:cubicBezTo>
                  <a:pt x="44" y="96"/>
                  <a:pt x="88" y="32"/>
                  <a:pt x="144" y="16"/>
                </a:cubicBezTo>
                <a:cubicBezTo>
                  <a:pt x="200" y="0"/>
                  <a:pt x="268" y="32"/>
                  <a:pt x="336" y="6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4914900" y="160020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78.0</a:t>
            </a:r>
            <a:r>
              <a:rPr lang="en-US" sz="3200" baseline="30000"/>
              <a:t>o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6397625" y="419100"/>
            <a:ext cx="2670175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1. AM to VC</a:t>
            </a:r>
          </a:p>
          <a:p>
            <a:r>
              <a:rPr lang="en-US" sz="1800" dirty="0"/>
              <a:t>    AM to VC</a:t>
            </a:r>
          </a:p>
          <a:p>
            <a:r>
              <a:rPr lang="en-US" sz="1800" dirty="0"/>
              <a:t>2.  VC + VC</a:t>
            </a:r>
          </a:p>
          <a:p>
            <a:r>
              <a:rPr lang="en-US" sz="1800" dirty="0"/>
              <a:t>3.  AM to VC</a:t>
            </a:r>
          </a:p>
          <a:p>
            <a:endParaRPr lang="en-US" sz="1800" dirty="0"/>
          </a:p>
          <a:p>
            <a:r>
              <a:rPr lang="en-US" sz="1800" dirty="0"/>
              <a:t>A =         4.684 x + 5.202 y</a:t>
            </a:r>
          </a:p>
          <a:p>
            <a:r>
              <a:rPr lang="en-US" sz="1800" u="sng" dirty="0"/>
              <a:t>B =        -8.803 x + 1.871 y</a:t>
            </a:r>
          </a:p>
          <a:p>
            <a:r>
              <a:rPr lang="en-US" sz="1800" dirty="0"/>
              <a:t>A + B = -4.119 x 7.073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270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184</cp:revision>
  <dcterms:created xsi:type="dcterms:W3CDTF">2001-03-01T17:38:38Z</dcterms:created>
  <dcterms:modified xsi:type="dcterms:W3CDTF">2015-11-07T17:57:58Z</dcterms:modified>
</cp:coreProperties>
</file>