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21" r:id="rId3"/>
    <p:sldId id="322" r:id="rId4"/>
    <p:sldId id="323" r:id="rId5"/>
    <p:sldId id="326" r:id="rId6"/>
    <p:sldId id="324" r:id="rId7"/>
    <p:sldId id="325" r:id="rId8"/>
    <p:sldId id="301" r:id="rId9"/>
    <p:sldId id="294" r:id="rId10"/>
    <p:sldId id="302" r:id="rId11"/>
    <p:sldId id="303" r:id="rId12"/>
    <p:sldId id="30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57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B0702-29EB-4580-A306-0CCEA3266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F25AD-8497-4BF4-A402-573CD3C52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63DFD-02A4-4879-9BA2-5A5AD460DB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C3858-A8EF-48F6-AC03-95D87BEBE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682C4-A1A0-4320-A380-CC4C208AE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0EE40-8A35-4D11-93C7-8AC3B3D278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AF8F2-BB95-4560-AFF1-5DDF1A4F47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1C94D-D080-43A7-8242-B3C381CD07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7DC2E-6EEC-4005-836A-18AC00164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6A218-D455-4F66-99FC-9BB78D3D4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37A6A-EBF9-4CFA-B5DF-EFED494CD1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8EFA0A-7585-4CA0-B0BB-D799C6D8A5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Making Angle Magnitude from Vector component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>
                <a:hlinkClick r:id="rId2" action="ppaction://hlinksldjump"/>
              </a:rPr>
              <a:t>Step by step “how to”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3" action="ppaction://hlinksldjump"/>
              </a:rPr>
              <a:t>Whiteboard</a:t>
            </a:r>
            <a:endParaRPr lang="en-US" sz="3200"/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273344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27 </a:t>
            </a:r>
            <a:r>
              <a:rPr lang="en-US" sz="1200" dirty="0" smtClean="0"/>
              <a:t>m/s left and up, 34.3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 above the x axis</a:t>
            </a:r>
            <a:endParaRPr lang="en-US" sz="1200" baseline="30000" dirty="0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0" y="0"/>
            <a:ext cx="9143999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Draw this vector, and find its magnitude the angle it makes with the x-axis:</a:t>
            </a:r>
            <a:endParaRPr lang="en-US" sz="2800" dirty="0" smtClean="0"/>
          </a:p>
          <a:p>
            <a:r>
              <a:rPr lang="en-US" sz="3200" dirty="0" smtClean="0"/>
              <a:t>	-</a:t>
            </a:r>
            <a:r>
              <a:rPr lang="en-US" sz="3200" dirty="0"/>
              <a:t>22 m/s x + 15 m/s y</a:t>
            </a:r>
          </a:p>
        </p:txBody>
      </p:sp>
      <p:grpSp>
        <p:nvGrpSpPr>
          <p:cNvPr id="50206" name="Group 30"/>
          <p:cNvGrpSpPr>
            <a:grpSpLocks/>
          </p:cNvGrpSpPr>
          <p:nvPr/>
        </p:nvGrpSpPr>
        <p:grpSpPr bwMode="auto">
          <a:xfrm>
            <a:off x="974725" y="2590800"/>
            <a:ext cx="6264275" cy="3470275"/>
            <a:chOff x="614" y="1632"/>
            <a:chExt cx="3946" cy="2186"/>
          </a:xfrm>
        </p:grpSpPr>
        <p:grpSp>
          <p:nvGrpSpPr>
            <p:cNvPr id="50204" name="Group 28"/>
            <p:cNvGrpSpPr>
              <a:grpSpLocks/>
            </p:cNvGrpSpPr>
            <p:nvPr/>
          </p:nvGrpSpPr>
          <p:grpSpPr bwMode="auto">
            <a:xfrm>
              <a:off x="614" y="1632"/>
              <a:ext cx="3946" cy="2186"/>
              <a:chOff x="614" y="1632"/>
              <a:chExt cx="3946" cy="2186"/>
            </a:xfrm>
          </p:grpSpPr>
          <p:sp>
            <p:nvSpPr>
              <p:cNvPr id="50195" name="Line 19"/>
              <p:cNvSpPr>
                <a:spLocks noChangeShapeType="1"/>
              </p:cNvSpPr>
              <p:nvPr/>
            </p:nvSpPr>
            <p:spPr bwMode="auto">
              <a:xfrm flipH="1">
                <a:off x="1488" y="3456"/>
                <a:ext cx="30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6" name="Line 20"/>
              <p:cNvSpPr>
                <a:spLocks noChangeShapeType="1"/>
              </p:cNvSpPr>
              <p:nvPr/>
            </p:nvSpPr>
            <p:spPr bwMode="auto">
              <a:xfrm flipV="1">
                <a:off x="1488" y="1632"/>
                <a:ext cx="0" cy="18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7" name="Line 21"/>
              <p:cNvSpPr>
                <a:spLocks noChangeShapeType="1"/>
              </p:cNvSpPr>
              <p:nvPr/>
            </p:nvSpPr>
            <p:spPr bwMode="auto">
              <a:xfrm flipH="1" flipV="1">
                <a:off x="1488" y="1632"/>
                <a:ext cx="3072" cy="18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8" name="Text Box 22"/>
              <p:cNvSpPr txBox="1">
                <a:spLocks noChangeArrowheads="1"/>
              </p:cNvSpPr>
              <p:nvPr/>
            </p:nvSpPr>
            <p:spPr bwMode="auto">
              <a:xfrm>
                <a:off x="2582" y="3530"/>
                <a:ext cx="745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-22 m/s </a:t>
                </a:r>
              </a:p>
            </p:txBody>
          </p:sp>
          <p:sp>
            <p:nvSpPr>
              <p:cNvPr id="50199" name="Text Box 23"/>
              <p:cNvSpPr txBox="1">
                <a:spLocks noChangeArrowheads="1"/>
              </p:cNvSpPr>
              <p:nvPr/>
            </p:nvSpPr>
            <p:spPr bwMode="auto">
              <a:xfrm>
                <a:off x="614" y="2378"/>
                <a:ext cx="633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15 m/s</a:t>
                </a:r>
              </a:p>
            </p:txBody>
          </p:sp>
          <p:sp>
            <p:nvSpPr>
              <p:cNvPr id="50200" name="Text Box 24"/>
              <p:cNvSpPr txBox="1">
                <a:spLocks noChangeArrowheads="1"/>
              </p:cNvSpPr>
              <p:nvPr/>
            </p:nvSpPr>
            <p:spPr bwMode="auto">
              <a:xfrm>
                <a:off x="2726" y="2042"/>
                <a:ext cx="633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27 m/s</a:t>
                </a:r>
              </a:p>
            </p:txBody>
          </p:sp>
          <p:sp>
            <p:nvSpPr>
              <p:cNvPr id="50202" name="Text Box 26"/>
              <p:cNvSpPr txBox="1">
                <a:spLocks noChangeArrowheads="1"/>
              </p:cNvSpPr>
              <p:nvPr/>
            </p:nvSpPr>
            <p:spPr bwMode="auto">
              <a:xfrm>
                <a:off x="3360" y="3072"/>
                <a:ext cx="516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34.3</a:t>
                </a:r>
                <a:r>
                  <a:rPr lang="en-US" baseline="30000"/>
                  <a:t>o</a:t>
                </a:r>
              </a:p>
            </p:txBody>
          </p:sp>
        </p:grpSp>
        <p:sp>
          <p:nvSpPr>
            <p:cNvPr id="50205" name="Arc 29"/>
            <p:cNvSpPr>
              <a:spLocks/>
            </p:cNvSpPr>
            <p:nvPr/>
          </p:nvSpPr>
          <p:spPr bwMode="auto">
            <a:xfrm rot="19967759" flipH="1">
              <a:off x="3840" y="3168"/>
              <a:ext cx="24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301717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17.5 </a:t>
            </a:r>
            <a:r>
              <a:rPr lang="en-US" sz="1200" dirty="0" smtClean="0"/>
              <a:t>N right and down, 59.0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 </a:t>
            </a:r>
            <a:r>
              <a:rPr lang="en-US" sz="1200" dirty="0" smtClean="0"/>
              <a:t>below the </a:t>
            </a:r>
            <a:r>
              <a:rPr lang="en-US" sz="1200" dirty="0" smtClean="0"/>
              <a:t>x axis</a:t>
            </a:r>
            <a:endParaRPr lang="en-US" sz="1200" baseline="30000" dirty="0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0" y="0"/>
            <a:ext cx="9143999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Draw this vector, and find its magnitude the angle it makes with the x-axis:</a:t>
            </a:r>
            <a:endParaRPr lang="en-US" sz="2800" dirty="0"/>
          </a:p>
          <a:p>
            <a:r>
              <a:rPr lang="en-US" sz="3200" dirty="0" smtClean="0"/>
              <a:t>	9.00 </a:t>
            </a:r>
            <a:r>
              <a:rPr lang="en-US" sz="3200" dirty="0"/>
              <a:t>N x + -15.0 N y</a:t>
            </a:r>
          </a:p>
        </p:txBody>
      </p:sp>
      <p:grpSp>
        <p:nvGrpSpPr>
          <p:cNvPr id="51228" name="Group 28"/>
          <p:cNvGrpSpPr>
            <a:grpSpLocks/>
          </p:cNvGrpSpPr>
          <p:nvPr/>
        </p:nvGrpSpPr>
        <p:grpSpPr bwMode="auto">
          <a:xfrm>
            <a:off x="1584325" y="2327275"/>
            <a:ext cx="3630613" cy="4225925"/>
            <a:chOff x="998" y="1466"/>
            <a:chExt cx="2287" cy="2662"/>
          </a:xfrm>
        </p:grpSpPr>
        <p:sp>
          <p:nvSpPr>
            <p:cNvPr id="51218" name="Line 18"/>
            <p:cNvSpPr>
              <a:spLocks noChangeShapeType="1"/>
            </p:cNvSpPr>
            <p:nvPr/>
          </p:nvSpPr>
          <p:spPr bwMode="auto">
            <a:xfrm>
              <a:off x="1056" y="1824"/>
              <a:ext cx="1488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27" name="Group 27"/>
            <p:cNvGrpSpPr>
              <a:grpSpLocks/>
            </p:cNvGrpSpPr>
            <p:nvPr/>
          </p:nvGrpSpPr>
          <p:grpSpPr bwMode="auto">
            <a:xfrm>
              <a:off x="998" y="1466"/>
              <a:ext cx="2287" cy="2662"/>
              <a:chOff x="998" y="1466"/>
              <a:chExt cx="2287" cy="2662"/>
            </a:xfrm>
          </p:grpSpPr>
          <p:sp>
            <p:nvSpPr>
              <p:cNvPr id="51219" name="Text Box 19"/>
              <p:cNvSpPr txBox="1">
                <a:spLocks noChangeArrowheads="1"/>
              </p:cNvSpPr>
              <p:nvPr/>
            </p:nvSpPr>
            <p:spPr bwMode="auto">
              <a:xfrm>
                <a:off x="1430" y="1466"/>
                <a:ext cx="639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9.00 N</a:t>
                </a:r>
              </a:p>
            </p:txBody>
          </p:sp>
          <p:sp>
            <p:nvSpPr>
              <p:cNvPr id="51216" name="Line 16"/>
              <p:cNvSpPr>
                <a:spLocks noChangeShapeType="1"/>
              </p:cNvSpPr>
              <p:nvPr/>
            </p:nvSpPr>
            <p:spPr bwMode="auto">
              <a:xfrm>
                <a:off x="1056" y="1824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7" name="Line 17"/>
              <p:cNvSpPr>
                <a:spLocks noChangeShapeType="1"/>
              </p:cNvSpPr>
              <p:nvPr/>
            </p:nvSpPr>
            <p:spPr bwMode="auto">
              <a:xfrm>
                <a:off x="2544" y="1824"/>
                <a:ext cx="0" cy="23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0" name="Text Box 20"/>
              <p:cNvSpPr txBox="1">
                <a:spLocks noChangeArrowheads="1"/>
              </p:cNvSpPr>
              <p:nvPr/>
            </p:nvSpPr>
            <p:spPr bwMode="auto">
              <a:xfrm>
                <a:off x="2582" y="2810"/>
                <a:ext cx="703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-15.0 N</a:t>
                </a:r>
              </a:p>
            </p:txBody>
          </p:sp>
          <p:sp>
            <p:nvSpPr>
              <p:cNvPr id="51221" name="Text Box 21"/>
              <p:cNvSpPr txBox="1">
                <a:spLocks noChangeArrowheads="1"/>
              </p:cNvSpPr>
              <p:nvPr/>
            </p:nvSpPr>
            <p:spPr bwMode="auto">
              <a:xfrm>
                <a:off x="998" y="3002"/>
                <a:ext cx="639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17.5 N</a:t>
                </a:r>
              </a:p>
            </p:txBody>
          </p:sp>
          <p:sp>
            <p:nvSpPr>
              <p:cNvPr id="51223" name="Text Box 23"/>
              <p:cNvSpPr txBox="1">
                <a:spLocks noChangeArrowheads="1"/>
              </p:cNvSpPr>
              <p:nvPr/>
            </p:nvSpPr>
            <p:spPr bwMode="auto">
              <a:xfrm>
                <a:off x="1392" y="1872"/>
                <a:ext cx="516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59.0</a:t>
                </a:r>
                <a:r>
                  <a:rPr lang="en-US" baseline="30000"/>
                  <a:t>o</a:t>
                </a:r>
              </a:p>
            </p:txBody>
          </p:sp>
          <p:sp>
            <p:nvSpPr>
              <p:cNvPr id="51226" name="Arc 26"/>
              <p:cNvSpPr>
                <a:spLocks/>
              </p:cNvSpPr>
              <p:nvPr/>
            </p:nvSpPr>
            <p:spPr bwMode="auto">
              <a:xfrm rot="4822817">
                <a:off x="1213" y="184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310854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17.9 </a:t>
            </a:r>
            <a:r>
              <a:rPr lang="en-US" sz="1200" dirty="0" smtClean="0"/>
              <a:t>m/s/s left and down, 33.2</a:t>
            </a:r>
            <a:r>
              <a:rPr lang="en-US" sz="1200" baseline="30000" dirty="0" smtClean="0"/>
              <a:t>o </a:t>
            </a:r>
            <a:r>
              <a:rPr lang="en-US" sz="1200" dirty="0" smtClean="0"/>
              <a:t>below </a:t>
            </a:r>
            <a:r>
              <a:rPr lang="en-US" sz="1200" dirty="0" smtClean="0"/>
              <a:t>the x axis</a:t>
            </a:r>
            <a:endParaRPr lang="en-US" sz="1200" baseline="30000" dirty="0" smtClean="0"/>
          </a:p>
          <a:p>
            <a:endParaRPr lang="en-US" sz="1200" baseline="30000" dirty="0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0" y="0"/>
            <a:ext cx="9143999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Draw this vector, and find its magnitude the angle it makes with the x-axis:</a:t>
            </a:r>
            <a:endParaRPr lang="en-US" sz="2800" dirty="0" smtClean="0"/>
          </a:p>
          <a:p>
            <a:r>
              <a:rPr lang="en-US" sz="3200" smtClean="0"/>
              <a:t>	-</a:t>
            </a:r>
            <a:r>
              <a:rPr lang="en-US" sz="3200" dirty="0"/>
              <a:t>15.00 m/s/s x + -9.80 m/s/s y</a:t>
            </a:r>
          </a:p>
        </p:txBody>
      </p:sp>
      <p:grpSp>
        <p:nvGrpSpPr>
          <p:cNvPr id="52245" name="Group 21"/>
          <p:cNvGrpSpPr>
            <a:grpSpLocks/>
          </p:cNvGrpSpPr>
          <p:nvPr/>
        </p:nvGrpSpPr>
        <p:grpSpPr bwMode="auto">
          <a:xfrm>
            <a:off x="1371600" y="2590800"/>
            <a:ext cx="6324600" cy="3479800"/>
            <a:chOff x="864" y="1632"/>
            <a:chExt cx="3984" cy="2192"/>
          </a:xfrm>
        </p:grpSpPr>
        <p:sp>
          <p:nvSpPr>
            <p:cNvPr id="52237" name="Line 13"/>
            <p:cNvSpPr>
              <a:spLocks noChangeShapeType="1"/>
            </p:cNvSpPr>
            <p:nvPr/>
          </p:nvSpPr>
          <p:spPr bwMode="auto">
            <a:xfrm flipH="1">
              <a:off x="1872" y="1952"/>
              <a:ext cx="2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>
              <a:off x="1872" y="1952"/>
              <a:ext cx="0" cy="18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39" name="Line 15"/>
            <p:cNvSpPr>
              <a:spLocks noChangeShapeType="1"/>
            </p:cNvSpPr>
            <p:nvPr/>
          </p:nvSpPr>
          <p:spPr bwMode="auto">
            <a:xfrm flipH="1">
              <a:off x="1872" y="1952"/>
              <a:ext cx="2976" cy="18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40" name="Text Box 16"/>
            <p:cNvSpPr txBox="1">
              <a:spLocks noChangeArrowheads="1"/>
            </p:cNvSpPr>
            <p:nvPr/>
          </p:nvSpPr>
          <p:spPr bwMode="auto">
            <a:xfrm>
              <a:off x="2534" y="1632"/>
              <a:ext cx="106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-15.00 m/s/s</a:t>
              </a:r>
            </a:p>
          </p:txBody>
        </p:sp>
        <p:sp>
          <p:nvSpPr>
            <p:cNvPr id="52241" name="Text Box 17"/>
            <p:cNvSpPr txBox="1">
              <a:spLocks noChangeArrowheads="1"/>
            </p:cNvSpPr>
            <p:nvPr/>
          </p:nvSpPr>
          <p:spPr bwMode="auto">
            <a:xfrm>
              <a:off x="864" y="2554"/>
              <a:ext cx="969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-9.80 m/s/s</a:t>
              </a:r>
            </a:p>
          </p:txBody>
        </p:sp>
        <p:sp>
          <p:nvSpPr>
            <p:cNvPr id="52242" name="Text Box 18"/>
            <p:cNvSpPr txBox="1">
              <a:spLocks noChangeArrowheads="1"/>
            </p:cNvSpPr>
            <p:nvPr/>
          </p:nvSpPr>
          <p:spPr bwMode="auto">
            <a:xfrm>
              <a:off x="3446" y="2890"/>
              <a:ext cx="90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17.9 m/s/s</a:t>
              </a:r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auto">
            <a:xfrm>
              <a:off x="3952" y="1952"/>
              <a:ext cx="272" cy="384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32" y="240"/>
                </a:cxn>
                <a:cxn ang="0">
                  <a:pos x="272" y="384"/>
                </a:cxn>
              </a:cxnLst>
              <a:rect l="0" t="0" r="r" b="b"/>
              <a:pathLst>
                <a:path w="272" h="384">
                  <a:moveTo>
                    <a:pt x="80" y="0"/>
                  </a:moveTo>
                  <a:cubicBezTo>
                    <a:pt x="40" y="88"/>
                    <a:pt x="0" y="176"/>
                    <a:pt x="32" y="240"/>
                  </a:cubicBezTo>
                  <a:cubicBezTo>
                    <a:pt x="64" y="304"/>
                    <a:pt x="168" y="344"/>
                    <a:pt x="272" y="38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44" name="Text Box 20"/>
            <p:cNvSpPr txBox="1">
              <a:spLocks noChangeArrowheads="1"/>
            </p:cNvSpPr>
            <p:nvPr/>
          </p:nvSpPr>
          <p:spPr bwMode="auto">
            <a:xfrm>
              <a:off x="3420" y="2096"/>
              <a:ext cx="51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33.2</a:t>
              </a:r>
              <a:r>
                <a:rPr lang="en-US" baseline="30000"/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1027"/>
          <p:cNvSpPr txBox="1">
            <a:spLocks noChangeArrowheads="1"/>
          </p:cNvSpPr>
          <p:nvPr/>
        </p:nvSpPr>
        <p:spPr bwMode="auto">
          <a:xfrm>
            <a:off x="228600" y="-61913"/>
            <a:ext cx="70548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VC to AM - step by step</a:t>
            </a:r>
          </a:p>
        </p:txBody>
      </p:sp>
      <p:sp>
        <p:nvSpPr>
          <p:cNvPr id="70675" name="Text Box 1043"/>
          <p:cNvSpPr txBox="1">
            <a:spLocks noChangeArrowheads="1"/>
          </p:cNvSpPr>
          <p:nvPr/>
        </p:nvSpPr>
        <p:spPr bwMode="auto">
          <a:xfrm>
            <a:off x="533400" y="838200"/>
            <a:ext cx="6911975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2800"/>
              <a:t>Given this VC Vector:</a:t>
            </a:r>
            <a:r>
              <a:rPr lang="en-US" sz="3600"/>
              <a:t> 5.1 m x + -1.7 m y</a:t>
            </a:r>
          </a:p>
        </p:txBody>
      </p:sp>
      <p:sp>
        <p:nvSpPr>
          <p:cNvPr id="70680" name="Line 1048"/>
          <p:cNvSpPr>
            <a:spLocks noChangeShapeType="1"/>
          </p:cNvSpPr>
          <p:nvPr/>
        </p:nvSpPr>
        <p:spPr bwMode="auto">
          <a:xfrm>
            <a:off x="3962400" y="2057400"/>
            <a:ext cx="38100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0683" name="Group 1051"/>
          <p:cNvGrpSpPr>
            <a:grpSpLocks/>
          </p:cNvGrpSpPr>
          <p:nvPr/>
        </p:nvGrpSpPr>
        <p:grpSpPr bwMode="auto">
          <a:xfrm>
            <a:off x="296863" y="2057400"/>
            <a:ext cx="5113337" cy="1055688"/>
            <a:chOff x="187" y="1296"/>
            <a:chExt cx="3221" cy="665"/>
          </a:xfrm>
        </p:grpSpPr>
        <p:sp>
          <p:nvSpPr>
            <p:cNvPr id="70681" name="Text Box 1049"/>
            <p:cNvSpPr txBox="1">
              <a:spLocks noChangeArrowheads="1"/>
            </p:cNvSpPr>
            <p:nvPr/>
          </p:nvSpPr>
          <p:spPr bwMode="auto">
            <a:xfrm>
              <a:off x="187" y="1596"/>
              <a:ext cx="2327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2. Find the trig angle:</a:t>
              </a:r>
            </a:p>
          </p:txBody>
        </p:sp>
        <p:sp>
          <p:nvSpPr>
            <p:cNvPr id="70682" name="Freeform 1050"/>
            <p:cNvSpPr>
              <a:spLocks/>
            </p:cNvSpPr>
            <p:nvPr/>
          </p:nvSpPr>
          <p:spPr bwMode="auto">
            <a:xfrm>
              <a:off x="3264" y="1296"/>
              <a:ext cx="144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0" y="240"/>
                </a:cxn>
              </a:cxnLst>
              <a:rect l="0" t="0" r="r" b="b"/>
              <a:pathLst>
                <a:path w="144" h="240">
                  <a:moveTo>
                    <a:pt x="0" y="0"/>
                  </a:moveTo>
                  <a:cubicBezTo>
                    <a:pt x="72" y="52"/>
                    <a:pt x="144" y="104"/>
                    <a:pt x="144" y="144"/>
                  </a:cubicBezTo>
                  <a:cubicBezTo>
                    <a:pt x="144" y="184"/>
                    <a:pt x="72" y="212"/>
                    <a:pt x="0" y="24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688" name="Group 1056"/>
          <p:cNvGrpSpPr>
            <a:grpSpLocks/>
          </p:cNvGrpSpPr>
          <p:nvPr/>
        </p:nvGrpSpPr>
        <p:grpSpPr bwMode="auto">
          <a:xfrm>
            <a:off x="304800" y="1641475"/>
            <a:ext cx="8650288" cy="1711325"/>
            <a:chOff x="192" y="1034"/>
            <a:chExt cx="5449" cy="1078"/>
          </a:xfrm>
        </p:grpSpPr>
        <p:sp>
          <p:nvSpPr>
            <p:cNvPr id="70676" name="Line 1044"/>
            <p:cNvSpPr>
              <a:spLocks noChangeShapeType="1"/>
            </p:cNvSpPr>
            <p:nvPr/>
          </p:nvSpPr>
          <p:spPr bwMode="auto">
            <a:xfrm>
              <a:off x="2496" y="1296"/>
              <a:ext cx="2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77" name="Line 1045"/>
            <p:cNvSpPr>
              <a:spLocks noChangeShapeType="1"/>
            </p:cNvSpPr>
            <p:nvPr/>
          </p:nvSpPr>
          <p:spPr bwMode="auto">
            <a:xfrm>
              <a:off x="4896" y="1296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78" name="Text Box 1046"/>
            <p:cNvSpPr txBox="1">
              <a:spLocks noChangeArrowheads="1"/>
            </p:cNvSpPr>
            <p:nvPr/>
          </p:nvSpPr>
          <p:spPr bwMode="auto">
            <a:xfrm>
              <a:off x="192" y="1136"/>
              <a:ext cx="2093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3200"/>
                <a:t>1. Draw the vector:</a:t>
              </a:r>
            </a:p>
          </p:txBody>
        </p:sp>
        <p:sp>
          <p:nvSpPr>
            <p:cNvPr id="70686" name="Text Box 1054"/>
            <p:cNvSpPr txBox="1">
              <a:spLocks noChangeArrowheads="1"/>
            </p:cNvSpPr>
            <p:nvPr/>
          </p:nvSpPr>
          <p:spPr bwMode="auto">
            <a:xfrm>
              <a:off x="3590" y="1034"/>
              <a:ext cx="697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5.1 m x</a:t>
              </a:r>
            </a:p>
          </p:txBody>
        </p:sp>
        <p:sp>
          <p:nvSpPr>
            <p:cNvPr id="70687" name="Text Box 1055"/>
            <p:cNvSpPr txBox="1">
              <a:spLocks noChangeArrowheads="1"/>
            </p:cNvSpPr>
            <p:nvPr/>
          </p:nvSpPr>
          <p:spPr bwMode="auto">
            <a:xfrm>
              <a:off x="4944" y="1392"/>
              <a:ext cx="697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1.7 m y</a:t>
              </a:r>
            </a:p>
          </p:txBody>
        </p:sp>
      </p:grpSp>
      <p:grpSp>
        <p:nvGrpSpPr>
          <p:cNvPr id="70695" name="Group 1063"/>
          <p:cNvGrpSpPr>
            <a:grpSpLocks/>
          </p:cNvGrpSpPr>
          <p:nvPr/>
        </p:nvGrpSpPr>
        <p:grpSpPr bwMode="auto">
          <a:xfrm>
            <a:off x="746125" y="1565275"/>
            <a:ext cx="7727950" cy="2225675"/>
            <a:chOff x="470" y="986"/>
            <a:chExt cx="4868" cy="1402"/>
          </a:xfrm>
        </p:grpSpPr>
        <p:sp>
          <p:nvSpPr>
            <p:cNvPr id="70684" name="Text Box 1052"/>
            <p:cNvSpPr txBox="1">
              <a:spLocks noChangeArrowheads="1"/>
            </p:cNvSpPr>
            <p:nvPr/>
          </p:nvSpPr>
          <p:spPr bwMode="auto">
            <a:xfrm>
              <a:off x="470" y="2023"/>
              <a:ext cx="1751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Tan</a:t>
              </a:r>
              <a:r>
                <a:rPr lang="en-US" sz="3200">
                  <a:sym typeface="Symbol" pitchFamily="18" charset="2"/>
                </a:rPr>
                <a:t></a:t>
              </a:r>
              <a:r>
                <a:rPr lang="en-US" sz="3200"/>
                <a:t>  = opp/adj</a:t>
              </a:r>
            </a:p>
          </p:txBody>
        </p:sp>
        <p:sp>
          <p:nvSpPr>
            <p:cNvPr id="70689" name="Text Box 1057"/>
            <p:cNvSpPr txBox="1">
              <a:spLocks noChangeArrowheads="1"/>
            </p:cNvSpPr>
            <p:nvPr/>
          </p:nvSpPr>
          <p:spPr bwMode="auto">
            <a:xfrm>
              <a:off x="4214" y="986"/>
              <a:ext cx="35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adj</a:t>
              </a:r>
            </a:p>
          </p:txBody>
        </p:sp>
        <p:sp>
          <p:nvSpPr>
            <p:cNvPr id="70690" name="Text Box 1058"/>
            <p:cNvSpPr txBox="1">
              <a:spLocks noChangeArrowheads="1"/>
            </p:cNvSpPr>
            <p:nvPr/>
          </p:nvSpPr>
          <p:spPr bwMode="auto">
            <a:xfrm>
              <a:off x="4934" y="1610"/>
              <a:ext cx="40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opp</a:t>
              </a:r>
            </a:p>
          </p:txBody>
        </p:sp>
        <p:sp>
          <p:nvSpPr>
            <p:cNvPr id="70694" name="Text Box 1062"/>
            <p:cNvSpPr txBox="1">
              <a:spLocks noChangeArrowheads="1"/>
            </p:cNvSpPr>
            <p:nvPr/>
          </p:nvSpPr>
          <p:spPr bwMode="auto">
            <a:xfrm>
              <a:off x="3398" y="1305"/>
              <a:ext cx="233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ym typeface="Symbol" pitchFamily="18" charset="2"/>
                </a:rPr>
                <a:t></a:t>
              </a:r>
            </a:p>
          </p:txBody>
        </p:sp>
      </p:grpSp>
      <p:sp>
        <p:nvSpPr>
          <p:cNvPr id="70696" name="Text Box 1064"/>
          <p:cNvSpPr txBox="1">
            <a:spLocks noChangeArrowheads="1"/>
          </p:cNvSpPr>
          <p:nvPr/>
        </p:nvSpPr>
        <p:spPr bwMode="auto">
          <a:xfrm>
            <a:off x="822325" y="3687763"/>
            <a:ext cx="6172200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 = tan</a:t>
            </a:r>
            <a:r>
              <a:rPr lang="en-US" sz="3200" baseline="30000">
                <a:sym typeface="Symbol" pitchFamily="18" charset="2"/>
              </a:rPr>
              <a:t>-1</a:t>
            </a:r>
            <a:r>
              <a:rPr lang="en-US" sz="3200">
                <a:sym typeface="Symbol" pitchFamily="18" charset="2"/>
              </a:rPr>
              <a:t>(1.7/5.1) = 18.435</a:t>
            </a:r>
            <a:r>
              <a:rPr lang="en-US" sz="3200" baseline="30000">
                <a:sym typeface="Symbol" pitchFamily="18" charset="2"/>
              </a:rPr>
              <a:t>o </a:t>
            </a:r>
          </a:p>
          <a:p>
            <a:r>
              <a:rPr lang="en-US" sz="3200">
                <a:sym typeface="Symbol" pitchFamily="18" charset="2"/>
              </a:rPr>
              <a:t>360 – 18.435 = 341.565</a:t>
            </a:r>
            <a:r>
              <a:rPr lang="en-US" sz="3200" baseline="30000">
                <a:sym typeface="Symbol" pitchFamily="18" charset="2"/>
              </a:rPr>
              <a:t>o  </a:t>
            </a:r>
            <a:r>
              <a:rPr lang="en-US" sz="3200">
                <a:sym typeface="Symbol" pitchFamily="18" charset="2"/>
              </a:rPr>
              <a:t>(</a:t>
            </a:r>
            <a:r>
              <a:rPr lang="en-US" sz="3200">
                <a:cs typeface="Times New Roman" pitchFamily="18" charset="0"/>
                <a:sym typeface="Symbol" pitchFamily="18" charset="2"/>
              </a:rPr>
              <a:t>≈ 342</a:t>
            </a:r>
            <a:r>
              <a:rPr lang="en-US" sz="3200" baseline="30000">
                <a:cs typeface="Times New Roman" pitchFamily="18" charset="0"/>
                <a:sym typeface="Symbol" pitchFamily="18" charset="2"/>
              </a:rPr>
              <a:t>o</a:t>
            </a:r>
            <a:r>
              <a:rPr lang="en-US" sz="3200">
                <a:sym typeface="Symbol" pitchFamily="18" charset="2"/>
              </a:rPr>
              <a:t>s.f.)</a:t>
            </a:r>
          </a:p>
        </p:txBody>
      </p:sp>
      <p:sp>
        <p:nvSpPr>
          <p:cNvPr id="70697" name="Text Box 1065"/>
          <p:cNvSpPr txBox="1">
            <a:spLocks noChangeArrowheads="1"/>
          </p:cNvSpPr>
          <p:nvPr/>
        </p:nvSpPr>
        <p:spPr bwMode="auto">
          <a:xfrm>
            <a:off x="317500" y="4770438"/>
            <a:ext cx="6080125" cy="15541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3. Find the Magnitude:</a:t>
            </a:r>
          </a:p>
          <a:p>
            <a:r>
              <a:rPr lang="en-US" sz="3200"/>
              <a:t>opp</a:t>
            </a:r>
            <a:r>
              <a:rPr lang="en-US" sz="3200" baseline="30000"/>
              <a:t>2</a:t>
            </a:r>
            <a:r>
              <a:rPr lang="en-US" sz="3200"/>
              <a:t> + adj</a:t>
            </a:r>
            <a:r>
              <a:rPr lang="en-US" sz="3200" baseline="30000"/>
              <a:t>2</a:t>
            </a:r>
            <a:r>
              <a:rPr lang="en-US" sz="3200"/>
              <a:t> = hyp</a:t>
            </a:r>
            <a:r>
              <a:rPr lang="en-US" sz="3200" baseline="30000"/>
              <a:t>2</a:t>
            </a:r>
            <a:r>
              <a:rPr lang="en-US" sz="3200"/>
              <a:t> </a:t>
            </a:r>
          </a:p>
          <a:p>
            <a:r>
              <a:rPr lang="en-US" sz="3200"/>
              <a:t>hyp = </a:t>
            </a:r>
            <a:r>
              <a:rPr lang="en-US">
                <a:sym typeface="BR Symbol" pitchFamily="18" charset="2"/>
              </a:rPr>
              <a:t></a:t>
            </a:r>
            <a:r>
              <a:rPr lang="en-US" sz="3200"/>
              <a:t>(5.1</a:t>
            </a:r>
            <a:r>
              <a:rPr lang="en-US" sz="3200" baseline="30000"/>
              <a:t>2</a:t>
            </a:r>
            <a:r>
              <a:rPr lang="en-US" sz="3200"/>
              <a:t> + 1.7</a:t>
            </a:r>
            <a:r>
              <a:rPr lang="en-US" sz="3200" baseline="30000"/>
              <a:t>2</a:t>
            </a:r>
            <a:r>
              <a:rPr lang="en-US" sz="3200"/>
              <a:t>) = 5.376 = 5.4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0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0" grpId="0" animBg="1"/>
      <p:bldP spid="70696" grpId="0" autoUpdateAnimBg="0"/>
      <p:bldP spid="7069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614613" y="1066800"/>
            <a:ext cx="35687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</a:t>
            </a:r>
            <a:r>
              <a:rPr lang="en-US" sz="4800" dirty="0" err="1" smtClean="0"/>
              <a:t>Drawrings</a:t>
            </a:r>
            <a:r>
              <a:rPr lang="en-US" sz="4800" dirty="0" smtClean="0"/>
              <a:t>:</a:t>
            </a:r>
            <a:endParaRPr lang="en-US" sz="4800" dirty="0"/>
          </a:p>
          <a:p>
            <a:pPr algn="ctr"/>
            <a:r>
              <a:rPr lang="en-US" sz="4800" dirty="0">
                <a:hlinkClick r:id="rId2" action="ppaction://hlinksldjump"/>
              </a:rPr>
              <a:t>1</a:t>
            </a:r>
            <a:r>
              <a:rPr lang="en-US" sz="4800" dirty="0"/>
              <a:t> | </a:t>
            </a:r>
            <a:r>
              <a:rPr lang="en-US" sz="4800" dirty="0">
                <a:hlinkClick r:id="rId3" action="ppaction://hlinksldjump"/>
              </a:rPr>
              <a:t>2</a:t>
            </a:r>
            <a:r>
              <a:rPr lang="en-US" sz="4800" dirty="0"/>
              <a:t> | </a:t>
            </a:r>
            <a:r>
              <a:rPr lang="en-US" sz="4800" dirty="0">
                <a:hlinkClick r:id="rId4" action="ppaction://hlinksldjump"/>
              </a:rPr>
              <a:t>3</a:t>
            </a:r>
            <a:r>
              <a:rPr lang="en-US" sz="4800" dirty="0"/>
              <a:t> | </a:t>
            </a:r>
            <a:r>
              <a:rPr lang="en-US" sz="4800" dirty="0" smtClean="0">
                <a:hlinkClick r:id="rId5" action="ppaction://hlinksldjump"/>
              </a:rPr>
              <a:t>4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0" y="0"/>
            <a:ext cx="9143999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Draw this </a:t>
            </a:r>
            <a:r>
              <a:rPr lang="en-US" sz="3200" dirty="0" smtClean="0"/>
              <a:t>vector somewhat to scale:</a:t>
            </a:r>
            <a:endParaRPr lang="en-US" sz="2800" dirty="0"/>
          </a:p>
          <a:p>
            <a:r>
              <a:rPr lang="en-US" sz="3200" dirty="0" smtClean="0"/>
              <a:t>	3.0 </a:t>
            </a:r>
            <a:r>
              <a:rPr lang="en-US" sz="3200" dirty="0"/>
              <a:t>m x + </a:t>
            </a:r>
            <a:r>
              <a:rPr lang="en-US" sz="3200" dirty="0" smtClean="0"/>
              <a:t>5.0 </a:t>
            </a:r>
            <a:r>
              <a:rPr lang="en-US" sz="3200" dirty="0"/>
              <a:t>m </a:t>
            </a:r>
            <a:r>
              <a:rPr lang="en-US" sz="3200" dirty="0" smtClean="0"/>
              <a:t>y    (Use Arrows)</a:t>
            </a:r>
            <a:endParaRPr lang="en-US" sz="32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828800" y="2209800"/>
            <a:ext cx="1981200" cy="2895600"/>
            <a:chOff x="1828800" y="2209800"/>
            <a:chExt cx="1981200" cy="2895600"/>
          </a:xfrm>
        </p:grpSpPr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1828800" y="5105400"/>
              <a:ext cx="198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 flipV="1">
              <a:off x="3810000" y="2209800"/>
              <a:ext cx="0" cy="2895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 flipV="1">
              <a:off x="1828800" y="2286000"/>
              <a:ext cx="1981200" cy="2819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0" y="0"/>
            <a:ext cx="9143999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Draw this </a:t>
            </a:r>
            <a:r>
              <a:rPr lang="en-US" sz="3200" dirty="0" smtClean="0"/>
              <a:t>vector somewhat to scale:</a:t>
            </a:r>
            <a:endParaRPr lang="en-US" sz="2800" dirty="0"/>
          </a:p>
          <a:p>
            <a:r>
              <a:rPr lang="en-US" sz="3200" dirty="0" smtClean="0"/>
              <a:t>	4.0 m x + -2.0 </a:t>
            </a:r>
            <a:r>
              <a:rPr lang="en-US" sz="3200" dirty="0"/>
              <a:t>m </a:t>
            </a:r>
            <a:r>
              <a:rPr lang="en-US" sz="3200" dirty="0" smtClean="0"/>
              <a:t>y    (Use Arrows)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2209800" y="2667000"/>
            <a:ext cx="3276600" cy="1524000"/>
            <a:chOff x="2057400" y="3810000"/>
            <a:chExt cx="3276600" cy="1524000"/>
          </a:xfrm>
        </p:grpSpPr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2057400" y="3810000"/>
              <a:ext cx="3200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5257800" y="3810000"/>
              <a:ext cx="0" cy="1524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2057400" y="3810000"/>
              <a:ext cx="3276600" cy="1524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0" y="0"/>
            <a:ext cx="9143999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Draw this </a:t>
            </a:r>
            <a:r>
              <a:rPr lang="en-US" sz="3200" dirty="0" smtClean="0"/>
              <a:t>vector somewhat to scale:</a:t>
            </a:r>
            <a:endParaRPr lang="en-US" sz="2800" dirty="0"/>
          </a:p>
          <a:p>
            <a:r>
              <a:rPr lang="en-US" sz="3200" dirty="0" smtClean="0"/>
              <a:t>	-12 </a:t>
            </a:r>
            <a:r>
              <a:rPr lang="en-US" sz="3200" dirty="0"/>
              <a:t>m x + </a:t>
            </a:r>
            <a:r>
              <a:rPr lang="en-US" sz="3200" dirty="0" smtClean="0"/>
              <a:t>10. </a:t>
            </a:r>
            <a:r>
              <a:rPr lang="en-US" sz="3200" dirty="0"/>
              <a:t>m </a:t>
            </a:r>
            <a:r>
              <a:rPr lang="en-US" sz="3200" dirty="0" smtClean="0"/>
              <a:t>y    (Use Arrows)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2819400" y="2209800"/>
            <a:ext cx="3048000" cy="2209800"/>
            <a:chOff x="609600" y="2819400"/>
            <a:chExt cx="3048000" cy="2209800"/>
          </a:xfrm>
        </p:grpSpPr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 flipH="1">
              <a:off x="609600" y="5029200"/>
              <a:ext cx="3048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 flipV="1">
              <a:off x="609600" y="2819400"/>
              <a:ext cx="0" cy="2209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 flipH="1" flipV="1">
              <a:off x="609600" y="2819400"/>
              <a:ext cx="3048000" cy="2209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0" y="0"/>
            <a:ext cx="9143999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Draw this </a:t>
            </a:r>
            <a:r>
              <a:rPr lang="en-US" sz="3200" dirty="0" smtClean="0"/>
              <a:t>vector somewhat to scale:</a:t>
            </a:r>
            <a:endParaRPr lang="en-US" sz="2800" dirty="0"/>
          </a:p>
          <a:p>
            <a:r>
              <a:rPr lang="en-US" sz="3200" dirty="0" smtClean="0"/>
              <a:t>	-27 </a:t>
            </a:r>
            <a:r>
              <a:rPr lang="en-US" sz="3200" dirty="0"/>
              <a:t>m x + </a:t>
            </a:r>
            <a:r>
              <a:rPr lang="en-US" sz="3200" dirty="0" smtClean="0"/>
              <a:t>-42 </a:t>
            </a:r>
            <a:r>
              <a:rPr lang="en-US" sz="3200" dirty="0"/>
              <a:t>m </a:t>
            </a:r>
            <a:r>
              <a:rPr lang="en-US" sz="3200" dirty="0" smtClean="0"/>
              <a:t>y    (Use Arrows)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2971800" y="2057400"/>
            <a:ext cx="2667000" cy="3657600"/>
            <a:chOff x="2438400" y="3048000"/>
            <a:chExt cx="2667000" cy="3657600"/>
          </a:xfrm>
        </p:grpSpPr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 flipH="1">
              <a:off x="2438400" y="3048000"/>
              <a:ext cx="2667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2438400" y="3048000"/>
              <a:ext cx="0" cy="3657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 flipH="1">
              <a:off x="2438400" y="3048000"/>
              <a:ext cx="2667000" cy="3657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614613" y="1066800"/>
            <a:ext cx="35687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VC to AM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5</a:t>
            </a:r>
            <a:r>
              <a:rPr lang="en-US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263886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3.9 </a:t>
            </a:r>
            <a:r>
              <a:rPr lang="en-US" sz="1200" dirty="0" smtClean="0"/>
              <a:t>m right and up, 30.</a:t>
            </a:r>
            <a:r>
              <a:rPr lang="en-US" sz="1200" baseline="30000" dirty="0" smtClean="0"/>
              <a:t>o </a:t>
            </a:r>
            <a:r>
              <a:rPr lang="en-US" sz="1200" dirty="0" smtClean="0"/>
              <a:t>above </a:t>
            </a:r>
            <a:r>
              <a:rPr lang="en-US" sz="1200" dirty="0" smtClean="0"/>
              <a:t>the x axis</a:t>
            </a:r>
            <a:endParaRPr lang="en-US" sz="1200" baseline="30000" dirty="0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0" y="0"/>
            <a:ext cx="9143999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Draw this vector, and find its magnitude </a:t>
            </a:r>
            <a:r>
              <a:rPr lang="en-US" sz="3200" dirty="0" smtClean="0"/>
              <a:t>the angle it makes with the x-axis:</a:t>
            </a:r>
            <a:endParaRPr lang="en-US" sz="2800" dirty="0"/>
          </a:p>
          <a:p>
            <a:r>
              <a:rPr lang="en-US" sz="3200" dirty="0" smtClean="0"/>
              <a:t>	3.4 </a:t>
            </a:r>
            <a:r>
              <a:rPr lang="en-US" sz="3200" dirty="0"/>
              <a:t>m x + 2.0 m y</a:t>
            </a:r>
          </a:p>
        </p:txBody>
      </p:sp>
      <p:grpSp>
        <p:nvGrpSpPr>
          <p:cNvPr id="40981" name="Group 21"/>
          <p:cNvGrpSpPr>
            <a:grpSpLocks/>
          </p:cNvGrpSpPr>
          <p:nvPr/>
        </p:nvGrpSpPr>
        <p:grpSpPr bwMode="auto">
          <a:xfrm>
            <a:off x="1066800" y="3124200"/>
            <a:ext cx="5053013" cy="2403475"/>
            <a:chOff x="672" y="1968"/>
            <a:chExt cx="3183" cy="1514"/>
          </a:xfrm>
        </p:grpSpPr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72" y="3216"/>
              <a:ext cx="2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 flipV="1">
              <a:off x="3216" y="196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 flipV="1">
              <a:off x="672" y="1968"/>
              <a:ext cx="2544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1574" y="3194"/>
              <a:ext cx="55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3.4 m</a:t>
              </a:r>
            </a:p>
          </p:txBody>
        </p:sp>
        <p:sp>
          <p:nvSpPr>
            <p:cNvPr id="40977" name="Text Box 17"/>
            <p:cNvSpPr txBox="1">
              <a:spLocks noChangeArrowheads="1"/>
            </p:cNvSpPr>
            <p:nvPr/>
          </p:nvSpPr>
          <p:spPr bwMode="auto">
            <a:xfrm>
              <a:off x="3302" y="2378"/>
              <a:ext cx="55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2.0 m</a:t>
              </a:r>
            </a:p>
          </p:txBody>
        </p:sp>
        <p:sp>
          <p:nvSpPr>
            <p:cNvPr id="40978" name="Text Box 18"/>
            <p:cNvSpPr txBox="1">
              <a:spLocks noChangeArrowheads="1"/>
            </p:cNvSpPr>
            <p:nvPr/>
          </p:nvSpPr>
          <p:spPr bwMode="auto">
            <a:xfrm>
              <a:off x="1430" y="2186"/>
              <a:ext cx="55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3.9 m</a:t>
              </a:r>
            </a:p>
          </p:txBody>
        </p:sp>
        <p:sp>
          <p:nvSpPr>
            <p:cNvPr id="40979" name="Freeform 19"/>
            <p:cNvSpPr>
              <a:spLocks/>
            </p:cNvSpPr>
            <p:nvPr/>
          </p:nvSpPr>
          <p:spPr bwMode="auto">
            <a:xfrm>
              <a:off x="1296" y="2928"/>
              <a:ext cx="10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44"/>
                </a:cxn>
                <a:cxn ang="0">
                  <a:pos x="48" y="288"/>
                </a:cxn>
              </a:cxnLst>
              <a:rect l="0" t="0" r="r" b="b"/>
              <a:pathLst>
                <a:path w="104" h="288">
                  <a:moveTo>
                    <a:pt x="0" y="0"/>
                  </a:moveTo>
                  <a:cubicBezTo>
                    <a:pt x="44" y="48"/>
                    <a:pt x="88" y="96"/>
                    <a:pt x="96" y="144"/>
                  </a:cubicBezTo>
                  <a:cubicBezTo>
                    <a:pt x="104" y="192"/>
                    <a:pt x="76" y="240"/>
                    <a:pt x="48" y="28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Text Box 20"/>
            <p:cNvSpPr txBox="1">
              <a:spLocks noChangeArrowheads="1"/>
            </p:cNvSpPr>
            <p:nvPr/>
          </p:nvSpPr>
          <p:spPr bwMode="auto">
            <a:xfrm>
              <a:off x="1430" y="2880"/>
              <a:ext cx="42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30.</a:t>
              </a:r>
              <a:r>
                <a:rPr lang="en-US" baseline="30000"/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300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175</cp:revision>
  <dcterms:created xsi:type="dcterms:W3CDTF">2001-03-01T17:38:38Z</dcterms:created>
  <dcterms:modified xsi:type="dcterms:W3CDTF">2017-11-13T20:35:02Z</dcterms:modified>
</cp:coreProperties>
</file>