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334" r:id="rId4"/>
    <p:sldId id="332" r:id="rId5"/>
    <p:sldId id="333" r:id="rId6"/>
    <p:sldId id="32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E89ED-2B0C-4D18-8697-5181E5C84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B1081-0EE5-47EE-8908-3A413A7A2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300DF-1C25-45AD-A1D9-D8CA0C406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28AAD-2C2C-48BD-908E-D46E54FBE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41F82-4AEB-40E0-9811-D8CF462CB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34CAC-65B0-43C3-9139-95E3506F4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B6D17-D600-47B6-8875-9F4E9D0B2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91D03-CDAD-49FF-8119-B42E4F1E1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AD806-99F7-4C4F-B343-3BBED5BB3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C9C94-5FC5-40D1-B208-6042850DE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70AC5-5918-4F04-87BD-9A434CA0E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9D9194-105E-46B2-A7D4-7085360C3C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Introduction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What they are</a:t>
            </a:r>
          </a:p>
          <a:p>
            <a:pPr lvl="1">
              <a:buFontTx/>
              <a:buChar char="•"/>
            </a:pPr>
            <a:r>
              <a:rPr lang="en-US" sz="3200"/>
              <a:t>Handy Truths</a:t>
            </a:r>
          </a:p>
          <a:p>
            <a:pPr lvl="1">
              <a:buFontTx/>
              <a:buChar char="•"/>
            </a:pPr>
            <a:r>
              <a:rPr lang="en-US" sz="3200"/>
              <a:t>Types of vectors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4632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What they are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1050925" y="1209675"/>
            <a:ext cx="7864475" cy="2227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Magnitude</a:t>
            </a:r>
            <a:r>
              <a:rPr lang="en-US" sz="2800"/>
              <a:t> and 	</a:t>
            </a:r>
            <a:r>
              <a:rPr lang="en-US" sz="2800" u="sng"/>
              <a:t>Direction</a:t>
            </a:r>
            <a:r>
              <a:rPr lang="en-US" sz="2800"/>
              <a:t>:</a:t>
            </a:r>
          </a:p>
          <a:p>
            <a:r>
              <a:rPr lang="en-US" sz="2800"/>
              <a:t>8 cm 			x</a:t>
            </a:r>
          </a:p>
          <a:p>
            <a:r>
              <a:rPr lang="en-US" sz="2800"/>
              <a:t>18 cm 		320</a:t>
            </a:r>
            <a:r>
              <a:rPr lang="en-US" sz="2800" baseline="30000"/>
              <a:t>o</a:t>
            </a:r>
          </a:p>
          <a:p>
            <a:r>
              <a:rPr lang="en-US" sz="2800"/>
              <a:t>27 m/s		South</a:t>
            </a:r>
          </a:p>
          <a:p>
            <a:r>
              <a:rPr lang="en-US" sz="2800"/>
              <a:t>16 N			45</a:t>
            </a:r>
            <a:r>
              <a:rPr lang="en-US" sz="2800" baseline="30000"/>
              <a:t>o</a:t>
            </a:r>
            <a:r>
              <a:rPr lang="en-US" sz="2800"/>
              <a:t> angle above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4946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Handy Truth #1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050925" y="1209675"/>
            <a:ext cx="51276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To reverse a vector, multiply by -1</a:t>
            </a:r>
          </a:p>
        </p:txBody>
      </p:sp>
      <p:grpSp>
        <p:nvGrpSpPr>
          <p:cNvPr id="86022" name="Group 6"/>
          <p:cNvGrpSpPr>
            <a:grpSpLocks/>
          </p:cNvGrpSpPr>
          <p:nvPr/>
        </p:nvGrpSpPr>
        <p:grpSpPr bwMode="auto">
          <a:xfrm>
            <a:off x="1050925" y="2124075"/>
            <a:ext cx="4968875" cy="519113"/>
            <a:chOff x="86" y="1338"/>
            <a:chExt cx="3130" cy="327"/>
          </a:xfrm>
        </p:grpSpPr>
        <p:sp>
          <p:nvSpPr>
            <p:cNvPr id="86023" name="Line 7"/>
            <p:cNvSpPr>
              <a:spLocks noChangeShapeType="1"/>
            </p:cNvSpPr>
            <p:nvPr/>
          </p:nvSpPr>
          <p:spPr bwMode="auto">
            <a:xfrm>
              <a:off x="1248" y="1536"/>
              <a:ext cx="196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4" name="Text Box 8"/>
            <p:cNvSpPr txBox="1">
              <a:spLocks noChangeArrowheads="1"/>
            </p:cNvSpPr>
            <p:nvPr/>
          </p:nvSpPr>
          <p:spPr bwMode="auto">
            <a:xfrm>
              <a:off x="86" y="1338"/>
              <a:ext cx="85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+8 cm x</a:t>
              </a:r>
            </a:p>
          </p:txBody>
        </p:sp>
      </p:grpSp>
      <p:grpSp>
        <p:nvGrpSpPr>
          <p:cNvPr id="86025" name="Group 9"/>
          <p:cNvGrpSpPr>
            <a:grpSpLocks/>
          </p:cNvGrpSpPr>
          <p:nvPr/>
        </p:nvGrpSpPr>
        <p:grpSpPr bwMode="auto">
          <a:xfrm>
            <a:off x="1049338" y="3290888"/>
            <a:ext cx="4970462" cy="519112"/>
            <a:chOff x="85" y="2073"/>
            <a:chExt cx="3131" cy="327"/>
          </a:xfrm>
        </p:grpSpPr>
        <p:sp>
          <p:nvSpPr>
            <p:cNvPr id="86026" name="Line 10"/>
            <p:cNvSpPr>
              <a:spLocks noChangeShapeType="1"/>
            </p:cNvSpPr>
            <p:nvPr/>
          </p:nvSpPr>
          <p:spPr bwMode="auto">
            <a:xfrm>
              <a:off x="1248" y="2256"/>
              <a:ext cx="196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7" name="Text Box 11"/>
            <p:cNvSpPr txBox="1">
              <a:spLocks noChangeArrowheads="1"/>
            </p:cNvSpPr>
            <p:nvPr/>
          </p:nvSpPr>
          <p:spPr bwMode="auto">
            <a:xfrm>
              <a:off x="85" y="2073"/>
              <a:ext cx="800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-8 cm x</a:t>
              </a:r>
            </a:p>
          </p:txBody>
        </p:sp>
      </p:grpSp>
      <p:grpSp>
        <p:nvGrpSpPr>
          <p:cNvPr id="86028" name="Group 12"/>
          <p:cNvGrpSpPr>
            <a:grpSpLocks/>
          </p:cNvGrpSpPr>
          <p:nvPr/>
        </p:nvGrpSpPr>
        <p:grpSpPr bwMode="auto">
          <a:xfrm>
            <a:off x="762000" y="4572000"/>
            <a:ext cx="1617663" cy="1881188"/>
            <a:chOff x="480" y="2880"/>
            <a:chExt cx="1019" cy="1185"/>
          </a:xfrm>
        </p:grpSpPr>
        <p:sp>
          <p:nvSpPr>
            <p:cNvPr id="86029" name="Line 13"/>
            <p:cNvSpPr>
              <a:spLocks noChangeShapeType="1"/>
            </p:cNvSpPr>
            <p:nvPr/>
          </p:nvSpPr>
          <p:spPr bwMode="auto">
            <a:xfrm flipV="1">
              <a:off x="960" y="2880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0" name="Text Box 14"/>
            <p:cNvSpPr txBox="1">
              <a:spLocks noChangeArrowheads="1"/>
            </p:cNvSpPr>
            <p:nvPr/>
          </p:nvSpPr>
          <p:spPr bwMode="auto">
            <a:xfrm>
              <a:off x="480" y="3738"/>
              <a:ext cx="1019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+3.5 cm y</a:t>
              </a:r>
            </a:p>
          </p:txBody>
        </p:sp>
      </p:grpSp>
      <p:grpSp>
        <p:nvGrpSpPr>
          <p:cNvPr id="86031" name="Group 15"/>
          <p:cNvGrpSpPr>
            <a:grpSpLocks/>
          </p:cNvGrpSpPr>
          <p:nvPr/>
        </p:nvGrpSpPr>
        <p:grpSpPr bwMode="auto">
          <a:xfrm>
            <a:off x="3568700" y="4572000"/>
            <a:ext cx="1536700" cy="1890713"/>
            <a:chOff x="2248" y="2880"/>
            <a:chExt cx="968" cy="1191"/>
          </a:xfrm>
        </p:grpSpPr>
        <p:sp>
          <p:nvSpPr>
            <p:cNvPr id="86032" name="Line 16"/>
            <p:cNvSpPr>
              <a:spLocks noChangeShapeType="1"/>
            </p:cNvSpPr>
            <p:nvPr/>
          </p:nvSpPr>
          <p:spPr bwMode="auto">
            <a:xfrm flipV="1">
              <a:off x="2640" y="2880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2248" y="3744"/>
              <a:ext cx="96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-3.5 cm 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build="p" autoUpdateAnimBg="0"/>
      <p:bldP spid="860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4946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Handy Truth #2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1066800" y="2406650"/>
            <a:ext cx="375285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 = 8 cm x,  B = -3 cm x</a:t>
            </a:r>
          </a:p>
          <a:p>
            <a:r>
              <a:rPr lang="en-US" sz="2800"/>
              <a:t>A+B = 5 cm x</a:t>
            </a:r>
          </a:p>
        </p:txBody>
      </p:sp>
      <p:grpSp>
        <p:nvGrpSpPr>
          <p:cNvPr id="83991" name="Group 23"/>
          <p:cNvGrpSpPr>
            <a:grpSpLocks/>
          </p:cNvGrpSpPr>
          <p:nvPr/>
        </p:nvGrpSpPr>
        <p:grpSpPr bwMode="auto">
          <a:xfrm>
            <a:off x="1050925" y="1209675"/>
            <a:ext cx="7535863" cy="946150"/>
            <a:chOff x="662" y="762"/>
            <a:chExt cx="4747" cy="596"/>
          </a:xfrm>
        </p:grpSpPr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662" y="762"/>
              <a:ext cx="4747" cy="5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To add parallel (       ) or anti-parallel (       ) vectors</a:t>
              </a:r>
            </a:p>
            <a:p>
              <a:r>
                <a:rPr lang="en-US" sz="2800"/>
                <a:t>simply add their magnitudes</a:t>
              </a:r>
            </a:p>
          </p:txBody>
        </p:sp>
        <p:sp>
          <p:nvSpPr>
            <p:cNvPr id="83987" name="Line 19"/>
            <p:cNvSpPr>
              <a:spLocks noChangeShapeType="1"/>
            </p:cNvSpPr>
            <p:nvPr/>
          </p:nvSpPr>
          <p:spPr bwMode="auto">
            <a:xfrm flipV="1">
              <a:off x="2256" y="81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 flipV="1">
              <a:off x="2496" y="81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 flipV="1">
              <a:off x="4224" y="81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22"/>
            <p:cNvSpPr>
              <a:spLocks noChangeShapeType="1"/>
            </p:cNvSpPr>
            <p:nvPr/>
          </p:nvSpPr>
          <p:spPr bwMode="auto">
            <a:xfrm flipV="1">
              <a:off x="4464" y="81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autoUpdateAnimBg="0"/>
      <p:bldP spid="839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4946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Handy Truth #3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1050925" y="914400"/>
            <a:ext cx="72929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To add non-parallel vectors, place them </a:t>
            </a:r>
            <a:r>
              <a:rPr lang="en-US" sz="2800" u="sng"/>
              <a:t>tip</a:t>
            </a:r>
            <a:r>
              <a:rPr lang="en-US" sz="2800"/>
              <a:t> to </a:t>
            </a:r>
            <a:r>
              <a:rPr lang="en-US" sz="2800" u="sng"/>
              <a:t>tail</a:t>
            </a:r>
            <a:r>
              <a:rPr lang="en-US" sz="2800"/>
              <a:t>:</a:t>
            </a:r>
          </a:p>
        </p:txBody>
      </p:sp>
      <p:grpSp>
        <p:nvGrpSpPr>
          <p:cNvPr id="85015" name="Group 23"/>
          <p:cNvGrpSpPr>
            <a:grpSpLocks/>
          </p:cNvGrpSpPr>
          <p:nvPr/>
        </p:nvGrpSpPr>
        <p:grpSpPr bwMode="auto">
          <a:xfrm>
            <a:off x="6056313" y="2895600"/>
            <a:ext cx="2209800" cy="747713"/>
            <a:chOff x="816" y="2448"/>
            <a:chExt cx="1392" cy="471"/>
          </a:xfrm>
        </p:grpSpPr>
        <p:sp>
          <p:nvSpPr>
            <p:cNvPr id="85007" name="Line 15"/>
            <p:cNvSpPr>
              <a:spLocks noChangeShapeType="1"/>
            </p:cNvSpPr>
            <p:nvPr/>
          </p:nvSpPr>
          <p:spPr bwMode="auto">
            <a:xfrm flipV="1">
              <a:off x="816" y="2448"/>
              <a:ext cx="1392" cy="1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1344" y="2592"/>
              <a:ext cx="553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A+B</a:t>
              </a:r>
            </a:p>
          </p:txBody>
        </p:sp>
      </p:grpSp>
      <p:grpSp>
        <p:nvGrpSpPr>
          <p:cNvPr id="85014" name="Group 22"/>
          <p:cNvGrpSpPr>
            <a:grpSpLocks/>
          </p:cNvGrpSpPr>
          <p:nvPr/>
        </p:nvGrpSpPr>
        <p:grpSpPr bwMode="auto">
          <a:xfrm>
            <a:off x="8266113" y="1828800"/>
            <a:ext cx="573087" cy="1066800"/>
            <a:chOff x="2208" y="1776"/>
            <a:chExt cx="361" cy="672"/>
          </a:xfrm>
        </p:grpSpPr>
        <p:sp>
          <p:nvSpPr>
            <p:cNvPr id="85005" name="Line 13"/>
            <p:cNvSpPr>
              <a:spLocks noChangeShapeType="1"/>
            </p:cNvSpPr>
            <p:nvPr/>
          </p:nvSpPr>
          <p:spPr bwMode="auto">
            <a:xfrm rot="10800000" flipV="1">
              <a:off x="2208" y="177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9" name="Text Box 17"/>
            <p:cNvSpPr txBox="1">
              <a:spLocks noChangeArrowheads="1"/>
            </p:cNvSpPr>
            <p:nvPr/>
          </p:nvSpPr>
          <p:spPr bwMode="auto">
            <a:xfrm>
              <a:off x="2304" y="1920"/>
              <a:ext cx="265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B</a:t>
              </a:r>
            </a:p>
          </p:txBody>
        </p:sp>
      </p:grpSp>
      <p:grpSp>
        <p:nvGrpSpPr>
          <p:cNvPr id="85013" name="Group 21"/>
          <p:cNvGrpSpPr>
            <a:grpSpLocks/>
          </p:cNvGrpSpPr>
          <p:nvPr/>
        </p:nvGrpSpPr>
        <p:grpSpPr bwMode="auto">
          <a:xfrm>
            <a:off x="5980113" y="1752600"/>
            <a:ext cx="2286000" cy="1447800"/>
            <a:chOff x="768" y="1728"/>
            <a:chExt cx="1440" cy="912"/>
          </a:xfrm>
        </p:grpSpPr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 flipV="1">
              <a:off x="768" y="1728"/>
              <a:ext cx="1440" cy="91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1152" y="1872"/>
              <a:ext cx="27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</p:grpSp>
      <p:grpSp>
        <p:nvGrpSpPr>
          <p:cNvPr id="85016" name="Group 24"/>
          <p:cNvGrpSpPr>
            <a:grpSpLocks/>
          </p:cNvGrpSpPr>
          <p:nvPr/>
        </p:nvGrpSpPr>
        <p:grpSpPr bwMode="auto">
          <a:xfrm>
            <a:off x="228600" y="1752600"/>
            <a:ext cx="2286000" cy="1447800"/>
            <a:chOff x="768" y="1728"/>
            <a:chExt cx="1440" cy="912"/>
          </a:xfrm>
        </p:grpSpPr>
        <p:sp>
          <p:nvSpPr>
            <p:cNvPr id="85017" name="Line 25"/>
            <p:cNvSpPr>
              <a:spLocks noChangeShapeType="1"/>
            </p:cNvSpPr>
            <p:nvPr/>
          </p:nvSpPr>
          <p:spPr bwMode="auto">
            <a:xfrm flipV="1">
              <a:off x="768" y="1728"/>
              <a:ext cx="1440" cy="91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8" name="Text Box 26"/>
            <p:cNvSpPr txBox="1">
              <a:spLocks noChangeArrowheads="1"/>
            </p:cNvSpPr>
            <p:nvPr/>
          </p:nvSpPr>
          <p:spPr bwMode="auto">
            <a:xfrm>
              <a:off x="1152" y="1872"/>
              <a:ext cx="27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</p:grpSp>
      <p:grpSp>
        <p:nvGrpSpPr>
          <p:cNvPr id="85019" name="Group 27"/>
          <p:cNvGrpSpPr>
            <a:grpSpLocks/>
          </p:cNvGrpSpPr>
          <p:nvPr/>
        </p:nvGrpSpPr>
        <p:grpSpPr bwMode="auto">
          <a:xfrm>
            <a:off x="3998913" y="2133600"/>
            <a:ext cx="573087" cy="1066800"/>
            <a:chOff x="2208" y="1776"/>
            <a:chExt cx="361" cy="672"/>
          </a:xfrm>
        </p:grpSpPr>
        <p:sp>
          <p:nvSpPr>
            <p:cNvPr id="85020" name="Line 28"/>
            <p:cNvSpPr>
              <a:spLocks noChangeShapeType="1"/>
            </p:cNvSpPr>
            <p:nvPr/>
          </p:nvSpPr>
          <p:spPr bwMode="auto">
            <a:xfrm rot="10800000" flipV="1">
              <a:off x="2208" y="1776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21" name="Text Box 29"/>
            <p:cNvSpPr txBox="1">
              <a:spLocks noChangeArrowheads="1"/>
            </p:cNvSpPr>
            <p:nvPr/>
          </p:nvSpPr>
          <p:spPr bwMode="auto">
            <a:xfrm>
              <a:off x="2304" y="1920"/>
              <a:ext cx="265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B</a:t>
              </a:r>
            </a:p>
          </p:txBody>
        </p:sp>
      </p:grp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288925" y="3800475"/>
            <a:ext cx="1920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Subtraction:</a:t>
            </a:r>
          </a:p>
        </p:txBody>
      </p:sp>
      <p:grpSp>
        <p:nvGrpSpPr>
          <p:cNvPr id="85023" name="Group 31"/>
          <p:cNvGrpSpPr>
            <a:grpSpLocks/>
          </p:cNvGrpSpPr>
          <p:nvPr/>
        </p:nvGrpSpPr>
        <p:grpSpPr bwMode="auto">
          <a:xfrm>
            <a:off x="228600" y="4876800"/>
            <a:ext cx="2286000" cy="1447800"/>
            <a:chOff x="768" y="1728"/>
            <a:chExt cx="1440" cy="912"/>
          </a:xfrm>
        </p:grpSpPr>
        <p:sp>
          <p:nvSpPr>
            <p:cNvPr id="85024" name="Line 32"/>
            <p:cNvSpPr>
              <a:spLocks noChangeShapeType="1"/>
            </p:cNvSpPr>
            <p:nvPr/>
          </p:nvSpPr>
          <p:spPr bwMode="auto">
            <a:xfrm flipV="1">
              <a:off x="768" y="1728"/>
              <a:ext cx="1440" cy="91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25" name="Text Box 33"/>
            <p:cNvSpPr txBox="1">
              <a:spLocks noChangeArrowheads="1"/>
            </p:cNvSpPr>
            <p:nvPr/>
          </p:nvSpPr>
          <p:spPr bwMode="auto">
            <a:xfrm>
              <a:off x="1152" y="1872"/>
              <a:ext cx="27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</p:grpSp>
      <p:grpSp>
        <p:nvGrpSpPr>
          <p:cNvPr id="85029" name="Group 37"/>
          <p:cNvGrpSpPr>
            <a:grpSpLocks/>
          </p:cNvGrpSpPr>
          <p:nvPr/>
        </p:nvGrpSpPr>
        <p:grpSpPr bwMode="auto">
          <a:xfrm>
            <a:off x="4038600" y="5334000"/>
            <a:ext cx="692150" cy="1066800"/>
            <a:chOff x="2544" y="3360"/>
            <a:chExt cx="436" cy="672"/>
          </a:xfrm>
        </p:grpSpPr>
        <p:sp>
          <p:nvSpPr>
            <p:cNvPr id="85027" name="Line 35"/>
            <p:cNvSpPr>
              <a:spLocks noChangeShapeType="1"/>
            </p:cNvSpPr>
            <p:nvPr/>
          </p:nvSpPr>
          <p:spPr bwMode="auto">
            <a:xfrm rot="10800000" flipV="1">
              <a:off x="2544" y="3360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28" name="Text Box 36"/>
            <p:cNvSpPr txBox="1">
              <a:spLocks noChangeArrowheads="1"/>
            </p:cNvSpPr>
            <p:nvPr/>
          </p:nvSpPr>
          <p:spPr bwMode="auto">
            <a:xfrm>
              <a:off x="2640" y="3504"/>
              <a:ext cx="340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-B</a:t>
              </a:r>
            </a:p>
          </p:txBody>
        </p:sp>
      </p:grpSp>
      <p:grpSp>
        <p:nvGrpSpPr>
          <p:cNvPr id="85039" name="Group 47"/>
          <p:cNvGrpSpPr>
            <a:grpSpLocks/>
          </p:cNvGrpSpPr>
          <p:nvPr/>
        </p:nvGrpSpPr>
        <p:grpSpPr bwMode="auto">
          <a:xfrm>
            <a:off x="5867400" y="5181600"/>
            <a:ext cx="2286000" cy="1447800"/>
            <a:chOff x="3696" y="3264"/>
            <a:chExt cx="1440" cy="912"/>
          </a:xfrm>
        </p:grpSpPr>
        <p:sp>
          <p:nvSpPr>
            <p:cNvPr id="85031" name="Line 39"/>
            <p:cNvSpPr>
              <a:spLocks noChangeShapeType="1"/>
            </p:cNvSpPr>
            <p:nvPr/>
          </p:nvSpPr>
          <p:spPr bwMode="auto">
            <a:xfrm flipV="1">
              <a:off x="3696" y="3264"/>
              <a:ext cx="1440" cy="91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32" name="Text Box 40"/>
            <p:cNvSpPr txBox="1">
              <a:spLocks noChangeArrowheads="1"/>
            </p:cNvSpPr>
            <p:nvPr/>
          </p:nvSpPr>
          <p:spPr bwMode="auto">
            <a:xfrm>
              <a:off x="4512" y="3648"/>
              <a:ext cx="27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</p:grpSp>
      <p:grpSp>
        <p:nvGrpSpPr>
          <p:cNvPr id="85033" name="Group 41"/>
          <p:cNvGrpSpPr>
            <a:grpSpLocks/>
          </p:cNvGrpSpPr>
          <p:nvPr/>
        </p:nvGrpSpPr>
        <p:grpSpPr bwMode="auto">
          <a:xfrm>
            <a:off x="8153400" y="4191000"/>
            <a:ext cx="692150" cy="1066800"/>
            <a:chOff x="2544" y="3360"/>
            <a:chExt cx="436" cy="672"/>
          </a:xfrm>
        </p:grpSpPr>
        <p:sp>
          <p:nvSpPr>
            <p:cNvPr id="85034" name="Line 42"/>
            <p:cNvSpPr>
              <a:spLocks noChangeShapeType="1"/>
            </p:cNvSpPr>
            <p:nvPr/>
          </p:nvSpPr>
          <p:spPr bwMode="auto">
            <a:xfrm rot="10800000" flipV="1">
              <a:off x="2544" y="3360"/>
              <a:ext cx="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35" name="Text Box 43"/>
            <p:cNvSpPr txBox="1">
              <a:spLocks noChangeArrowheads="1"/>
            </p:cNvSpPr>
            <p:nvPr/>
          </p:nvSpPr>
          <p:spPr bwMode="auto">
            <a:xfrm>
              <a:off x="2640" y="3504"/>
              <a:ext cx="340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-B</a:t>
              </a:r>
            </a:p>
          </p:txBody>
        </p:sp>
      </p:grpSp>
      <p:grpSp>
        <p:nvGrpSpPr>
          <p:cNvPr id="85040" name="Group 48"/>
          <p:cNvGrpSpPr>
            <a:grpSpLocks/>
          </p:cNvGrpSpPr>
          <p:nvPr/>
        </p:nvGrpSpPr>
        <p:grpSpPr bwMode="auto">
          <a:xfrm>
            <a:off x="5867400" y="4191000"/>
            <a:ext cx="2286000" cy="2433638"/>
            <a:chOff x="3696" y="2688"/>
            <a:chExt cx="1440" cy="1485"/>
          </a:xfrm>
        </p:grpSpPr>
        <p:sp>
          <p:nvSpPr>
            <p:cNvPr id="85037" name="Line 45"/>
            <p:cNvSpPr>
              <a:spLocks noChangeShapeType="1"/>
            </p:cNvSpPr>
            <p:nvPr/>
          </p:nvSpPr>
          <p:spPr bwMode="auto">
            <a:xfrm flipV="1">
              <a:off x="3696" y="2688"/>
              <a:ext cx="1440" cy="14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38" name="Text Box 46"/>
            <p:cNvSpPr txBox="1">
              <a:spLocks noChangeArrowheads="1"/>
            </p:cNvSpPr>
            <p:nvPr/>
          </p:nvSpPr>
          <p:spPr bwMode="auto">
            <a:xfrm>
              <a:off x="3840" y="2832"/>
              <a:ext cx="834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A+ (-B)</a:t>
              </a:r>
            </a:p>
          </p:txBody>
        </p:sp>
      </p:grpSp>
      <p:sp>
        <p:nvSpPr>
          <p:cNvPr id="85041" name="Text Box 49"/>
          <p:cNvSpPr txBox="1">
            <a:spLocks noChangeArrowheads="1"/>
          </p:cNvSpPr>
          <p:nvPr/>
        </p:nvSpPr>
        <p:spPr bwMode="auto">
          <a:xfrm>
            <a:off x="304800" y="1371600"/>
            <a:ext cx="15462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Addition:</a:t>
            </a:r>
          </a:p>
        </p:txBody>
      </p:sp>
      <p:sp>
        <p:nvSpPr>
          <p:cNvPr id="85042" name="Text Box 50"/>
          <p:cNvSpPr txBox="1">
            <a:spLocks noChangeArrowheads="1"/>
          </p:cNvSpPr>
          <p:nvPr/>
        </p:nvSpPr>
        <p:spPr bwMode="auto">
          <a:xfrm>
            <a:off x="3657600" y="3733800"/>
            <a:ext cx="1828800" cy="58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Did the order matter?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5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5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utoUpdateAnimBg="0"/>
      <p:bldP spid="84999" grpId="0" autoUpdateAnimBg="0"/>
      <p:bldP spid="85022" grpId="0" autoUpdateAnimBg="0"/>
      <p:bldP spid="85041" grpId="0" autoUpdateAnimBg="0"/>
      <p:bldP spid="850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1027"/>
          <p:cNvSpPr txBox="1">
            <a:spLocks noChangeArrowheads="1"/>
          </p:cNvSpPr>
          <p:nvPr/>
        </p:nvSpPr>
        <p:spPr bwMode="auto">
          <a:xfrm>
            <a:off x="228600" y="228600"/>
            <a:ext cx="5060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Types of vectors</a:t>
            </a:r>
          </a:p>
        </p:txBody>
      </p:sp>
      <p:sp>
        <p:nvSpPr>
          <p:cNvPr id="69636" name="Text Box 1028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grpSp>
        <p:nvGrpSpPr>
          <p:cNvPr id="69652" name="Group 1044"/>
          <p:cNvGrpSpPr>
            <a:grpSpLocks/>
          </p:cNvGrpSpPr>
          <p:nvPr/>
        </p:nvGrpSpPr>
        <p:grpSpPr bwMode="auto">
          <a:xfrm>
            <a:off x="5029200" y="4640263"/>
            <a:ext cx="3130550" cy="617537"/>
            <a:chOff x="0" y="1872"/>
            <a:chExt cx="1972" cy="389"/>
          </a:xfrm>
        </p:grpSpPr>
        <p:sp>
          <p:nvSpPr>
            <p:cNvPr id="69645" name="Text Box 1037"/>
            <p:cNvSpPr txBox="1">
              <a:spLocks noChangeArrowheads="1"/>
            </p:cNvSpPr>
            <p:nvPr/>
          </p:nvSpPr>
          <p:spPr bwMode="auto">
            <a:xfrm>
              <a:off x="0" y="1934"/>
              <a:ext cx="197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 = 4 cm x + 3 cm y</a:t>
              </a:r>
            </a:p>
          </p:txBody>
        </p:sp>
        <p:sp>
          <p:nvSpPr>
            <p:cNvPr id="69646" name="Text Box 1038"/>
            <p:cNvSpPr txBox="1">
              <a:spLocks noChangeArrowheads="1"/>
            </p:cNvSpPr>
            <p:nvPr/>
          </p:nvSpPr>
          <p:spPr bwMode="auto">
            <a:xfrm>
              <a:off x="900" y="1872"/>
              <a:ext cx="2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^</a:t>
              </a:r>
            </a:p>
          </p:txBody>
        </p:sp>
        <p:sp>
          <p:nvSpPr>
            <p:cNvPr id="69647" name="Text Box 1039"/>
            <p:cNvSpPr txBox="1">
              <a:spLocks noChangeArrowheads="1"/>
            </p:cNvSpPr>
            <p:nvPr/>
          </p:nvSpPr>
          <p:spPr bwMode="auto">
            <a:xfrm>
              <a:off x="1752" y="1872"/>
              <a:ext cx="20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^</a:t>
              </a:r>
            </a:p>
          </p:txBody>
        </p:sp>
      </p:grpSp>
      <p:sp>
        <p:nvSpPr>
          <p:cNvPr id="69649" name="Text Box 1041"/>
          <p:cNvSpPr txBox="1">
            <a:spLocks noChangeArrowheads="1"/>
          </p:cNvSpPr>
          <p:nvPr/>
        </p:nvSpPr>
        <p:spPr bwMode="auto">
          <a:xfrm>
            <a:off x="6400800" y="304800"/>
            <a:ext cx="1828800" cy="825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What was your shorter set of directions?</a:t>
            </a:r>
          </a:p>
        </p:txBody>
      </p:sp>
      <p:sp>
        <p:nvSpPr>
          <p:cNvPr id="69650" name="Line 1042"/>
          <p:cNvSpPr>
            <a:spLocks noChangeShapeType="1"/>
          </p:cNvSpPr>
          <p:nvPr/>
        </p:nvSpPr>
        <p:spPr bwMode="auto">
          <a:xfrm>
            <a:off x="4419600" y="14478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1" name="Text Box 1043"/>
          <p:cNvSpPr txBox="1">
            <a:spLocks noChangeArrowheads="1"/>
          </p:cNvSpPr>
          <p:nvPr/>
        </p:nvSpPr>
        <p:spPr bwMode="auto">
          <a:xfrm>
            <a:off x="609600" y="1447800"/>
            <a:ext cx="746918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Angle-Magnitude			Vector Component</a:t>
            </a:r>
          </a:p>
        </p:txBody>
      </p:sp>
      <p:grpSp>
        <p:nvGrpSpPr>
          <p:cNvPr id="69657" name="Group 1049"/>
          <p:cNvGrpSpPr>
            <a:grpSpLocks/>
          </p:cNvGrpSpPr>
          <p:nvPr/>
        </p:nvGrpSpPr>
        <p:grpSpPr bwMode="auto">
          <a:xfrm>
            <a:off x="5105400" y="2347913"/>
            <a:ext cx="3878263" cy="2109787"/>
            <a:chOff x="3216" y="1440"/>
            <a:chExt cx="2443" cy="1329"/>
          </a:xfrm>
        </p:grpSpPr>
        <p:sp>
          <p:nvSpPr>
            <p:cNvPr id="69638" name="Line 1030"/>
            <p:cNvSpPr>
              <a:spLocks noChangeShapeType="1"/>
            </p:cNvSpPr>
            <p:nvPr/>
          </p:nvSpPr>
          <p:spPr bwMode="auto">
            <a:xfrm>
              <a:off x="3216" y="2448"/>
              <a:ext cx="16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9" name="Line 1031"/>
            <p:cNvSpPr>
              <a:spLocks noChangeShapeType="1"/>
            </p:cNvSpPr>
            <p:nvPr/>
          </p:nvSpPr>
          <p:spPr bwMode="auto">
            <a:xfrm flipV="1">
              <a:off x="4896" y="1440"/>
              <a:ext cx="0" cy="10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Line 1045"/>
            <p:cNvSpPr>
              <a:spLocks noChangeShapeType="1"/>
            </p:cNvSpPr>
            <p:nvPr/>
          </p:nvSpPr>
          <p:spPr bwMode="auto">
            <a:xfrm flipV="1">
              <a:off x="3216" y="1440"/>
              <a:ext cx="168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54" name="Text Box 1046"/>
            <p:cNvSpPr txBox="1">
              <a:spLocks noChangeArrowheads="1"/>
            </p:cNvSpPr>
            <p:nvPr/>
          </p:nvSpPr>
          <p:spPr bwMode="auto">
            <a:xfrm>
              <a:off x="3686" y="1578"/>
              <a:ext cx="27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  <p:sp>
          <p:nvSpPr>
            <p:cNvPr id="69655" name="Text Box 1047"/>
            <p:cNvSpPr txBox="1">
              <a:spLocks noChangeArrowheads="1"/>
            </p:cNvSpPr>
            <p:nvPr/>
          </p:nvSpPr>
          <p:spPr bwMode="auto">
            <a:xfrm>
              <a:off x="3734" y="2442"/>
              <a:ext cx="725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4 cm x</a:t>
              </a:r>
            </a:p>
          </p:txBody>
        </p:sp>
        <p:sp>
          <p:nvSpPr>
            <p:cNvPr id="69656" name="Text Box 1048"/>
            <p:cNvSpPr txBox="1">
              <a:spLocks noChangeArrowheads="1"/>
            </p:cNvSpPr>
            <p:nvPr/>
          </p:nvSpPr>
          <p:spPr bwMode="auto">
            <a:xfrm>
              <a:off x="4934" y="1770"/>
              <a:ext cx="725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3 cm y</a:t>
              </a:r>
            </a:p>
          </p:txBody>
        </p:sp>
      </p:grpSp>
      <p:grpSp>
        <p:nvGrpSpPr>
          <p:cNvPr id="69667" name="Group 1059"/>
          <p:cNvGrpSpPr>
            <a:grpSpLocks/>
          </p:cNvGrpSpPr>
          <p:nvPr/>
        </p:nvGrpSpPr>
        <p:grpSpPr bwMode="auto">
          <a:xfrm>
            <a:off x="381000" y="2362200"/>
            <a:ext cx="2667000" cy="1600200"/>
            <a:chOff x="240" y="1488"/>
            <a:chExt cx="1680" cy="1008"/>
          </a:xfrm>
        </p:grpSpPr>
        <p:sp>
          <p:nvSpPr>
            <p:cNvPr id="69659" name="Line 1051"/>
            <p:cNvSpPr>
              <a:spLocks noChangeShapeType="1"/>
            </p:cNvSpPr>
            <p:nvPr/>
          </p:nvSpPr>
          <p:spPr bwMode="auto">
            <a:xfrm>
              <a:off x="240" y="2496"/>
              <a:ext cx="91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61" name="Line 1053"/>
            <p:cNvSpPr>
              <a:spLocks noChangeShapeType="1"/>
            </p:cNvSpPr>
            <p:nvPr/>
          </p:nvSpPr>
          <p:spPr bwMode="auto">
            <a:xfrm flipV="1">
              <a:off x="240" y="1488"/>
              <a:ext cx="168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62" name="Text Box 1054"/>
            <p:cNvSpPr txBox="1">
              <a:spLocks noChangeArrowheads="1"/>
            </p:cNvSpPr>
            <p:nvPr/>
          </p:nvSpPr>
          <p:spPr bwMode="auto">
            <a:xfrm>
              <a:off x="710" y="1626"/>
              <a:ext cx="27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  <p:sp>
          <p:nvSpPr>
            <p:cNvPr id="69665" name="Freeform 1057"/>
            <p:cNvSpPr>
              <a:spLocks/>
            </p:cNvSpPr>
            <p:nvPr/>
          </p:nvSpPr>
          <p:spPr bwMode="auto">
            <a:xfrm>
              <a:off x="864" y="2112"/>
              <a:ext cx="104" cy="384"/>
            </a:xfrm>
            <a:custGeom>
              <a:avLst/>
              <a:gdLst/>
              <a:ahLst/>
              <a:cxnLst>
                <a:cxn ang="0">
                  <a:pos x="48" y="384"/>
                </a:cxn>
                <a:cxn ang="0">
                  <a:pos x="96" y="192"/>
                </a:cxn>
                <a:cxn ang="0">
                  <a:pos x="0" y="0"/>
                </a:cxn>
              </a:cxnLst>
              <a:rect l="0" t="0" r="r" b="b"/>
              <a:pathLst>
                <a:path w="104" h="384">
                  <a:moveTo>
                    <a:pt x="48" y="384"/>
                  </a:moveTo>
                  <a:cubicBezTo>
                    <a:pt x="76" y="320"/>
                    <a:pt x="104" y="256"/>
                    <a:pt x="96" y="192"/>
                  </a:cubicBezTo>
                  <a:cubicBezTo>
                    <a:pt x="88" y="128"/>
                    <a:pt x="44" y="64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66" name="Text Box 1058"/>
            <p:cNvSpPr txBox="1">
              <a:spLocks noChangeArrowheads="1"/>
            </p:cNvSpPr>
            <p:nvPr/>
          </p:nvSpPr>
          <p:spPr bwMode="auto">
            <a:xfrm>
              <a:off x="1056" y="2064"/>
              <a:ext cx="696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36.87</a:t>
              </a:r>
              <a:r>
                <a:rPr lang="en-US" sz="2800" baseline="30000"/>
                <a:t>o</a:t>
              </a:r>
            </a:p>
          </p:txBody>
        </p:sp>
      </p:grpSp>
      <p:sp>
        <p:nvSpPr>
          <p:cNvPr id="69668" name="Text Box 1060"/>
          <p:cNvSpPr txBox="1">
            <a:spLocks noChangeArrowheads="1"/>
          </p:cNvSpPr>
          <p:nvPr/>
        </p:nvSpPr>
        <p:spPr bwMode="auto">
          <a:xfrm>
            <a:off x="517525" y="4714875"/>
            <a:ext cx="360838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5 cm 36.87</a:t>
            </a:r>
            <a:r>
              <a:rPr lang="en-US" sz="2800" baseline="30000"/>
              <a:t>o</a:t>
            </a:r>
            <a:r>
              <a:rPr lang="en-US" sz="2800"/>
              <a:t> above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9" grpId="0" autoUpdateAnimBg="0"/>
      <p:bldP spid="69650" grpId="0" animBg="1"/>
      <p:bldP spid="69651" grpId="0" autoUpdateAnimBg="0"/>
      <p:bldP spid="6966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174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186</cp:revision>
  <dcterms:created xsi:type="dcterms:W3CDTF">2001-03-01T17:38:38Z</dcterms:created>
  <dcterms:modified xsi:type="dcterms:W3CDTF">2014-11-12T17:45:37Z</dcterms:modified>
</cp:coreProperties>
</file>