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64" r:id="rId4"/>
    <p:sldId id="273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5" r:id="rId13"/>
    <p:sldId id="274" r:id="rId14"/>
    <p:sldId id="277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>
        <p:scale>
          <a:sx n="66" d="100"/>
          <a:sy n="66" d="100"/>
        </p:scale>
        <p:origin x="-2934" y="-11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31890-70CB-4130-BE32-8BAA72FC06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04AC2-A710-47DB-869A-C493FA9177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DB4FD-EF68-4D22-93BF-F6958E757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D64B6-1A37-4EC3-BF02-EBCC99BDB1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796D3-A993-4814-81E3-CD0388ECDD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8C90E-2BFD-407D-B8A0-B94A0F49E3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2D9AF-D7B5-4F99-A62D-999F4A924C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A9143-D4A5-4696-A697-29EA30653A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A2A15-B48C-495D-BD50-B18D990492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487F1-8B48-4428-865B-45249A1AC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26D60-3C5F-4332-92D5-CA9610B98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228A95-1047-4EB9-BB52-358D7D2A17F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/>
          <p:cNvSpPr txBox="1">
            <a:spLocks noChangeArrowheads="1"/>
          </p:cNvSpPr>
          <p:nvPr/>
        </p:nvSpPr>
        <p:spPr bwMode="auto">
          <a:xfrm>
            <a:off x="228600" y="114300"/>
            <a:ext cx="8686800" cy="66182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/>
              <a:t>Write these down while you wait:</a:t>
            </a:r>
          </a:p>
          <a:p>
            <a:r>
              <a:rPr lang="en-US" sz="2800"/>
              <a:t>1 hr = 60 min = 3600 sec</a:t>
            </a:r>
          </a:p>
          <a:p>
            <a:r>
              <a:rPr lang="en-US" sz="2800"/>
              <a:t>1 km = 1000 m </a:t>
            </a:r>
            <a:r>
              <a:rPr lang="en-US" sz="2800">
                <a:sym typeface="Symbol" pitchFamily="18" charset="2"/>
              </a:rPr>
              <a:t> .6214 mile</a:t>
            </a:r>
          </a:p>
          <a:p>
            <a:r>
              <a:rPr lang="en-US" sz="2800">
                <a:sym typeface="Symbol" pitchFamily="18" charset="2"/>
              </a:rPr>
              <a:t>1 mile = 5280 ft = 1760 yards  1609 m</a:t>
            </a:r>
          </a:p>
          <a:p>
            <a:r>
              <a:rPr lang="en-US" sz="2800">
                <a:sym typeface="Symbol" pitchFamily="18" charset="2"/>
              </a:rPr>
              <a:t>1 m  3.281 ft</a:t>
            </a:r>
          </a:p>
          <a:p>
            <a:r>
              <a:rPr lang="en-US" sz="2800">
                <a:sym typeface="Symbol" pitchFamily="18" charset="2"/>
              </a:rPr>
              <a:t>1 yard = 3 feet</a:t>
            </a:r>
          </a:p>
          <a:p>
            <a:r>
              <a:rPr lang="en-US" sz="2800">
                <a:sym typeface="Symbol" pitchFamily="18" charset="2"/>
              </a:rPr>
              <a:t>Shortcuts:</a:t>
            </a:r>
          </a:p>
          <a:p>
            <a:r>
              <a:rPr lang="en-US" sz="2800">
                <a:sym typeface="Symbol" pitchFamily="18" charset="2"/>
              </a:rPr>
              <a:t>1 m/s = 3.6 km/hr  2.237 mph,	 (mph = miles/hour)</a:t>
            </a:r>
          </a:p>
          <a:p>
            <a:r>
              <a:rPr lang="en-US" sz="2800">
                <a:sym typeface="Symbol" pitchFamily="18" charset="2"/>
              </a:rPr>
              <a:t>1 mph  1.47 f/s (1.46666666…)</a:t>
            </a:r>
          </a:p>
          <a:p>
            <a:r>
              <a:rPr lang="en-US" sz="2800">
                <a:sym typeface="Symbol" pitchFamily="18" charset="2"/>
              </a:rPr>
              <a:t>1 f/s  .682 mph (.6818181818…)</a:t>
            </a:r>
          </a:p>
          <a:p>
            <a:endParaRPr lang="en-US" sz="2800">
              <a:sym typeface="Symbol" pitchFamily="18" charset="2"/>
            </a:endParaRPr>
          </a:p>
          <a:p>
            <a:r>
              <a:rPr lang="en-US" sz="3200" b="1">
                <a:sym typeface="Symbol" pitchFamily="18" charset="2"/>
              </a:rPr>
              <a:t>Answer This Question:</a:t>
            </a:r>
          </a:p>
          <a:p>
            <a:r>
              <a:rPr lang="en-US" sz="2800">
                <a:sym typeface="Symbol" pitchFamily="18" charset="2"/>
              </a:rPr>
              <a:t>How many feet per second is 30 mph?  (use any method you want – including help from others – but have an answer)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093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Convert 110. km/hr to m/s</a:t>
            </a:r>
          </a:p>
          <a:p>
            <a:pPr algn="ctr"/>
            <a:r>
              <a:rPr lang="en-US" sz="3600"/>
              <a:t>1000 m = 1 km</a:t>
            </a:r>
          </a:p>
          <a:p>
            <a:pPr algn="ctr"/>
            <a:r>
              <a:rPr lang="en-US" sz="3600"/>
              <a:t>3600 s = 1 hr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110 </a:t>
            </a:r>
            <a:r>
              <a:rPr lang="en-US" sz="3600" u="sng"/>
              <a:t>km (1000 m)( 1 hr   )</a:t>
            </a:r>
            <a:r>
              <a:rPr lang="en-US" sz="3600"/>
              <a:t>    =   30.55556 m/s</a:t>
            </a:r>
          </a:p>
          <a:p>
            <a:pPr eaLnBrk="0" hangingPunct="0"/>
            <a:r>
              <a:rPr lang="en-US" sz="3600"/>
              <a:t>         hr (   1 km )(3600 s)</a:t>
            </a:r>
          </a:p>
          <a:p>
            <a:pPr eaLnBrk="0" hangingPunct="0"/>
            <a:endParaRPr lang="en-US" sz="3600"/>
          </a:p>
          <a:p>
            <a:pPr eaLnBrk="0" hangingPunct="0"/>
            <a:r>
              <a:rPr lang="en-US" sz="3600"/>
              <a:t>30.6 m/s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096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30.6 m/s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093075" cy="16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Convert 110. km/hr to mph</a:t>
            </a:r>
          </a:p>
          <a:p>
            <a:pPr algn="ctr"/>
            <a:r>
              <a:rPr lang="en-US" sz="3200"/>
              <a:t>1 km  </a:t>
            </a:r>
            <a:r>
              <a:rPr lang="en-US" sz="3200">
                <a:sym typeface="Symbol" pitchFamily="18" charset="2"/>
              </a:rPr>
              <a:t> .6214 mile</a:t>
            </a:r>
          </a:p>
          <a:p>
            <a:pPr algn="ctr"/>
            <a:r>
              <a:rPr lang="en-US" sz="3600"/>
              <a:t>3600 s = 1 hr ??</a:t>
            </a:r>
          </a:p>
        </p:txBody>
      </p:sp>
      <p:sp>
        <p:nvSpPr>
          <p:cNvPr id="101379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110 </a:t>
            </a:r>
            <a:r>
              <a:rPr lang="en-US" sz="3600" u="sng"/>
              <a:t>km (.6214 mi)</a:t>
            </a:r>
            <a:r>
              <a:rPr lang="en-US" sz="3600"/>
              <a:t>    =   68.354 mph</a:t>
            </a:r>
          </a:p>
          <a:p>
            <a:pPr eaLnBrk="0" hangingPunct="0"/>
            <a:r>
              <a:rPr lang="en-US" sz="3600"/>
              <a:t>         hr (   1 km   )</a:t>
            </a:r>
          </a:p>
          <a:p>
            <a:pPr eaLnBrk="0" hangingPunct="0"/>
            <a:endParaRPr lang="en-US" sz="3600"/>
          </a:p>
          <a:p>
            <a:pPr eaLnBrk="0" hangingPunct="0"/>
            <a:r>
              <a:rPr lang="en-US" sz="3600"/>
              <a:t>68.4 mph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60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68.4 mph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A car traveling 80. km/hr will go how far (in meters) in 2.7 seconds?</a:t>
            </a:r>
          </a:p>
          <a:p>
            <a:r>
              <a:rPr lang="en-US" sz="4000"/>
              <a:t>1000 m = 1 km</a:t>
            </a:r>
          </a:p>
          <a:p>
            <a:r>
              <a:rPr lang="en-US" sz="4000"/>
              <a:t>3600 s = 1 hour (60x60)</a:t>
            </a:r>
          </a:p>
          <a:p>
            <a:r>
              <a:rPr lang="en-US" sz="4000"/>
              <a:t>(km/hr)/(3.6) = m/s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228600" y="3397250"/>
            <a:ext cx="8686800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80. km/hr(1000m/km)(3600s/h) = 22.22 m/s </a:t>
            </a:r>
          </a:p>
          <a:p>
            <a:pPr eaLnBrk="0" hangingPunct="0"/>
            <a:r>
              <a:rPr lang="en-US" sz="4000"/>
              <a:t>v = x/t</a:t>
            </a:r>
          </a:p>
          <a:p>
            <a:pPr eaLnBrk="0" hangingPunct="0"/>
            <a:r>
              <a:rPr lang="en-US" sz="3600"/>
              <a:t>22.22 m/s = </a:t>
            </a:r>
            <a:r>
              <a:rPr lang="en-US" sz="4000"/>
              <a:t>x/(</a:t>
            </a:r>
            <a:r>
              <a:rPr lang="en-US" sz="3600"/>
              <a:t>2.7 s)</a:t>
            </a:r>
          </a:p>
          <a:p>
            <a:pPr eaLnBrk="0" hangingPunct="0"/>
            <a:r>
              <a:rPr lang="en-US" sz="4000"/>
              <a:t>x = (</a:t>
            </a:r>
            <a:r>
              <a:rPr lang="en-US" sz="3600"/>
              <a:t>22.22 m/s)(2.7 s) = 60 m= 60. m</a:t>
            </a:r>
          </a:p>
        </p:txBody>
      </p:sp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318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60. m</a:t>
            </a:r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/>
              <a:t>A car goes 132 feet in 3.1 seconds.  What is its speed in miles per hour?</a:t>
            </a:r>
          </a:p>
        </p:txBody>
      </p:sp>
      <p:sp>
        <p:nvSpPr>
          <p:cNvPr id="104451" name="Text Box 3"/>
          <p:cNvSpPr txBox="1">
            <a:spLocks noChangeArrowheads="1"/>
          </p:cNvSpPr>
          <p:nvPr/>
        </p:nvSpPr>
        <p:spPr bwMode="auto">
          <a:xfrm>
            <a:off x="228600" y="3019425"/>
            <a:ext cx="868680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v = x/t</a:t>
            </a:r>
          </a:p>
          <a:p>
            <a:pPr eaLnBrk="0" hangingPunct="0"/>
            <a:r>
              <a:rPr lang="en-US" sz="3600"/>
              <a:t>v = (132 f)/</a:t>
            </a:r>
            <a:r>
              <a:rPr lang="en-US" sz="3600">
                <a:sym typeface="Symbol" pitchFamily="18" charset="2"/>
              </a:rPr>
              <a:t>(3.1 s) = 42.5806 f/s</a:t>
            </a:r>
            <a:endParaRPr lang="en-US" sz="3600"/>
          </a:p>
          <a:p>
            <a:r>
              <a:rPr lang="en-US" sz="3600">
                <a:sym typeface="Symbol" pitchFamily="18" charset="2"/>
              </a:rPr>
              <a:t>42.5806 f/s(3600 s/h)/(5280 f/mi) = 29 mph</a:t>
            </a:r>
          </a:p>
        </p:txBody>
      </p:sp>
      <p:sp>
        <p:nvSpPr>
          <p:cNvPr id="10445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016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170 f</a:t>
            </a:r>
          </a:p>
        </p:txBody>
      </p:sp>
      <p:sp>
        <p:nvSpPr>
          <p:cNvPr id="104453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517525" y="228600"/>
            <a:ext cx="80930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/>
              <a:t>A Baseball going 75 mph takes how much time to go 90. feet?</a:t>
            </a:r>
          </a:p>
          <a:p>
            <a:r>
              <a:rPr lang="en-US" sz="4000"/>
              <a:t>1 mile = 5280 feet</a:t>
            </a:r>
          </a:p>
          <a:p>
            <a:r>
              <a:rPr lang="en-US" sz="4000"/>
              <a:t>3600 s = 1 hour (60x60)</a:t>
            </a:r>
          </a:p>
          <a:p>
            <a:r>
              <a:rPr lang="en-US" sz="4000"/>
              <a:t>1 mph = 1.47 f/s  (1.466666... f/s)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228600" y="3381375"/>
            <a:ext cx="8686800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75 mi/hr(5280 ft/1 mi)(1 hr/3600 s) = </a:t>
            </a:r>
          </a:p>
          <a:p>
            <a:pPr eaLnBrk="0" hangingPunct="0"/>
            <a:r>
              <a:rPr lang="en-US" sz="3600"/>
              <a:t>110 f/s</a:t>
            </a:r>
            <a:endParaRPr lang="en-US" sz="3600">
              <a:sym typeface="Symbol" pitchFamily="18" charset="2"/>
            </a:endParaRPr>
          </a:p>
          <a:p>
            <a:pPr eaLnBrk="0" hangingPunct="0"/>
            <a:r>
              <a:rPr lang="en-US" sz="4000"/>
              <a:t>v = x/t</a:t>
            </a:r>
          </a:p>
          <a:p>
            <a:pPr eaLnBrk="0" hangingPunct="0"/>
            <a:r>
              <a:rPr lang="en-US" sz="3600"/>
              <a:t>110 f/s = (</a:t>
            </a:r>
            <a:r>
              <a:rPr lang="en-US" sz="4000">
                <a:sym typeface="Symbol" pitchFamily="18" charset="2"/>
              </a:rPr>
              <a:t>90. f)</a:t>
            </a:r>
            <a:r>
              <a:rPr lang="en-US" sz="4000"/>
              <a:t>/t</a:t>
            </a:r>
            <a:endParaRPr lang="en-US" sz="3600"/>
          </a:p>
          <a:p>
            <a:pPr eaLnBrk="0" hangingPunct="0"/>
            <a:r>
              <a:rPr lang="en-US" sz="4000"/>
              <a:t>t = (90. f)/(110 f/s)</a:t>
            </a:r>
            <a:r>
              <a:rPr lang="en-US" sz="3600"/>
              <a:t> = .818181818 s = </a:t>
            </a:r>
            <a:r>
              <a:rPr lang="en-US" sz="3600" u="sng"/>
              <a:t>.82 s</a:t>
            </a: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471488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.82 s</a:t>
            </a: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228600" y="114300"/>
            <a:ext cx="8686800" cy="53705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Write these down while you wait:</a:t>
            </a:r>
          </a:p>
          <a:p>
            <a:r>
              <a:rPr lang="en-US" sz="1800"/>
              <a:t>1 hr = 60 min = 3600 sec</a:t>
            </a:r>
          </a:p>
          <a:p>
            <a:r>
              <a:rPr lang="en-US" sz="1800"/>
              <a:t>1 km = 1000 m </a:t>
            </a:r>
            <a:r>
              <a:rPr lang="en-US" sz="1800">
                <a:sym typeface="Symbol" pitchFamily="18" charset="2"/>
              </a:rPr>
              <a:t> .6214 mile</a:t>
            </a:r>
          </a:p>
          <a:p>
            <a:r>
              <a:rPr lang="en-US" sz="1800">
                <a:sym typeface="Symbol" pitchFamily="18" charset="2"/>
              </a:rPr>
              <a:t>1 mile = 5280 ft = 1760 yards  1609 m</a:t>
            </a:r>
          </a:p>
          <a:p>
            <a:r>
              <a:rPr lang="en-US" sz="1800">
                <a:sym typeface="Symbol" pitchFamily="18" charset="2"/>
              </a:rPr>
              <a:t>1 m  3.281 ft</a:t>
            </a:r>
          </a:p>
          <a:p>
            <a:r>
              <a:rPr lang="en-US" sz="1800">
                <a:sym typeface="Symbol" pitchFamily="18" charset="2"/>
              </a:rPr>
              <a:t>1 yard = 3 feet</a:t>
            </a:r>
          </a:p>
          <a:p>
            <a:r>
              <a:rPr lang="en-US" sz="1800">
                <a:sym typeface="Symbol" pitchFamily="18" charset="2"/>
              </a:rPr>
              <a:t>Shortcuts:</a:t>
            </a:r>
          </a:p>
          <a:p>
            <a:r>
              <a:rPr lang="en-US" sz="1800">
                <a:sym typeface="Symbol" pitchFamily="18" charset="2"/>
              </a:rPr>
              <a:t>1 m/s = 3.6 km/hr  2.237 mph,	 (mph = miles/hour)</a:t>
            </a:r>
          </a:p>
          <a:p>
            <a:r>
              <a:rPr lang="en-US" sz="1800">
                <a:sym typeface="Symbol" pitchFamily="18" charset="2"/>
              </a:rPr>
              <a:t>1 mph  1.47 f/s (1.46666666…)</a:t>
            </a:r>
          </a:p>
          <a:p>
            <a:r>
              <a:rPr lang="en-US" sz="1800">
                <a:sym typeface="Symbol" pitchFamily="18" charset="2"/>
              </a:rPr>
              <a:t>1 f/s  .682 mph (.6818181818…)</a:t>
            </a:r>
          </a:p>
          <a:p>
            <a:endParaRPr lang="en-US" sz="1800">
              <a:sym typeface="Symbol" pitchFamily="18" charset="2"/>
            </a:endParaRPr>
          </a:p>
          <a:p>
            <a:r>
              <a:rPr lang="en-US" sz="2000" b="1">
                <a:sym typeface="Symbol" pitchFamily="18" charset="2"/>
              </a:rPr>
              <a:t>Answer This Question:</a:t>
            </a:r>
          </a:p>
          <a:p>
            <a:r>
              <a:rPr lang="en-US" sz="1800">
                <a:sym typeface="Symbol" pitchFamily="18" charset="2"/>
              </a:rPr>
              <a:t>How many feet per second is 30 mph?  (use any method you want – including help from others – but have an answer)</a:t>
            </a:r>
          </a:p>
          <a:p>
            <a:endParaRPr lang="en-US" sz="1800">
              <a:sym typeface="Symbol" pitchFamily="18" charset="2"/>
            </a:endParaRPr>
          </a:p>
          <a:p>
            <a:r>
              <a:rPr lang="en-US" sz="1800">
                <a:sym typeface="Symbol" pitchFamily="18" charset="2"/>
              </a:rPr>
              <a:t>(30 mph)(1.4666666) = 44 ft/s</a:t>
            </a:r>
          </a:p>
          <a:p>
            <a:endParaRPr lang="en-US" sz="1800">
              <a:sym typeface="Symbol" pitchFamily="18" charset="2"/>
            </a:endParaRPr>
          </a:p>
          <a:p>
            <a:r>
              <a:rPr lang="en-US" sz="1800" u="sng">
                <a:sym typeface="Symbol" pitchFamily="18" charset="2"/>
              </a:rPr>
              <a:t>(30 mi)(5280 ft)(1 hr)</a:t>
            </a:r>
            <a:r>
              <a:rPr lang="en-US" sz="1800">
                <a:sym typeface="Symbol" pitchFamily="18" charset="2"/>
              </a:rPr>
              <a:t>	= 44 ft/s</a:t>
            </a:r>
          </a:p>
          <a:p>
            <a:r>
              <a:rPr lang="en-US" sz="1800">
                <a:sym typeface="Symbol" pitchFamily="18" charset="2"/>
              </a:rPr>
              <a:t>(    hr  )(   1 mi )(3600 s)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305800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 u="sng"/>
              <a:t>Dimensional Analysis</a:t>
            </a:r>
            <a:r>
              <a:rPr lang="en-US" sz="3200"/>
              <a:t> </a:t>
            </a:r>
            <a:r>
              <a:rPr lang="en-US" sz="4400"/>
              <a:t>Contents:</a:t>
            </a:r>
          </a:p>
          <a:p>
            <a:pPr lvl="1">
              <a:buFontTx/>
              <a:buChar char="•"/>
            </a:pPr>
            <a:r>
              <a:rPr lang="en-US" sz="3200"/>
              <a:t>Handy things to know</a:t>
            </a:r>
          </a:p>
          <a:p>
            <a:pPr lvl="1">
              <a:buFontTx/>
              <a:buChar char="•"/>
            </a:pPr>
            <a:r>
              <a:rPr lang="en-US" sz="3200"/>
              <a:t>Ways to convert</a:t>
            </a:r>
          </a:p>
          <a:p>
            <a:pPr lvl="1">
              <a:buFontTx/>
              <a:buChar char="•"/>
            </a:pPr>
            <a:r>
              <a:rPr lang="en-US" sz="3200"/>
              <a:t>Whiteboard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04" name="Object 4"/>
          <p:cNvGraphicFramePr>
            <a:graphicFrameLocks noChangeAspect="1"/>
          </p:cNvGraphicFramePr>
          <p:nvPr/>
        </p:nvGraphicFramePr>
        <p:xfrm>
          <a:off x="2000250" y="0"/>
          <a:ext cx="5143500" cy="6858000"/>
        </p:xfrm>
        <a:graphic>
          <a:graphicData uri="http://schemas.openxmlformats.org/presentationml/2006/ole">
            <p:oleObj spid="_x0000_s102404" name="Image File" r:id="rId3" imgW="3047619" imgH="4063492" progId="ImageExpertImage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517525" y="4648200"/>
            <a:ext cx="8093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4400"/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28600" y="152400"/>
            <a:ext cx="4100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/>
              <a:t>Ways to convert units:</a:t>
            </a:r>
            <a:endParaRPr lang="en-US" sz="3200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4419600" y="0"/>
            <a:ext cx="4495800" cy="15525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/>
              <a:t>Unit cancellation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Calculator’s built in (TI 85/86)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Conversion factors</a:t>
            </a:r>
          </a:p>
          <a:p>
            <a:pPr marL="457200" indent="-457200">
              <a:buFontTx/>
              <a:buAutoNum type="arabicPeriod"/>
            </a:pPr>
            <a:r>
              <a:rPr lang="en-US">
                <a:sym typeface="Symbol" pitchFamily="18" charset="2"/>
              </a:rPr>
              <a:t>Google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04800" y="685800"/>
            <a:ext cx="8077200" cy="22272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Unit cancellation: </a:t>
            </a:r>
          </a:p>
          <a:p>
            <a:pPr marL="914400" lvl="1" indent="-457200"/>
            <a:r>
              <a:rPr lang="en-US" sz="2800"/>
              <a:t>30. mph to ft/s:</a:t>
            </a:r>
          </a:p>
          <a:p>
            <a:pPr marL="914400" lvl="1" indent="-457200"/>
            <a:endParaRPr lang="en-US" sz="2800"/>
          </a:p>
          <a:p>
            <a:pPr marL="914400" lvl="1" indent="-457200"/>
            <a:r>
              <a:rPr lang="en-US" sz="2800"/>
              <a:t>30. </a:t>
            </a:r>
            <a:r>
              <a:rPr lang="en-US" sz="2800" u="sng"/>
              <a:t>mi(5280 ft)(  1 hr  )</a:t>
            </a:r>
            <a:r>
              <a:rPr lang="en-US" sz="2800"/>
              <a:t> </a:t>
            </a:r>
          </a:p>
          <a:p>
            <a:pPr marL="914400" lvl="1" indent="-457200"/>
            <a:r>
              <a:rPr lang="en-US" sz="2800"/>
              <a:t>      hr (  1 mi  )(3600 s)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4419600" y="2419350"/>
            <a:ext cx="3679825" cy="5191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= 44 f/s </a:t>
            </a:r>
            <a:r>
              <a:rPr lang="en-US" sz="1800"/>
              <a:t>(note the units canceling)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304800" y="3990975"/>
            <a:ext cx="8077200" cy="16478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Conversion factor: </a:t>
            </a:r>
          </a:p>
          <a:p>
            <a:pPr marL="914400" lvl="1" indent="-457200"/>
            <a:r>
              <a:rPr lang="en-US" sz="2800"/>
              <a:t>30. mph to ft/s: (</a:t>
            </a:r>
            <a:r>
              <a:rPr lang="en-US" sz="2800">
                <a:sym typeface="Symbol" pitchFamily="18" charset="2"/>
              </a:rPr>
              <a:t>1 mph = 1.47 f/s)</a:t>
            </a:r>
            <a:endParaRPr lang="en-US" sz="2800"/>
          </a:p>
          <a:p>
            <a:pPr marL="914400" lvl="1" indent="-457200"/>
            <a:r>
              <a:rPr lang="en-US" sz="2800"/>
              <a:t>30. mph x (1.47) = 44.1 = 44 ft/s </a:t>
            </a:r>
          </a:p>
          <a:p>
            <a:pPr marL="914400" lvl="1" indent="-457200"/>
            <a:r>
              <a:rPr lang="en-US" sz="1800"/>
              <a:t>(slightly off - what’s the “real” conversion factor?)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304800" y="5607050"/>
            <a:ext cx="88392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Google: </a:t>
            </a:r>
          </a:p>
          <a:p>
            <a:pPr marL="914400" lvl="1" indent="-457200"/>
            <a:r>
              <a:rPr lang="en-US" sz="2800"/>
              <a:t>Type </a:t>
            </a:r>
            <a:r>
              <a:rPr lang="en-US" sz="2800">
                <a:solidFill>
                  <a:schemeClr val="accent2"/>
                </a:solidFill>
              </a:rPr>
              <a:t>30. mph in ft/s</a:t>
            </a:r>
            <a:r>
              <a:rPr lang="en-US" sz="2800"/>
              <a:t> into the search bar </a:t>
            </a:r>
            <a:r>
              <a:rPr lang="en-US" sz="2000"/>
              <a:t>(text it to 466453?)</a:t>
            </a:r>
            <a:endParaRPr lang="en-US" sz="1400"/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304800" y="2847975"/>
            <a:ext cx="8077200" cy="946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800"/>
              <a:t>Calculator (TI 85/86)</a:t>
            </a:r>
          </a:p>
          <a:p>
            <a:pPr marL="914400" lvl="1" indent="-457200"/>
            <a:r>
              <a:rPr lang="en-US" sz="2800"/>
              <a:t>2</a:t>
            </a:r>
            <a:r>
              <a:rPr lang="en-US" sz="2800" baseline="30000"/>
              <a:t>nd</a:t>
            </a:r>
            <a:r>
              <a:rPr lang="en-US" sz="2800"/>
              <a:t> </a:t>
            </a:r>
            <a:r>
              <a:rPr lang="en-US" sz="1800"/>
              <a:t>CONV, MORE, MORE, SPEED</a:t>
            </a:r>
            <a:r>
              <a:rPr lang="en-US" sz="2800"/>
              <a:t>, 30 mi/hr &gt; ft/s</a:t>
            </a: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5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95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5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95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5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95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52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95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52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build="p" autoUpdateAnimBg="0"/>
      <p:bldP spid="95237" grpId="0" build="p" autoUpdateAnimBg="0"/>
      <p:bldP spid="95238" grpId="0" autoUpdateAnimBg="0"/>
      <p:bldP spid="95239" grpId="0" autoUpdateAnimBg="0"/>
      <p:bldP spid="95240" grpId="0" build="p" autoUpdateAnimBg="0"/>
      <p:bldP spid="95241" grpId="0" build="p" autoUpdateAnimBg="0"/>
      <p:bldP spid="95242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2614613" y="1066800"/>
            <a:ext cx="35687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Conversions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rId3" action="ppaction://hlinksldjump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rId4" action="ppaction://hlinksldjump"/>
              </a:rPr>
              <a:t>3</a:t>
            </a:r>
            <a:r>
              <a:rPr lang="en-US" sz="4800"/>
              <a:t> | </a:t>
            </a:r>
            <a:r>
              <a:rPr lang="en-US" sz="4800">
                <a:hlinkClick r:id="rId5" action="ppaction://hlinksldjump"/>
              </a:rPr>
              <a:t>4</a:t>
            </a:r>
            <a:r>
              <a:rPr lang="en-US" sz="4800"/>
              <a:t> | </a:t>
            </a:r>
            <a:r>
              <a:rPr lang="en-US" sz="4800">
                <a:hlinkClick r:id="rId6" action="ppaction://hlinksldjump"/>
              </a:rPr>
              <a:t>5</a:t>
            </a:r>
            <a:r>
              <a:rPr lang="en-US" sz="4800"/>
              <a:t> 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8137525" y="6289675"/>
            <a:ext cx="79375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7" action="ppaction://hlinksldjump"/>
              </a:rPr>
              <a:t>TOC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093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Convert 32 mile/hour to feet/second</a:t>
            </a:r>
          </a:p>
          <a:p>
            <a:pPr algn="ctr"/>
            <a:r>
              <a:rPr lang="en-US" sz="3600"/>
              <a:t>5280 ft = 1 mi</a:t>
            </a:r>
          </a:p>
          <a:p>
            <a:pPr algn="ctr"/>
            <a:r>
              <a:rPr lang="en-US" sz="3600"/>
              <a:t>3600 s = 1 hr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32 </a:t>
            </a:r>
            <a:r>
              <a:rPr lang="en-US" sz="3600" u="sng"/>
              <a:t>mi(5280 ft)( 1 hr   )</a:t>
            </a:r>
            <a:r>
              <a:rPr lang="en-US" sz="3600"/>
              <a:t>    =   46.933333</a:t>
            </a:r>
          </a:p>
          <a:p>
            <a:pPr eaLnBrk="0" hangingPunct="0"/>
            <a:r>
              <a:rPr lang="en-US" sz="3600"/>
              <a:t>     hr (   1 mi )(3600 s)</a:t>
            </a:r>
          </a:p>
          <a:p>
            <a:pPr eaLnBrk="0" hangingPunct="0"/>
            <a:endParaRPr lang="en-US" sz="3600"/>
          </a:p>
          <a:p>
            <a:pPr eaLnBrk="0" hangingPunct="0"/>
            <a:r>
              <a:rPr lang="en-US" sz="3600"/>
              <a:t>47 f/s (2 sig figs)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527050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47 f/s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093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Convert 88.0 feet/second to mph</a:t>
            </a:r>
          </a:p>
          <a:p>
            <a:pPr algn="ctr"/>
            <a:r>
              <a:rPr lang="en-US" sz="3600"/>
              <a:t>5280 ft = 1 mi</a:t>
            </a:r>
          </a:p>
          <a:p>
            <a:pPr algn="ctr"/>
            <a:r>
              <a:rPr lang="en-US" sz="3600"/>
              <a:t>3600 s = 1 hr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88 </a:t>
            </a:r>
            <a:r>
              <a:rPr lang="en-US" sz="3600" u="sng"/>
              <a:t>ft(   1 mi )(3600 s)</a:t>
            </a:r>
            <a:r>
              <a:rPr lang="en-US" sz="3600"/>
              <a:t>    =   60 mph</a:t>
            </a:r>
          </a:p>
          <a:p>
            <a:pPr eaLnBrk="0" hangingPunct="0"/>
            <a:r>
              <a:rPr lang="en-US" sz="3600"/>
              <a:t>     s (5280 ft)( 1 hr   )</a:t>
            </a:r>
          </a:p>
          <a:p>
            <a:pPr eaLnBrk="0" hangingPunct="0"/>
            <a:endParaRPr lang="en-US" sz="3600"/>
          </a:p>
          <a:p>
            <a:pPr eaLnBrk="0" hangingPunct="0"/>
            <a:r>
              <a:rPr lang="en-US" sz="3600"/>
              <a:t>60.0 mph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760413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60.0 mph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533400" y="152400"/>
            <a:ext cx="8093075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/>
              <a:t>Convert 27.2 m/s to km/hr</a:t>
            </a:r>
          </a:p>
          <a:p>
            <a:pPr algn="ctr"/>
            <a:r>
              <a:rPr lang="en-US" sz="3600"/>
              <a:t>1000 m = 1 km</a:t>
            </a:r>
          </a:p>
          <a:p>
            <a:pPr algn="ctr"/>
            <a:r>
              <a:rPr lang="en-US" sz="3600"/>
              <a:t>3600 s = 1 hr</a:t>
            </a:r>
          </a:p>
        </p:txBody>
      </p:sp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228600" y="2378075"/>
            <a:ext cx="86868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3600"/>
              <a:t>27.2 </a:t>
            </a:r>
            <a:r>
              <a:rPr lang="en-US" sz="3600" u="sng"/>
              <a:t>m (   1 km )(3600 s)</a:t>
            </a:r>
            <a:r>
              <a:rPr lang="en-US" sz="3600"/>
              <a:t>    =   97.92 km/hr</a:t>
            </a:r>
          </a:p>
          <a:p>
            <a:pPr eaLnBrk="0" hangingPunct="0"/>
            <a:r>
              <a:rPr lang="en-US" sz="3600"/>
              <a:t>         s  (1000 m)( 1 hr   )</a:t>
            </a:r>
          </a:p>
          <a:p>
            <a:pPr eaLnBrk="0" hangingPunct="0"/>
            <a:endParaRPr lang="en-US" sz="3600"/>
          </a:p>
          <a:p>
            <a:pPr eaLnBrk="0" hangingPunct="0"/>
            <a:r>
              <a:rPr lang="en-US" sz="3600"/>
              <a:t>97.9 km/hr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152400" y="6553200"/>
            <a:ext cx="854075" cy="2746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97.9 km/hr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8596313" y="6365875"/>
            <a:ext cx="471487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hlinkClick r:id="rId2" action="ppaction://hlinksldjump"/>
              </a:rPr>
              <a:t>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1644</TotalTime>
  <Words>680</Words>
  <Application>Microsoft Office PowerPoint</Application>
  <PresentationFormat>On-screen Show (4:3)</PresentationFormat>
  <Paragraphs>130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Times New Roman</vt:lpstr>
      <vt:lpstr>Symbol</vt:lpstr>
      <vt:lpstr>Default Design</vt:lpstr>
      <vt:lpstr>PhotoWise Picture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173</cp:revision>
  <dcterms:created xsi:type="dcterms:W3CDTF">2001-03-01T17:38:38Z</dcterms:created>
  <dcterms:modified xsi:type="dcterms:W3CDTF">2014-09-02T18:17:21Z</dcterms:modified>
</cp:coreProperties>
</file>