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300" r:id="rId3"/>
    <p:sldId id="328" r:id="rId4"/>
    <p:sldId id="326" r:id="rId5"/>
    <p:sldId id="294" r:id="rId6"/>
    <p:sldId id="302" r:id="rId7"/>
    <p:sldId id="303" r:id="rId8"/>
    <p:sldId id="305" r:id="rId9"/>
    <p:sldId id="304" r:id="rId10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>
        <p:scale>
          <a:sx n="100" d="100"/>
          <a:sy n="100" d="100"/>
        </p:scale>
        <p:origin x="-1944" y="-66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E13D0-BDEF-4948-845B-1ABB8AC53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EC3C6-21E3-4F84-9439-4B39F56F92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31E9E-B9F3-48DB-A375-0A76BCCD1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F408D-0495-4A42-BBAA-903325100C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DDB3B-1CA0-44DF-9C23-9CC9597C20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08062-F145-4A1A-9C80-B6F84B6B2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DAFA3-098F-4DDB-B3BE-E42C05156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E8757-DE0F-4A22-9A1C-C55D7FB4EE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E1995-1944-40D1-A2A6-398067DD84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BCB26-EDA3-45EC-8F55-56967FDC80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34E65-08FF-4263-82AA-765EDFDF54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590D2B4F-196D-4DD1-A8C0-DA3963FF6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slide" Target="slide9.xml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152400" y="-114300"/>
            <a:ext cx="8915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 u="sng" dirty="0"/>
              <a:t>Speed</a:t>
            </a:r>
            <a:r>
              <a:rPr lang="en-US" sz="3200" dirty="0"/>
              <a:t> –– the rate of motion</a:t>
            </a:r>
          </a:p>
        </p:txBody>
      </p:sp>
      <p:sp>
        <p:nvSpPr>
          <p:cNvPr id="3076" name="Text Box 24"/>
          <p:cNvSpPr txBox="1">
            <a:spLocks noChangeArrowheads="1"/>
          </p:cNvSpPr>
          <p:nvPr/>
        </p:nvSpPr>
        <p:spPr bwMode="auto">
          <a:xfrm>
            <a:off x="838200" y="2324100"/>
            <a:ext cx="7058343" cy="13849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/>
              <a:t>v</a:t>
            </a:r>
            <a:r>
              <a:rPr lang="en-US" sz="2800" baseline="-25000" dirty="0"/>
              <a:t>avg</a:t>
            </a:r>
            <a:r>
              <a:rPr lang="en-US" sz="2800" dirty="0"/>
              <a:t> 	- average speed	</a:t>
            </a:r>
            <a:r>
              <a:rPr lang="en-US" dirty="0"/>
              <a:t>(</a:t>
            </a:r>
            <a:r>
              <a:rPr lang="en-US" b="1" dirty="0"/>
              <a:t>m/s</a:t>
            </a:r>
            <a:r>
              <a:rPr lang="en-US" dirty="0"/>
              <a:t>, f/s, mph, km/hr)</a:t>
            </a:r>
            <a:endParaRPr lang="en-US" sz="2800" dirty="0"/>
          </a:p>
          <a:p>
            <a:r>
              <a:rPr lang="en-US" sz="2800" dirty="0"/>
              <a:t>x, </a:t>
            </a:r>
            <a:r>
              <a:rPr lang="en-US" sz="2800" dirty="0">
                <a:sym typeface="Symbol" pitchFamily="18" charset="2"/>
              </a:rPr>
              <a:t></a:t>
            </a:r>
            <a:r>
              <a:rPr lang="en-US" sz="2800" dirty="0"/>
              <a:t>x	- distance 		</a:t>
            </a:r>
            <a:r>
              <a:rPr lang="en-US" dirty="0"/>
              <a:t>(</a:t>
            </a:r>
            <a:r>
              <a:rPr lang="en-US" b="1" dirty="0"/>
              <a:t>m</a:t>
            </a:r>
            <a:r>
              <a:rPr lang="en-US" dirty="0"/>
              <a:t>, cm, feet, miles, km)</a:t>
            </a:r>
            <a:endParaRPr lang="en-US" sz="2800" dirty="0"/>
          </a:p>
          <a:p>
            <a:r>
              <a:rPr lang="en-US" sz="2800" dirty="0"/>
              <a:t>t, </a:t>
            </a:r>
            <a:r>
              <a:rPr lang="en-US" sz="2800" dirty="0">
                <a:sym typeface="Symbol" pitchFamily="18" charset="2"/>
              </a:rPr>
              <a:t></a:t>
            </a:r>
            <a:r>
              <a:rPr lang="en-US" sz="2800" dirty="0"/>
              <a:t>t 	- elapsed time 	</a:t>
            </a:r>
            <a:r>
              <a:rPr lang="en-US" dirty="0"/>
              <a:t>(</a:t>
            </a:r>
            <a:r>
              <a:rPr lang="en-US" b="1" dirty="0"/>
              <a:t>seconds</a:t>
            </a:r>
            <a:r>
              <a:rPr lang="en-US" dirty="0"/>
              <a:t>, minutes, hours)</a:t>
            </a:r>
          </a:p>
        </p:txBody>
      </p:sp>
      <p:sp>
        <p:nvSpPr>
          <p:cNvPr id="3078" name="Text Box 28"/>
          <p:cNvSpPr txBox="1">
            <a:spLocks noChangeArrowheads="1"/>
          </p:cNvSpPr>
          <p:nvPr/>
        </p:nvSpPr>
        <p:spPr bwMode="auto">
          <a:xfrm>
            <a:off x="304800" y="4191000"/>
            <a:ext cx="8077200" cy="95410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800"/>
              <a:t>Use math to solve for </a:t>
            </a:r>
            <a:r>
              <a:rPr lang="en-US" sz="2800">
                <a:sym typeface="Symbol" pitchFamily="18" charset="2"/>
              </a:rPr>
              <a:t></a:t>
            </a:r>
            <a:r>
              <a:rPr lang="en-US" sz="2800"/>
              <a:t>x and </a:t>
            </a:r>
            <a:r>
              <a:rPr lang="en-US" sz="2800">
                <a:sym typeface="Symbol" pitchFamily="18" charset="2"/>
              </a:rPr>
              <a:t></a:t>
            </a:r>
            <a:r>
              <a:rPr lang="en-US" sz="2800"/>
              <a:t>t </a:t>
            </a:r>
            <a:r>
              <a:rPr lang="en-US" sz="1800"/>
              <a:t>(triangle of mystery)</a:t>
            </a:r>
          </a:p>
          <a:p>
            <a:pPr>
              <a:buFontTx/>
              <a:buChar char="•"/>
            </a:pPr>
            <a:r>
              <a:rPr lang="en-US" sz="2800"/>
              <a:t>The units must match!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876300"/>
            <a:ext cx="18002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81750" y="0"/>
            <a:ext cx="276225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304801" y="7938"/>
            <a:ext cx="2954655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u="sng" dirty="0" smtClean="0">
                <a:sym typeface="Symbol" pitchFamily="18" charset="2"/>
              </a:rPr>
              <a:t>Example 1:</a:t>
            </a:r>
            <a:r>
              <a:rPr lang="en-US" sz="3600" dirty="0" smtClean="0">
                <a:sym typeface="Symbol" pitchFamily="18" charset="2"/>
              </a:rPr>
              <a:t> </a:t>
            </a:r>
            <a:r>
              <a:rPr lang="en-US" sz="3600" dirty="0">
                <a:sym typeface="Symbol" pitchFamily="18" charset="2"/>
              </a:rPr>
              <a:t>	</a:t>
            </a:r>
            <a:endParaRPr lang="en-US" sz="3200" dirty="0"/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212726" y="713482"/>
            <a:ext cx="80930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/>
              <a:t>A car is going 25 m/s.  How far does the car go during the 1.3 seconds it takes you to change songs?</a:t>
            </a:r>
            <a:endParaRPr lang="en-US" sz="2800" dirty="0"/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152400" y="5200590"/>
            <a:ext cx="1143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32.5 m</a:t>
            </a:r>
            <a:endParaRPr lang="en-US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790700"/>
            <a:ext cx="18002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81750" y="1847850"/>
            <a:ext cx="276225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4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0" y="0"/>
            <a:ext cx="2911374" cy="76944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u="sng" dirty="0" smtClean="0">
                <a:sym typeface="Symbol" pitchFamily="18" charset="2"/>
              </a:rPr>
              <a:t>Example 2:</a:t>
            </a:r>
            <a:r>
              <a:rPr lang="en-US" sz="4400" dirty="0" smtClean="0">
                <a:sym typeface="Symbol" pitchFamily="18" charset="2"/>
              </a:rPr>
              <a:t> </a:t>
            </a:r>
            <a:endParaRPr lang="en-US" sz="4000" dirty="0"/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212726" y="713482"/>
            <a:ext cx="809307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A winch moves a cable 12.5 cm per second.  What time will it take to reel in 15 m of cable?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152400" y="5200590"/>
            <a:ext cx="1143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120 s</a:t>
            </a:r>
            <a:endParaRPr lang="en-US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790700"/>
            <a:ext cx="18002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81750" y="1847850"/>
            <a:ext cx="276225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601004" y="889000"/>
            <a:ext cx="3602268" cy="23083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u="sng" dirty="0"/>
              <a:t>Whiteboards</a:t>
            </a:r>
            <a:r>
              <a:rPr lang="en-US" sz="4800" u="sng" dirty="0" smtClean="0"/>
              <a:t>:</a:t>
            </a:r>
            <a:endParaRPr lang="en-US" sz="4800" u="sng" dirty="0"/>
          </a:p>
          <a:p>
            <a:pPr algn="ctr"/>
            <a:r>
              <a:rPr lang="en-US" sz="4800" dirty="0"/>
              <a:t> Speed</a:t>
            </a:r>
          </a:p>
          <a:p>
            <a:pPr algn="ctr"/>
            <a:r>
              <a:rPr lang="en-US" sz="4800" dirty="0">
                <a:hlinkClick r:id="rId2" action="ppaction://hlinksldjump"/>
              </a:rPr>
              <a:t>1</a:t>
            </a:r>
            <a:r>
              <a:rPr lang="en-US" sz="4800" dirty="0"/>
              <a:t> | </a:t>
            </a:r>
            <a:r>
              <a:rPr lang="en-US" sz="4800" dirty="0">
                <a:hlinkClick r:id="rId3" action="ppaction://hlinksldjump"/>
              </a:rPr>
              <a:t>2</a:t>
            </a:r>
            <a:r>
              <a:rPr lang="en-US" sz="4800" dirty="0"/>
              <a:t> | </a:t>
            </a:r>
            <a:r>
              <a:rPr lang="en-US" sz="4800" dirty="0">
                <a:hlinkClick r:id="rId4" action="ppaction://hlinksldjump"/>
              </a:rPr>
              <a:t>3</a:t>
            </a:r>
            <a:r>
              <a:rPr lang="en-US" sz="4800" dirty="0"/>
              <a:t> | </a:t>
            </a:r>
            <a:r>
              <a:rPr lang="en-US" sz="4800" dirty="0">
                <a:hlinkClick r:id="rId5" action="ppaction://hlinksldjump"/>
              </a:rPr>
              <a:t>4</a:t>
            </a:r>
            <a:r>
              <a:rPr lang="en-US" sz="4800" dirty="0"/>
              <a:t> | </a:t>
            </a:r>
            <a:r>
              <a:rPr lang="en-US" sz="4800" dirty="0">
                <a:hlinkClick r:id="rId6" action="ppaction://hlinksldjump"/>
              </a:rPr>
              <a:t>5</a:t>
            </a:r>
            <a:r>
              <a:rPr lang="en-US" sz="48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517526" y="190500"/>
            <a:ext cx="809307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dirty="0"/>
              <a:t>How fast are you going if you run 27.0 m in 3.2 seconds?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52401" y="5461000"/>
            <a:ext cx="638316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8.4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517526" y="190500"/>
            <a:ext cx="809307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dirty="0"/>
              <a:t>In what time will a car that is traveling 95.3 f/s go 13.45 feet?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52400" y="5461000"/>
            <a:ext cx="62869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smtClean="0"/>
              <a:t>0.141 </a:t>
            </a:r>
            <a:r>
              <a:rPr lang="en-US" sz="1200"/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17526" y="190500"/>
            <a:ext cx="809307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/>
              <a:t>How far will a bullet traveling 350 m/s go in 6.34 seconds?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52401" y="5461000"/>
            <a:ext cx="65114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2200 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517526" y="190501"/>
            <a:ext cx="809307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/>
              <a:t>A car traveling 80. km/hr will go how far (in meters) in 2.7 seconds?</a:t>
            </a:r>
          </a:p>
          <a:p>
            <a:r>
              <a:rPr lang="en-US" sz="4000"/>
              <a:t>1000 m = 1 km</a:t>
            </a:r>
          </a:p>
          <a:p>
            <a:r>
              <a:rPr lang="en-US" sz="4000"/>
              <a:t>3600 s = 1 hour (60x60)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52401" y="5461000"/>
            <a:ext cx="497252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60 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17526" y="190500"/>
            <a:ext cx="8093075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/>
              <a:t>What time (in days) will it take a glacier that moves 15.6 feet/day to travel 100 yards?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52400" y="5461000"/>
            <a:ext cx="774571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19.2 days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1544</TotalTime>
  <Words>200</Words>
  <Application>Microsoft Office PowerPoint</Application>
  <PresentationFormat>On-screen Show (16:10)</PresentationFormat>
  <Paragraphs>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physics</cp:lastModifiedBy>
  <cp:revision>135</cp:revision>
  <dcterms:created xsi:type="dcterms:W3CDTF">2001-03-01T17:38:38Z</dcterms:created>
  <dcterms:modified xsi:type="dcterms:W3CDTF">2022-10-07T20:31:43Z</dcterms:modified>
</cp:coreProperties>
</file>