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43" r:id="rId3"/>
    <p:sldId id="344" r:id="rId4"/>
    <p:sldId id="348" r:id="rId5"/>
    <p:sldId id="347" r:id="rId6"/>
    <p:sldId id="346" r:id="rId7"/>
    <p:sldId id="345" r:id="rId8"/>
    <p:sldId id="34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2D042-A9CF-4DA6-BD1D-D26BD1289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F19D4-A56E-47E1-B067-A9A42D4AB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54D73-2866-40CE-8A2E-43D473D26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A5221-F3ED-4B60-9487-2AA1F5E6C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E34FE-C039-4146-B3AE-27D8D10E4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0AA91-BF1D-4F1A-AF35-4171D539C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7C251-C9C5-4709-9214-C051070BD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E3B1F-BA44-406B-99F3-011F94B21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7659F-BDA1-420F-9985-6A4378861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D0C7E-EE5B-4765-9BEB-7D65CDC43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78BA8-398B-4DCF-B8FF-24BBE9FE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137A99-04D4-4B04-9684-90D71D865F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F:\AccelTraceDT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dt.pdx.edu/node/60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- Free Fall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Graph</a:t>
            </a:r>
          </a:p>
          <a:p>
            <a:pPr lvl="1">
              <a:buFontTx/>
              <a:buChar char="•"/>
            </a:pPr>
            <a:r>
              <a:rPr lang="en-US" sz="3200"/>
              <a:t>Definition of and Terminal velocity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0" y="3736975"/>
            <a:ext cx="914400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A - Free Fall - only gravity acts (a = -9.8 m/s/s)</a:t>
            </a:r>
          </a:p>
          <a:p>
            <a:pPr marL="457200" indent="-457200"/>
            <a:r>
              <a:rPr lang="en-US" sz="2800"/>
              <a:t>B - Transition from free fall to terminal velocity </a:t>
            </a:r>
            <a:r>
              <a:rPr lang="en-US"/>
              <a:t>(a goes to zero)</a:t>
            </a:r>
          </a:p>
          <a:p>
            <a:pPr marL="457200" indent="-457200"/>
            <a:r>
              <a:rPr lang="en-US" sz="2800"/>
              <a:t>C - Terminal velocity (a = 0)</a:t>
            </a:r>
          </a:p>
          <a:p>
            <a:pPr marL="457200" indent="-457200"/>
            <a:r>
              <a:rPr lang="en-US" sz="2000"/>
              <a:t>(forces, vertical wind tunnels, type of object)</a:t>
            </a:r>
          </a:p>
          <a:p>
            <a:pPr marL="457200" indent="-457200"/>
            <a:r>
              <a:rPr lang="en-US" sz="2000"/>
              <a:t>(Demo - feather in vacuum, ping pong ball in vacuum, race twixt steel ball and pp ball)</a:t>
            </a: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1138238" y="609600"/>
            <a:ext cx="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1123950" y="6096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V="1">
            <a:off x="1905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 flipV="1">
            <a:off x="2667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V="1">
            <a:off x="3429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V="1">
            <a:off x="4191000" y="6096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 flipV="1">
            <a:off x="4953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5715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 flipV="1">
            <a:off x="6477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 flipV="1">
            <a:off x="7239000" y="6096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V="1">
            <a:off x="8001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990600" y="21574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>
            <a:off x="990600" y="13954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990600" y="28956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225" name="Group 17"/>
          <p:cNvGrpSpPr>
            <a:grpSpLocks/>
          </p:cNvGrpSpPr>
          <p:nvPr/>
        </p:nvGrpSpPr>
        <p:grpSpPr bwMode="auto">
          <a:xfrm>
            <a:off x="1981200" y="2971800"/>
            <a:ext cx="3124200" cy="457200"/>
            <a:chOff x="1248" y="1872"/>
            <a:chExt cx="1968" cy="288"/>
          </a:xfrm>
        </p:grpSpPr>
        <p:sp>
          <p:nvSpPr>
            <p:cNvPr id="94226" name="Text Box 18"/>
            <p:cNvSpPr txBox="1">
              <a:spLocks noChangeArrowheads="1"/>
            </p:cNvSpPr>
            <p:nvPr/>
          </p:nvSpPr>
          <p:spPr bwMode="auto">
            <a:xfrm>
              <a:off x="1248" y="1872"/>
              <a:ext cx="520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94227" name="Line 19"/>
            <p:cNvSpPr>
              <a:spLocks noChangeShapeType="1"/>
            </p:cNvSpPr>
            <p:nvPr/>
          </p:nvSpPr>
          <p:spPr bwMode="auto">
            <a:xfrm>
              <a:off x="1728" y="2049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28" name="Group 20"/>
          <p:cNvGrpSpPr>
            <a:grpSpLocks/>
          </p:cNvGrpSpPr>
          <p:nvPr/>
        </p:nvGrpSpPr>
        <p:grpSpPr bwMode="auto">
          <a:xfrm>
            <a:off x="1143000" y="609600"/>
            <a:ext cx="7162800" cy="2133600"/>
            <a:chOff x="720" y="1056"/>
            <a:chExt cx="4512" cy="2040"/>
          </a:xfrm>
        </p:grpSpPr>
        <p:sp>
          <p:nvSpPr>
            <p:cNvPr id="94229" name="Line 21"/>
            <p:cNvSpPr>
              <a:spLocks noChangeShapeType="1"/>
            </p:cNvSpPr>
            <p:nvPr/>
          </p:nvSpPr>
          <p:spPr bwMode="auto">
            <a:xfrm>
              <a:off x="720" y="1056"/>
              <a:ext cx="1920" cy="14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auto">
            <a:xfrm>
              <a:off x="2640" y="2496"/>
              <a:ext cx="2592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432"/>
                </a:cxn>
                <a:cxn ang="0">
                  <a:pos x="1920" y="576"/>
                </a:cxn>
                <a:cxn ang="0">
                  <a:pos x="2208" y="576"/>
                </a:cxn>
                <a:cxn ang="0">
                  <a:pos x="2592" y="576"/>
                </a:cxn>
              </a:cxnLst>
              <a:rect l="0" t="0" r="r" b="b"/>
              <a:pathLst>
                <a:path w="2592" h="600">
                  <a:moveTo>
                    <a:pt x="0" y="0"/>
                  </a:moveTo>
                  <a:cubicBezTo>
                    <a:pt x="272" y="168"/>
                    <a:pt x="544" y="336"/>
                    <a:pt x="864" y="432"/>
                  </a:cubicBezTo>
                  <a:cubicBezTo>
                    <a:pt x="1184" y="528"/>
                    <a:pt x="1696" y="552"/>
                    <a:pt x="1920" y="576"/>
                  </a:cubicBezTo>
                  <a:cubicBezTo>
                    <a:pt x="2144" y="600"/>
                    <a:pt x="2096" y="576"/>
                    <a:pt x="2208" y="576"/>
                  </a:cubicBezTo>
                  <a:cubicBezTo>
                    <a:pt x="2320" y="576"/>
                    <a:pt x="2456" y="576"/>
                    <a:pt x="2592" y="576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2270125" y="49213"/>
            <a:ext cx="477838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5715000" y="49213"/>
            <a:ext cx="455613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7756525" y="49213"/>
            <a:ext cx="455613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 flipV="1">
            <a:off x="1143000" y="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5" name="Line 27"/>
          <p:cNvSpPr>
            <a:spLocks noChangeShapeType="1"/>
          </p:cNvSpPr>
          <p:nvPr/>
        </p:nvSpPr>
        <p:spPr bwMode="auto">
          <a:xfrm flipV="1">
            <a:off x="4191000" y="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 flipV="1">
            <a:off x="7239000" y="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 rot="-5400000">
            <a:off x="-87312" y="2271713"/>
            <a:ext cx="12319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Velocity</a:t>
            </a:r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 rot="-5400000">
            <a:off x="279400" y="1447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28600" y="346075"/>
            <a:ext cx="852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0" y="3736975"/>
            <a:ext cx="91440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Objects in free fall (region A) experience a zero g situation</a:t>
            </a:r>
          </a:p>
          <a:p>
            <a:pPr marL="457200" indent="-457200"/>
            <a:r>
              <a:rPr lang="en-US" sz="2000"/>
              <a:t>Demo - water bottle</a:t>
            </a:r>
          </a:p>
          <a:p>
            <a:pPr marL="457200" indent="-457200"/>
            <a:endParaRPr lang="en-US" sz="1600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1138238" y="609600"/>
            <a:ext cx="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1123950" y="6096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1905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 flipV="1">
            <a:off x="2667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3429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V="1">
            <a:off x="4191000" y="6096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4953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 flipV="1">
            <a:off x="5715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V="1">
            <a:off x="6477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V="1">
            <a:off x="7239000" y="6096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8001000" y="609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>
            <a:off x="990600" y="21574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>
            <a:off x="990600" y="13954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>
            <a:off x="990600" y="28956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5249" name="Group 17"/>
          <p:cNvGrpSpPr>
            <a:grpSpLocks/>
          </p:cNvGrpSpPr>
          <p:nvPr/>
        </p:nvGrpSpPr>
        <p:grpSpPr bwMode="auto">
          <a:xfrm>
            <a:off x="1981200" y="2971800"/>
            <a:ext cx="3124200" cy="457200"/>
            <a:chOff x="1248" y="1872"/>
            <a:chExt cx="1968" cy="288"/>
          </a:xfrm>
        </p:grpSpPr>
        <p:sp>
          <p:nvSpPr>
            <p:cNvPr id="95250" name="Text Box 18"/>
            <p:cNvSpPr txBox="1">
              <a:spLocks noChangeArrowheads="1"/>
            </p:cNvSpPr>
            <p:nvPr/>
          </p:nvSpPr>
          <p:spPr bwMode="auto">
            <a:xfrm>
              <a:off x="1248" y="1872"/>
              <a:ext cx="520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95251" name="Line 19"/>
            <p:cNvSpPr>
              <a:spLocks noChangeShapeType="1"/>
            </p:cNvSpPr>
            <p:nvPr/>
          </p:nvSpPr>
          <p:spPr bwMode="auto">
            <a:xfrm>
              <a:off x="1728" y="2049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52" name="Group 20"/>
          <p:cNvGrpSpPr>
            <a:grpSpLocks/>
          </p:cNvGrpSpPr>
          <p:nvPr/>
        </p:nvGrpSpPr>
        <p:grpSpPr bwMode="auto">
          <a:xfrm>
            <a:off x="1143000" y="609600"/>
            <a:ext cx="7162800" cy="2133600"/>
            <a:chOff x="720" y="1056"/>
            <a:chExt cx="4512" cy="2040"/>
          </a:xfrm>
        </p:grpSpPr>
        <p:sp>
          <p:nvSpPr>
            <p:cNvPr id="95253" name="Line 21"/>
            <p:cNvSpPr>
              <a:spLocks noChangeShapeType="1"/>
            </p:cNvSpPr>
            <p:nvPr/>
          </p:nvSpPr>
          <p:spPr bwMode="auto">
            <a:xfrm>
              <a:off x="720" y="1056"/>
              <a:ext cx="1920" cy="14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54" name="Freeform 22"/>
            <p:cNvSpPr>
              <a:spLocks/>
            </p:cNvSpPr>
            <p:nvPr/>
          </p:nvSpPr>
          <p:spPr bwMode="auto">
            <a:xfrm>
              <a:off x="2640" y="2496"/>
              <a:ext cx="2592" cy="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432"/>
                </a:cxn>
                <a:cxn ang="0">
                  <a:pos x="1920" y="576"/>
                </a:cxn>
                <a:cxn ang="0">
                  <a:pos x="2208" y="576"/>
                </a:cxn>
                <a:cxn ang="0">
                  <a:pos x="2592" y="576"/>
                </a:cxn>
              </a:cxnLst>
              <a:rect l="0" t="0" r="r" b="b"/>
              <a:pathLst>
                <a:path w="2592" h="600">
                  <a:moveTo>
                    <a:pt x="0" y="0"/>
                  </a:moveTo>
                  <a:cubicBezTo>
                    <a:pt x="272" y="168"/>
                    <a:pt x="544" y="336"/>
                    <a:pt x="864" y="432"/>
                  </a:cubicBezTo>
                  <a:cubicBezTo>
                    <a:pt x="1184" y="528"/>
                    <a:pt x="1696" y="552"/>
                    <a:pt x="1920" y="576"/>
                  </a:cubicBezTo>
                  <a:cubicBezTo>
                    <a:pt x="2144" y="600"/>
                    <a:pt x="2096" y="576"/>
                    <a:pt x="2208" y="576"/>
                  </a:cubicBezTo>
                  <a:cubicBezTo>
                    <a:pt x="2320" y="576"/>
                    <a:pt x="2456" y="576"/>
                    <a:pt x="2592" y="576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270125" y="49213"/>
            <a:ext cx="477838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5715000" y="49213"/>
            <a:ext cx="455613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7756525" y="49213"/>
            <a:ext cx="455613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</a:t>
            </a: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V="1">
            <a:off x="1143000" y="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 flipV="1">
            <a:off x="4191000" y="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 flipV="1">
            <a:off x="7239000" y="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1" name="Text Box 29"/>
          <p:cNvSpPr txBox="1">
            <a:spLocks noChangeArrowheads="1"/>
          </p:cNvSpPr>
          <p:nvPr/>
        </p:nvSpPr>
        <p:spPr bwMode="auto">
          <a:xfrm rot="-5400000">
            <a:off x="-87312" y="2271713"/>
            <a:ext cx="12319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Velocity</a:t>
            </a:r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 rot="-5400000">
            <a:off x="279400" y="1447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3" name="Text Box 31"/>
          <p:cNvSpPr txBox="1">
            <a:spLocks noChangeArrowheads="1"/>
          </p:cNvSpPr>
          <p:nvPr/>
        </p:nvSpPr>
        <p:spPr bwMode="auto">
          <a:xfrm>
            <a:off x="228600" y="346075"/>
            <a:ext cx="852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279525" y="803275"/>
            <a:ext cx="7483475" cy="4814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Demos:</a:t>
            </a:r>
          </a:p>
          <a:p>
            <a:pPr lvl="1"/>
            <a:r>
              <a:rPr lang="en-US"/>
              <a:t>Feather, Ping pong ball, Steel marble</a:t>
            </a:r>
          </a:p>
          <a:p>
            <a:pPr lvl="2"/>
            <a:r>
              <a:rPr lang="en-US" sz="2000"/>
              <a:t>vertical wind tunnel</a:t>
            </a:r>
          </a:p>
          <a:p>
            <a:pPr lvl="2"/>
            <a:r>
              <a:rPr lang="en-US" sz="2000"/>
              <a:t>terminal velocity</a:t>
            </a:r>
          </a:p>
          <a:p>
            <a:pPr lvl="2"/>
            <a:r>
              <a:rPr lang="en-US" sz="2000"/>
              <a:t>definition of Free Fall</a:t>
            </a:r>
          </a:p>
          <a:p>
            <a:pPr lvl="1"/>
            <a:r>
              <a:rPr lang="en-US"/>
              <a:t>Zero Gravity</a:t>
            </a:r>
          </a:p>
          <a:p>
            <a:pPr lvl="2"/>
            <a:r>
              <a:rPr lang="en-US" sz="2000"/>
              <a:t>gravity detector</a:t>
            </a:r>
          </a:p>
          <a:p>
            <a:pPr lvl="2"/>
            <a:r>
              <a:rPr lang="en-US" sz="2000"/>
              <a:t>Drop</a:t>
            </a:r>
          </a:p>
          <a:p>
            <a:pPr lvl="2"/>
            <a:r>
              <a:rPr lang="en-US" sz="2000"/>
              <a:t>Fling</a:t>
            </a:r>
          </a:p>
          <a:p>
            <a:pPr lvl="2"/>
            <a:r>
              <a:rPr lang="en-US" sz="2000"/>
              <a:t>DC-9</a:t>
            </a:r>
          </a:p>
          <a:p>
            <a:pPr lvl="2"/>
            <a:r>
              <a:rPr lang="en-US" sz="2000"/>
              <a:t>filming </a:t>
            </a:r>
            <a:r>
              <a:rPr lang="en-US" sz="2000" i="1"/>
              <a:t>Apollo 13</a:t>
            </a:r>
          </a:p>
          <a:p>
            <a:pPr lvl="2"/>
            <a:r>
              <a:rPr lang="en-US" sz="2000"/>
              <a:t>YouTube(NASA Water Balloons in Zero G (High Quality))</a:t>
            </a:r>
          </a:p>
          <a:p>
            <a:pPr lvl="2"/>
            <a:r>
              <a:rPr lang="en-US" sz="2000"/>
              <a:t>YouTube(Symphony of Spheres in Microgravity)</a:t>
            </a:r>
          </a:p>
          <a:p>
            <a:pPr lvl="2"/>
            <a:r>
              <a:rPr lang="en-US" sz="2000"/>
              <a:t>Show our experiments (DIME 2006)</a:t>
            </a:r>
          </a:p>
          <a:p>
            <a:pPr lvl="2"/>
            <a:endParaRPr 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Drop tower information graphic "/>
          <p:cNvPicPr>
            <a:picLocks noChangeAspect="1" noChangeArrowheads="1"/>
          </p:cNvPicPr>
          <p:nvPr/>
        </p:nvPicPr>
        <p:blipFill>
          <a:blip r:embed="rId2" cstate="print"/>
          <a:srcRect l="57408" r="8333"/>
          <a:stretch>
            <a:fillRect/>
          </a:stretch>
        </p:blipFill>
        <p:spPr bwMode="auto">
          <a:xfrm>
            <a:off x="304800" y="152400"/>
            <a:ext cx="2819400" cy="6584950"/>
          </a:xfrm>
          <a:prstGeom prst="rect">
            <a:avLst/>
          </a:prstGeom>
          <a:noFill/>
        </p:spPr>
      </p:pic>
      <p:pic>
        <p:nvPicPr>
          <p:cNvPr id="98307" name="Picture 3" descr="The 2.2 Second Drop T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1404938"/>
            <a:ext cx="5114925" cy="266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914400" y="576263"/>
          <a:ext cx="7391400" cy="5646737"/>
        </p:xfrm>
        <a:graphic>
          <a:graphicData uri="http://schemas.openxmlformats.org/presentationml/2006/ole">
            <p:oleObj spid="_x0000_s97282" name="Bitmap Image" r:id="rId3" imgW="3877216" imgH="296268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Acceleration data trace which reduces to near zero during free-fall period.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58800"/>
            <a:ext cx="6553200" cy="574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812925" y="346075"/>
            <a:ext cx="3641725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PSU:</a:t>
            </a:r>
          </a:p>
          <a:p>
            <a:r>
              <a:rPr lang="en-US">
                <a:hlinkClick r:id="rId2"/>
              </a:rPr>
              <a:t>http://ddt.pdx.edu/node/605</a:t>
            </a:r>
            <a:r>
              <a:rPr lang="en-US"/>
              <a:t> </a:t>
            </a:r>
          </a:p>
        </p:txBody>
      </p:sp>
      <p:pic>
        <p:nvPicPr>
          <p:cNvPr id="104453" name="Picture 5" descr="DDT_Truss_Elevation_small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143000"/>
            <a:ext cx="4171950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172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Symbol</vt:lpstr>
      <vt:lpstr>Default Design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206</cp:revision>
  <dcterms:created xsi:type="dcterms:W3CDTF">2001-03-01T17:38:38Z</dcterms:created>
  <dcterms:modified xsi:type="dcterms:W3CDTF">2014-09-02T18:15:38Z</dcterms:modified>
</cp:coreProperties>
</file>