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300" r:id="rId3"/>
    <p:sldId id="352" r:id="rId4"/>
    <p:sldId id="366" r:id="rId5"/>
    <p:sldId id="335" r:id="rId6"/>
    <p:sldId id="354" r:id="rId7"/>
    <p:sldId id="359" r:id="rId8"/>
    <p:sldId id="360" r:id="rId9"/>
    <p:sldId id="356" r:id="rId10"/>
    <p:sldId id="357" r:id="rId11"/>
    <p:sldId id="361" r:id="rId12"/>
    <p:sldId id="362" r:id="rId13"/>
    <p:sldId id="367" r:id="rId14"/>
    <p:sldId id="368" r:id="rId15"/>
    <p:sldId id="369" r:id="rId16"/>
    <p:sldId id="370" r:id="rId17"/>
    <p:sldId id="358" r:id="rId18"/>
    <p:sldId id="371" r:id="rId19"/>
    <p:sldId id="363" r:id="rId20"/>
    <p:sldId id="364" r:id="rId21"/>
    <p:sldId id="36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A3FF-1689-4266-BAC8-1453E1AD6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69A06-884C-4B03-80F2-44E57B3E1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A2176-6C0D-4C2F-9E7F-73737077A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99A3E-D518-4164-A491-534609499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E45FF-3671-4C23-901B-401E4C146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41A56-7C9C-4B04-83B7-19B15136A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0115D-7EAF-42B9-A204-AF6CAA76E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F69B6-2E6E-40FD-B0D1-8E0D400FEF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F2DE8-53C6-4FE3-9928-6E74A033E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E8C85-5ED6-4EBA-87F3-5C2162BC7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BBF45-C414-4956-B9CD-1DC802C89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18D762-C277-47D7-9105-1025D10BD5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../../AccelTraceDT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dt.pdx.edu/node/605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- Free Fall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Graph</a:t>
            </a:r>
          </a:p>
          <a:p>
            <a:pPr lvl="1">
              <a:buFontTx/>
              <a:buChar char="•"/>
            </a:pPr>
            <a:r>
              <a:rPr lang="en-US" sz="3200"/>
              <a:t>Definition of and Terminal velocity</a:t>
            </a:r>
          </a:p>
          <a:p>
            <a:pPr lvl="1">
              <a:buFontTx/>
              <a:buChar char="•"/>
            </a:pPr>
            <a:r>
              <a:rPr lang="en-US" sz="3200"/>
              <a:t>Handy Truths</a:t>
            </a:r>
          </a:p>
          <a:p>
            <a:pPr lvl="1">
              <a:buFontTx/>
              <a:buChar char="•"/>
            </a:pPr>
            <a:r>
              <a:rPr lang="en-US" sz="3200"/>
              <a:t>Examples and demos</a:t>
            </a:r>
          </a:p>
          <a:p>
            <a:pPr lvl="2">
              <a:buFontTx/>
              <a:buChar char="•"/>
            </a:pPr>
            <a:r>
              <a:rPr lang="en-US" sz="3200"/>
              <a:t> Whiteboards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rocket is launched straight up in the rocket lab, and is in the air for a total of 6.40 s.  </a:t>
            </a:r>
          </a:p>
          <a:p>
            <a:r>
              <a:rPr lang="en-US" sz="2800" dirty="0" smtClean="0"/>
              <a:t>a. What was its initial velocity?</a:t>
            </a:r>
          </a:p>
          <a:p>
            <a:r>
              <a:rPr lang="en-US" sz="2800" dirty="0" smtClean="0"/>
              <a:t>b. What was its greatest height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9960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a. +31.36 m/s, b. 50.2 m </a:t>
            </a:r>
            <a:r>
              <a:rPr lang="en-US" sz="1200" dirty="0" smtClean="0"/>
              <a:t>high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frozen hot pocket is launched upwards from the ground and reaches a height of 82.0 m.  a. What was its initial upward velocity?  b. What was its total time in the air?</a:t>
            </a:r>
            <a:endParaRPr lang="en-US" sz="28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5456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. +40.1 </a:t>
            </a:r>
            <a:r>
              <a:rPr lang="en-US" sz="1200" dirty="0" smtClean="0"/>
              <a:t>m/s, </a:t>
            </a:r>
            <a:r>
              <a:rPr lang="en-US" sz="1200" dirty="0" smtClean="0"/>
              <a:t>b. 8.18 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37112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Demos </a:t>
            </a:r>
          </a:p>
          <a:p>
            <a:r>
              <a:rPr lang="en-US" dirty="0" smtClean="0"/>
              <a:t>-Feather and ping pong ball</a:t>
            </a:r>
          </a:p>
          <a:p>
            <a:r>
              <a:rPr lang="en-US" dirty="0" smtClean="0"/>
              <a:t>-Zero 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rop tower information graphic "/>
          <p:cNvPicPr>
            <a:picLocks noChangeAspect="1" noChangeArrowheads="1"/>
          </p:cNvPicPr>
          <p:nvPr/>
        </p:nvPicPr>
        <p:blipFill>
          <a:blip r:embed="rId2" cstate="print"/>
          <a:srcRect l="57408" r="8333"/>
          <a:stretch>
            <a:fillRect/>
          </a:stretch>
        </p:blipFill>
        <p:spPr bwMode="auto">
          <a:xfrm>
            <a:off x="304800" y="152400"/>
            <a:ext cx="281940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The 2.2 Second Drop T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1404938"/>
            <a:ext cx="51149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576263"/>
          <a:ext cx="7391400" cy="5646737"/>
        </p:xfrm>
        <a:graphic>
          <a:graphicData uri="http://schemas.openxmlformats.org/presentationml/2006/ole">
            <p:oleObj spid="_x0000_s1026" name="Bitmap Image" r:id="rId3" imgW="3877216" imgH="2962689" progId="PBrush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cceleration data trace which reduces to near zero during free-fall period.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58800"/>
            <a:ext cx="6553200" cy="574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812925" y="346075"/>
            <a:ext cx="364172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PSU:</a:t>
            </a:r>
          </a:p>
          <a:p>
            <a:r>
              <a:rPr lang="en-US">
                <a:hlinkClick r:id="rId2"/>
              </a:rPr>
              <a:t>http://ddt.pdx.edu/node/605</a:t>
            </a:r>
            <a:r>
              <a:rPr lang="en-US"/>
              <a:t> </a:t>
            </a:r>
          </a:p>
        </p:txBody>
      </p:sp>
      <p:pic>
        <p:nvPicPr>
          <p:cNvPr id="15363" name="Picture 3" descr="DDT_Truss_Elevation_small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143000"/>
            <a:ext cx="4171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2.20 second drop tower drops packages from rest.</a:t>
            </a:r>
          </a:p>
          <a:p>
            <a:r>
              <a:rPr lang="en-US" sz="2800" dirty="0" smtClean="0"/>
              <a:t>a. What is the fall distance?</a:t>
            </a:r>
          </a:p>
          <a:p>
            <a:r>
              <a:rPr lang="en-US" sz="2800" dirty="0" smtClean="0"/>
              <a:t>b. What is the velocity of impact with the recovery?</a:t>
            </a:r>
          </a:p>
          <a:p>
            <a:r>
              <a:rPr lang="en-US" sz="2800" dirty="0" smtClean="0"/>
              <a:t>c. What time does it take to fall a distance of 18.0 m?</a:t>
            </a:r>
          </a:p>
          <a:p>
            <a:r>
              <a:rPr lang="en-US" sz="2800" dirty="0" smtClean="0"/>
              <a:t>d. What is the velocity at a fall distance of 18.0 m</a:t>
            </a:r>
          </a:p>
          <a:p>
            <a:r>
              <a:rPr lang="en-US" sz="2800" dirty="0" smtClean="0"/>
              <a:t>e. What are its velocity and displacement at 2.10 s?</a:t>
            </a:r>
            <a:endParaRPr lang="en-US" sz="2800" dirty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28600" y="3352800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/>
              <a:t>solution</a:t>
            </a:r>
            <a:endParaRPr lang="en-US" sz="1600" u="sng" dirty="0">
              <a:sym typeface="Symbol" pitchFamily="18" charset="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6346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a. 23.7 m  b. -21.56 m/s  c. 1.92 s  d. -18.8 m/s  e. -21.6 m and -20.6 m/s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940" y="3505200"/>
            <a:ext cx="190405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138238" y="788988"/>
            <a:ext cx="0" cy="45989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123950" y="2998788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81200" y="5461000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905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2667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3429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4191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4953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5715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6477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7239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8001000" y="788988"/>
            <a:ext cx="0" cy="467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990600" y="4622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990600" y="3860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990600" y="5360988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990600" y="2336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990600" y="1574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990600" y="812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84150" y="560388"/>
            <a:ext cx="7302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52400" y="2693988"/>
            <a:ext cx="9636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28600" y="5056188"/>
            <a:ext cx="6492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743200" y="5741988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295400" y="788988"/>
            <a:ext cx="609600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371600" y="0"/>
            <a:ext cx="2492375" cy="736600"/>
            <a:chOff x="864" y="208"/>
            <a:chExt cx="1570" cy="464"/>
          </a:xfrm>
        </p:grpSpPr>
        <p:sp>
          <p:nvSpPr>
            <p:cNvPr id="15394" name="Text Box 25"/>
            <p:cNvSpPr txBox="1">
              <a:spLocks noChangeArrowheads="1"/>
            </p:cNvSpPr>
            <p:nvPr/>
          </p:nvSpPr>
          <p:spPr bwMode="auto">
            <a:xfrm>
              <a:off x="1056" y="208"/>
              <a:ext cx="137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Bottom (start)</a:t>
              </a:r>
            </a:p>
          </p:txBody>
        </p:sp>
        <p:sp>
          <p:nvSpPr>
            <p:cNvPr id="15395" name="Line 26"/>
            <p:cNvSpPr>
              <a:spLocks noChangeShapeType="1"/>
            </p:cNvSpPr>
            <p:nvPr/>
          </p:nvSpPr>
          <p:spPr bwMode="auto">
            <a:xfrm flipH="1">
              <a:off x="864" y="480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213225" y="2222500"/>
            <a:ext cx="1062038" cy="736600"/>
            <a:chOff x="864" y="208"/>
            <a:chExt cx="669" cy="464"/>
          </a:xfrm>
        </p:grpSpPr>
        <p:sp>
          <p:nvSpPr>
            <p:cNvPr id="15392" name="Text Box 29"/>
            <p:cNvSpPr txBox="1">
              <a:spLocks noChangeArrowheads="1"/>
            </p:cNvSpPr>
            <p:nvPr/>
          </p:nvSpPr>
          <p:spPr bwMode="auto">
            <a:xfrm>
              <a:off x="1056" y="208"/>
              <a:ext cx="477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Top</a:t>
              </a:r>
            </a:p>
          </p:txBody>
        </p:sp>
        <p:sp>
          <p:nvSpPr>
            <p:cNvPr id="15393" name="Line 30"/>
            <p:cNvSpPr>
              <a:spLocks noChangeShapeType="1"/>
            </p:cNvSpPr>
            <p:nvPr/>
          </p:nvSpPr>
          <p:spPr bwMode="auto">
            <a:xfrm flipH="1">
              <a:off x="864" y="480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391400" y="4622800"/>
            <a:ext cx="1643063" cy="946150"/>
            <a:chOff x="864" y="208"/>
            <a:chExt cx="1035" cy="596"/>
          </a:xfrm>
        </p:grpSpPr>
        <p:sp>
          <p:nvSpPr>
            <p:cNvPr id="15390" name="Text Box 32"/>
            <p:cNvSpPr txBox="1">
              <a:spLocks noChangeArrowheads="1"/>
            </p:cNvSpPr>
            <p:nvPr/>
          </p:nvSpPr>
          <p:spPr bwMode="auto">
            <a:xfrm>
              <a:off x="1056" y="208"/>
              <a:ext cx="843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Bottom </a:t>
              </a:r>
            </a:p>
            <a:p>
              <a:r>
                <a:rPr lang="en-US" sz="2800"/>
                <a:t>(end)</a:t>
              </a:r>
            </a:p>
          </p:txBody>
        </p:sp>
        <p:sp>
          <p:nvSpPr>
            <p:cNvPr id="15391" name="Line 33"/>
            <p:cNvSpPr>
              <a:spLocks noChangeShapeType="1"/>
            </p:cNvSpPr>
            <p:nvPr/>
          </p:nvSpPr>
          <p:spPr bwMode="auto">
            <a:xfrm flipH="1">
              <a:off x="864" y="480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8" name="Text Box 34"/>
          <p:cNvSpPr txBox="1">
            <a:spLocks noChangeArrowheads="1"/>
          </p:cNvSpPr>
          <p:nvPr/>
        </p:nvSpPr>
        <p:spPr bwMode="auto">
          <a:xfrm>
            <a:off x="974725" y="6137275"/>
            <a:ext cx="3519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Slope unbroken, top: a != 0</a:t>
            </a:r>
          </a:p>
        </p:txBody>
      </p:sp>
      <p:sp>
        <p:nvSpPr>
          <p:cNvPr id="15389" name="Text Box 35"/>
          <p:cNvSpPr txBox="1">
            <a:spLocks noChangeArrowheads="1"/>
          </p:cNvSpPr>
          <p:nvPr/>
        </p:nvSpPr>
        <p:spPr bwMode="auto">
          <a:xfrm>
            <a:off x="3124200" y="395288"/>
            <a:ext cx="2392363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Velocity v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8"/>
          <p:cNvSpPr txBox="1">
            <a:spLocks noChangeArrowheads="1"/>
          </p:cNvSpPr>
          <p:nvPr/>
        </p:nvSpPr>
        <p:spPr bwMode="auto">
          <a:xfrm>
            <a:off x="304800" y="11113"/>
            <a:ext cx="7586663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Problem Solving tips for free fall</a:t>
            </a:r>
            <a:endParaRPr lang="en-US" sz="3200"/>
          </a:p>
        </p:txBody>
      </p:sp>
      <p:sp>
        <p:nvSpPr>
          <p:cNvPr id="48143" name="Text Box 1039"/>
          <p:cNvSpPr txBox="1">
            <a:spLocks noChangeArrowheads="1"/>
          </p:cNvSpPr>
          <p:nvPr/>
        </p:nvSpPr>
        <p:spPr bwMode="auto">
          <a:xfrm>
            <a:off x="365125" y="1057275"/>
            <a:ext cx="6873875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1. Acceleration is always -9.8 m/s/s</a:t>
            </a:r>
          </a:p>
          <a:p>
            <a:r>
              <a:rPr lang="en-US" sz="2800"/>
              <a:t>2. Even at the top</a:t>
            </a:r>
          </a:p>
          <a:p>
            <a:r>
              <a:rPr lang="en-US" sz="2800"/>
              <a:t>3. v at the top is zero</a:t>
            </a:r>
          </a:p>
          <a:p>
            <a:endParaRPr lang="en-US" sz="2800"/>
          </a:p>
          <a:p>
            <a:r>
              <a:rPr lang="en-US" sz="2800"/>
              <a:t>Iff start and end at same elevation</a:t>
            </a:r>
          </a:p>
          <a:p>
            <a:r>
              <a:rPr lang="en-US" sz="2800"/>
              <a:t>4.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 time up,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 time down</a:t>
            </a:r>
          </a:p>
          <a:p>
            <a:r>
              <a:rPr lang="en-US" sz="2800"/>
              <a:t>5. Vf = -Vi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04800"/>
            <a:ext cx="9067800" cy="6261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An object is launched straight up with a velocity of +33 m/s.  Use the acceleration of gravity to be -9.81 m/s/s, and neglect air friction</a:t>
            </a:r>
          </a:p>
          <a:p>
            <a:endParaRPr lang="en-US" sz="1400"/>
          </a:p>
          <a:p>
            <a:pPr lvl="1"/>
            <a:r>
              <a:rPr lang="en-US" sz="1400"/>
              <a:t>When is it at the top?   </a:t>
            </a:r>
          </a:p>
          <a:p>
            <a:pPr lvl="1"/>
            <a:r>
              <a:rPr lang="en-US" sz="1400"/>
              <a:t>How high does it go at the highest?  </a:t>
            </a:r>
          </a:p>
          <a:p>
            <a:pPr lvl="4"/>
            <a:r>
              <a:rPr lang="en-US" sz="1400"/>
              <a:t>	launch to top:</a:t>
            </a:r>
          </a:p>
          <a:p>
            <a:pPr lvl="4"/>
            <a:r>
              <a:rPr lang="en-US" sz="1400"/>
              <a:t>	x</a:t>
            </a:r>
          </a:p>
          <a:p>
            <a:pPr lvl="4"/>
            <a:r>
              <a:rPr lang="en-US" sz="1400"/>
              <a:t>	vi = +33 m/s</a:t>
            </a:r>
          </a:p>
          <a:p>
            <a:pPr lvl="4"/>
            <a:r>
              <a:rPr lang="en-US" sz="1400"/>
              <a:t>	vf = 0 (at the top)</a:t>
            </a:r>
          </a:p>
          <a:p>
            <a:pPr lvl="4"/>
            <a:r>
              <a:rPr lang="en-US" sz="1400"/>
              <a:t>	a = -9.8 m/s/s</a:t>
            </a:r>
          </a:p>
          <a:p>
            <a:pPr lvl="4"/>
            <a:r>
              <a:rPr lang="en-US" sz="1400"/>
              <a:t>	t</a:t>
            </a:r>
          </a:p>
          <a:p>
            <a:pPr lvl="4"/>
            <a:r>
              <a:rPr lang="en-US" sz="1400"/>
              <a:t>	use vi = vf + at, 0 = 33 + (-9.8)t, t = 3.367… </a:t>
            </a:r>
            <a:r>
              <a:rPr lang="en-US" sz="1400">
                <a:cs typeface="Times New Roman" pitchFamily="18" charset="0"/>
              </a:rPr>
              <a:t>≈ 3.4 s</a:t>
            </a:r>
          </a:p>
          <a:p>
            <a:pPr lvl="4"/>
            <a:r>
              <a:rPr lang="en-US" sz="1400">
                <a:cs typeface="Times New Roman" pitchFamily="18" charset="0"/>
              </a:rPr>
              <a:t>	use v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= vf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+ 2ax, (0)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= (33)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+ 2(-9.8)x, x  = 55.561 ≈ 56 m</a:t>
            </a:r>
          </a:p>
          <a:p>
            <a:pPr lvl="1"/>
            <a:endParaRPr lang="en-US" sz="1400">
              <a:cs typeface="Times New Roman" pitchFamily="18" charset="0"/>
            </a:endParaRPr>
          </a:p>
          <a:p>
            <a:pPr lvl="1"/>
            <a:r>
              <a:rPr lang="en-US" sz="1400">
                <a:cs typeface="Times New Roman" pitchFamily="18" charset="0"/>
              </a:rPr>
              <a:t>What total time is it in the air?</a:t>
            </a:r>
          </a:p>
          <a:p>
            <a:pPr lvl="1"/>
            <a:r>
              <a:rPr lang="en-US" sz="1400">
                <a:cs typeface="Times New Roman" pitchFamily="18" charset="0"/>
              </a:rPr>
              <a:t>	This would be twice the time to the top since up is presumably the same distance as down:</a:t>
            </a:r>
          </a:p>
          <a:p>
            <a:pPr lvl="1"/>
            <a:r>
              <a:rPr lang="en-US" sz="1400">
                <a:cs typeface="Times New Roman" pitchFamily="18" charset="0"/>
              </a:rPr>
              <a:t>	total time = 3.367 + 3.367 = 6.735 ≈ 6.7 s</a:t>
            </a:r>
          </a:p>
          <a:p>
            <a:pPr lvl="1"/>
            <a:endParaRPr lang="en-US" sz="1400">
              <a:cs typeface="Times New Roman" pitchFamily="18" charset="0"/>
            </a:endParaRPr>
          </a:p>
          <a:p>
            <a:pPr lvl="1"/>
            <a:r>
              <a:rPr lang="en-US" sz="1400">
                <a:cs typeface="Times New Roman" pitchFamily="18" charset="0"/>
              </a:rPr>
              <a:t>What is its velocity at an elevation of 45 m?</a:t>
            </a:r>
          </a:p>
          <a:p>
            <a:pPr lvl="4"/>
            <a:r>
              <a:rPr lang="en-US" sz="1400">
                <a:cs typeface="Times New Roman" pitchFamily="18" charset="0"/>
              </a:rPr>
              <a:t>	launch to 45 m elevation:</a:t>
            </a:r>
          </a:p>
          <a:p>
            <a:pPr lvl="4"/>
            <a:r>
              <a:rPr lang="en-US" sz="1400">
                <a:cs typeface="Times New Roman" pitchFamily="18" charset="0"/>
              </a:rPr>
              <a:t>	x = 45 m</a:t>
            </a:r>
          </a:p>
          <a:p>
            <a:pPr lvl="4"/>
            <a:r>
              <a:rPr lang="en-US" sz="1400">
                <a:cs typeface="Times New Roman" pitchFamily="18" charset="0"/>
              </a:rPr>
              <a:t>	vi = +33 m/s</a:t>
            </a:r>
          </a:p>
          <a:p>
            <a:pPr lvl="4"/>
            <a:r>
              <a:rPr lang="en-US" sz="1400">
                <a:cs typeface="Times New Roman" pitchFamily="18" charset="0"/>
              </a:rPr>
              <a:t>	vf = ?</a:t>
            </a:r>
          </a:p>
          <a:p>
            <a:pPr lvl="4"/>
            <a:r>
              <a:rPr lang="en-US" sz="1400">
                <a:cs typeface="Times New Roman" pitchFamily="18" charset="0"/>
              </a:rPr>
              <a:t>	a = -9.8 m/s/s</a:t>
            </a:r>
          </a:p>
          <a:p>
            <a:pPr lvl="4"/>
            <a:r>
              <a:rPr lang="en-US" sz="1400">
                <a:cs typeface="Times New Roman" pitchFamily="18" charset="0"/>
              </a:rPr>
              <a:t>	t</a:t>
            </a:r>
          </a:p>
          <a:p>
            <a:pPr lvl="4"/>
            <a:r>
              <a:rPr lang="en-US" sz="1400">
                <a:cs typeface="Times New Roman" pitchFamily="18" charset="0"/>
              </a:rPr>
              <a:t>	use vf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= vi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+ 2ax, vf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= (33)</a:t>
            </a:r>
            <a:r>
              <a:rPr lang="en-US" sz="1400" baseline="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+ 2(-9.8)(45), |vf| = 14.387 ≈ (+14 m/s OR -14 m/s)</a:t>
            </a:r>
          </a:p>
          <a:p>
            <a:pPr lvl="4"/>
            <a:r>
              <a:rPr lang="en-US" sz="1400">
                <a:cs typeface="Times New Roman" pitchFamily="18" charset="0"/>
              </a:rPr>
              <a:t>	It is + 14 m/s on the way up, and -14 m/s on the way down, as it passes 45 m twice on the way to 56 m</a:t>
            </a:r>
          </a:p>
          <a:p>
            <a:pPr lvl="1"/>
            <a:endParaRPr lang="en-US" sz="1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41325" y="171450"/>
            <a:ext cx="193357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Example 2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2325" y="1108075"/>
            <a:ext cx="8016875" cy="440120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 dirty="0"/>
              <a:t>A  pop fly remains airborne for 8.42 seconds and is caught at bat level.  Ignore air friction.</a:t>
            </a:r>
          </a:p>
          <a:p>
            <a:pPr marL="457200" indent="-457200"/>
            <a:endParaRPr lang="en-US" sz="2800" dirty="0"/>
          </a:p>
          <a:p>
            <a:pPr marL="457200" indent="-457200">
              <a:buFontTx/>
              <a:buAutoNum type="arabicPeriod"/>
            </a:pPr>
            <a:r>
              <a:rPr lang="en-US" sz="2800" dirty="0"/>
              <a:t>What time did it spend going up?</a:t>
            </a:r>
          </a:p>
          <a:p>
            <a:pPr marL="457200" indent="-457200">
              <a:buFontTx/>
              <a:buAutoNum type="arabicPeriod"/>
            </a:pPr>
            <a:r>
              <a:rPr lang="en-US" sz="2800" dirty="0"/>
              <a:t>What was its initial velocity?  Its final?</a:t>
            </a:r>
          </a:p>
          <a:p>
            <a:pPr marL="457200" indent="-457200">
              <a:buFontTx/>
              <a:buAutoNum type="arabicPeriod"/>
            </a:pPr>
            <a:r>
              <a:rPr lang="en-US" sz="2800" dirty="0"/>
              <a:t>What maximum height does the ball reach</a:t>
            </a:r>
            <a:r>
              <a:rPr lang="en-US" sz="2800" dirty="0" smtClean="0"/>
              <a:t>?</a:t>
            </a:r>
          </a:p>
          <a:p>
            <a:pPr marL="457200" indent="-457200">
              <a:buFontTx/>
              <a:buAutoNum type="arabicPeriod"/>
            </a:pPr>
            <a:endParaRPr lang="en-US" sz="2800" dirty="0"/>
          </a:p>
          <a:p>
            <a:pPr marL="457200" indent="-457200">
              <a:buFontTx/>
              <a:buAutoNum type="arabicPeriod"/>
            </a:pPr>
            <a:r>
              <a:rPr lang="en-US" sz="2800" dirty="0"/>
              <a:t>What </a:t>
            </a:r>
            <a:r>
              <a:rPr lang="en-US" sz="2800" dirty="0" smtClean="0"/>
              <a:t>are the two possible velocities </a:t>
            </a:r>
            <a:r>
              <a:rPr lang="en-US" sz="2800" dirty="0"/>
              <a:t>at an elevation of 60. m?</a:t>
            </a:r>
          </a:p>
          <a:p>
            <a:pPr marL="457200" indent="-457200">
              <a:buFontTx/>
              <a:buAutoNum type="arabicPeriod"/>
            </a:pPr>
            <a:r>
              <a:rPr lang="en-US" sz="2800" dirty="0"/>
              <a:t>Why are there two answers to the previous</a:t>
            </a:r>
            <a:r>
              <a:rPr lang="en-US" sz="2800" dirty="0" smtClean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1200" dirty="0" smtClean="0"/>
              <a:t>(4.21 s, 41.3 m/s and -41.3 m/s, 86.8 m, +22.9 m/s and -22.9 m/s, up and down)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" y="76200"/>
            <a:ext cx="8382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1  (Make down negative)</a:t>
            </a:r>
            <a:endParaRPr lang="en-US" dirty="0"/>
          </a:p>
          <a:p>
            <a:r>
              <a:rPr lang="en-US" dirty="0" smtClean="0"/>
              <a:t>An egg is dropped from the top of a 26.0 m tall tower</a:t>
            </a:r>
            <a:endParaRPr lang="en-US" dirty="0"/>
          </a:p>
          <a:p>
            <a:pPr lvl="1"/>
            <a:r>
              <a:rPr lang="en-US" dirty="0" smtClean="0"/>
              <a:t>What time does it take to reach the ground?  </a:t>
            </a:r>
          </a:p>
          <a:p>
            <a:pPr lvl="1"/>
            <a:r>
              <a:rPr lang="en-US" dirty="0" smtClean="0"/>
              <a:t>What is its velocity of impact with the ground?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3246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2.30 s</a:t>
            </a:r>
            <a:endParaRPr lang="en-US" sz="1200" dirty="0" smtClean="0"/>
          </a:p>
          <a:p>
            <a:r>
              <a:rPr lang="en-US" sz="1200" dirty="0" smtClean="0"/>
              <a:t> -22.6 m/s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336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" y="76200"/>
            <a:ext cx="8382000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2 (Make down negative)</a:t>
            </a:r>
            <a:endParaRPr lang="en-US" dirty="0"/>
          </a:p>
          <a:p>
            <a:r>
              <a:rPr lang="en-US" dirty="0"/>
              <a:t>An object is launched straight up with a velocity of +</a:t>
            </a:r>
            <a:r>
              <a:rPr lang="en-US" dirty="0" smtClean="0"/>
              <a:t>33 </a:t>
            </a:r>
            <a:r>
              <a:rPr lang="en-US" dirty="0"/>
              <a:t>m/s, and strikes the ground at the same elevation from which it is launched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When is it at the top? </a:t>
            </a:r>
            <a:r>
              <a:rPr lang="en-US" dirty="0" smtClean="0"/>
              <a:t>What total time is it in the air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How high does it go at the highest? 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3246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3.37 </a:t>
            </a:r>
            <a:r>
              <a:rPr lang="en-US" sz="1200" dirty="0" smtClean="0"/>
              <a:t>s, </a:t>
            </a:r>
            <a:r>
              <a:rPr lang="en-US" sz="1200" dirty="0" smtClean="0"/>
              <a:t>6.73 </a:t>
            </a:r>
            <a:r>
              <a:rPr lang="en-US" sz="1200" dirty="0" smtClean="0"/>
              <a:t>s,</a:t>
            </a:r>
          </a:p>
          <a:p>
            <a:r>
              <a:rPr lang="en-US" sz="1200" dirty="0" smtClean="0"/>
              <a:t> 55.6 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336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26"/>
          <p:cNvSpPr txBox="1">
            <a:spLocks noChangeArrowheads="1"/>
          </p:cNvSpPr>
          <p:nvPr/>
        </p:nvSpPr>
        <p:spPr bwMode="auto">
          <a:xfrm>
            <a:off x="2665413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Free Fall</a:t>
            </a:r>
          </a:p>
          <a:p>
            <a:pPr algn="ctr"/>
            <a:r>
              <a:rPr lang="en-US" sz="4800" dirty="0" smtClean="0"/>
              <a:t>1-6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A steel marble falls from the roof of a building </a:t>
            </a:r>
            <a:r>
              <a:rPr lang="en-US" sz="2800" dirty="0" smtClean="0"/>
              <a:t>and strikes the ground going downwards at 18.0 m/s.  a. What time did it take to hit the ground, and b. what is the height of the roof?</a:t>
            </a:r>
            <a:endParaRPr lang="en-US" sz="28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31799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a.1.84 </a:t>
            </a:r>
            <a:r>
              <a:rPr lang="en-US" sz="1200" dirty="0"/>
              <a:t>s  </a:t>
            </a:r>
            <a:r>
              <a:rPr lang="en-US" sz="1200" dirty="0" smtClean="0"/>
              <a:t>b. </a:t>
            </a:r>
            <a:r>
              <a:rPr lang="en-US" sz="1200" dirty="0" smtClean="0"/>
              <a:t>16.5 m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A </a:t>
            </a:r>
            <a:r>
              <a:rPr lang="en-US" sz="2800" dirty="0" smtClean="0"/>
              <a:t>can of SPAM </a:t>
            </a:r>
            <a:r>
              <a:rPr lang="en-US" sz="2800" dirty="0"/>
              <a:t>falls from the roof of a building that is 43 m tall.  </a:t>
            </a:r>
            <a:r>
              <a:rPr lang="en-US" sz="2800" dirty="0" smtClean="0"/>
              <a:t>a. In </a:t>
            </a:r>
            <a:r>
              <a:rPr lang="en-US" sz="2800" dirty="0"/>
              <a:t>what time does it reach the ground, and </a:t>
            </a:r>
            <a:r>
              <a:rPr lang="en-US" sz="2800" dirty="0" smtClean="0"/>
              <a:t>b. what </a:t>
            </a:r>
            <a:r>
              <a:rPr lang="en-US" sz="2800" dirty="0"/>
              <a:t>is its velocity of impact?  </a:t>
            </a:r>
            <a:endParaRPr lang="en-US" sz="2800" dirty="0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505200" y="4919008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/>
              <a:t>x = -43 m, v</a:t>
            </a:r>
            <a:r>
              <a:rPr lang="en-US" sz="2000" baseline="-25000" dirty="0"/>
              <a:t>i</a:t>
            </a:r>
            <a:r>
              <a:rPr lang="en-US" sz="2000" dirty="0"/>
              <a:t> = 0 m/s, </a:t>
            </a:r>
            <a:r>
              <a:rPr lang="en-US" sz="2000" dirty="0" err="1"/>
              <a:t>v</a:t>
            </a:r>
            <a:r>
              <a:rPr lang="en-US" sz="2000" baseline="-25000" dirty="0" err="1"/>
              <a:t>f</a:t>
            </a:r>
            <a:r>
              <a:rPr lang="en-US" sz="2000" dirty="0"/>
              <a:t> = ??, a = -</a:t>
            </a:r>
            <a:r>
              <a:rPr lang="en-US" sz="2000" dirty="0" smtClean="0"/>
              <a:t>9.8 </a:t>
            </a:r>
            <a:r>
              <a:rPr lang="en-US" sz="2000" dirty="0"/>
              <a:t>m/s/s, t = ??</a:t>
            </a:r>
          </a:p>
          <a:p>
            <a:r>
              <a:rPr lang="en-US" sz="2000" dirty="0"/>
              <a:t>x = </a:t>
            </a:r>
            <a:r>
              <a:rPr lang="en-US" sz="2000" dirty="0" err="1"/>
              <a:t>v</a:t>
            </a:r>
            <a:r>
              <a:rPr lang="en-US" sz="2000" baseline="-25000" dirty="0" err="1"/>
              <a:t>i</a:t>
            </a:r>
            <a:r>
              <a:rPr lang="en-US" sz="2000" dirty="0" err="1"/>
              <a:t>t</a:t>
            </a:r>
            <a:r>
              <a:rPr lang="en-US" sz="2000" dirty="0"/>
              <a:t> +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at</a:t>
            </a:r>
            <a:r>
              <a:rPr lang="en-US" sz="2000" baseline="30000" dirty="0"/>
              <a:t>2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.:. t = </a:t>
            </a:r>
            <a:r>
              <a:rPr lang="en-US" sz="2000" dirty="0" smtClean="0">
                <a:sym typeface="Symbol" pitchFamily="18" charset="2"/>
              </a:rPr>
              <a:t>2.9623 </a:t>
            </a:r>
            <a:r>
              <a:rPr lang="en-US" sz="2000" dirty="0">
                <a:sym typeface="Symbol" pitchFamily="18" charset="2"/>
              </a:rPr>
              <a:t>s    </a:t>
            </a:r>
            <a:r>
              <a:rPr lang="en-US" sz="2000" u="sng" dirty="0">
                <a:sym typeface="Symbol" pitchFamily="18" charset="2"/>
              </a:rPr>
              <a:t>3.0 s</a:t>
            </a:r>
          </a:p>
          <a:p>
            <a:pPr eaLnBrk="0" hangingPunct="0"/>
            <a:r>
              <a:rPr lang="en-US" sz="2000" dirty="0" err="1"/>
              <a:t>v</a:t>
            </a:r>
            <a:r>
              <a:rPr lang="en-US" sz="2000" baseline="-25000" dirty="0" err="1"/>
              <a:t>f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/>
              <a:t>v</a:t>
            </a:r>
            <a:r>
              <a:rPr lang="en-US" sz="2000" baseline="-25000" dirty="0"/>
              <a:t>i</a:t>
            </a:r>
            <a:r>
              <a:rPr lang="en-US" sz="2000" dirty="0">
                <a:sym typeface="Symbol" pitchFamily="18" charset="2"/>
              </a:rPr>
              <a:t> + at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.:. </a:t>
            </a:r>
            <a:r>
              <a:rPr lang="en-US" sz="2000" dirty="0" err="1"/>
              <a:t>v</a:t>
            </a:r>
            <a:r>
              <a:rPr lang="en-US" sz="2000" baseline="-25000" dirty="0" err="1"/>
              <a:t>f</a:t>
            </a:r>
            <a:r>
              <a:rPr lang="en-US" sz="2000" dirty="0">
                <a:sym typeface="Symbol" pitchFamily="18" charset="2"/>
              </a:rPr>
              <a:t> = -29.0458 m/s   </a:t>
            </a:r>
            <a:r>
              <a:rPr lang="en-US" sz="2000" u="sng" dirty="0">
                <a:sym typeface="Symbol" pitchFamily="18" charset="2"/>
              </a:rPr>
              <a:t>-29 </a:t>
            </a:r>
            <a:r>
              <a:rPr lang="en-US" sz="2000" u="sng" dirty="0" smtClean="0">
                <a:sym typeface="Symbol" pitchFamily="18" charset="2"/>
              </a:rPr>
              <a:t>m/s</a:t>
            </a:r>
          </a:p>
          <a:p>
            <a:pPr eaLnBrk="0" hangingPunct="0"/>
            <a:endParaRPr lang="en-US" sz="2000" u="sng" dirty="0">
              <a:sym typeface="Symbol" pitchFamily="18" charset="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5488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a. 2.96 </a:t>
            </a:r>
            <a:r>
              <a:rPr lang="en-US" sz="1200" dirty="0"/>
              <a:t>s  </a:t>
            </a:r>
            <a:r>
              <a:rPr lang="en-US" sz="1200" dirty="0" smtClean="0"/>
              <a:t>b.  </a:t>
            </a:r>
            <a:r>
              <a:rPr lang="en-US" sz="1200" dirty="0"/>
              <a:t>-</a:t>
            </a:r>
            <a:r>
              <a:rPr lang="en-US" sz="1200" dirty="0" smtClean="0"/>
              <a:t>29.0 </a:t>
            </a:r>
            <a:r>
              <a:rPr lang="en-US" sz="1200" dirty="0" smtClean="0"/>
              <a:t>m/s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A </a:t>
            </a:r>
            <a:r>
              <a:rPr lang="en-US" sz="2800" dirty="0" smtClean="0"/>
              <a:t>scone falls from a tree, striking the ground in 0.714 s.  a. What is the velocity of impact with the ground?  b. </a:t>
            </a:r>
            <a:r>
              <a:rPr lang="en-US" sz="2800" dirty="0" smtClean="0"/>
              <a:t>From what height did it fall?</a:t>
            </a:r>
            <a:r>
              <a:rPr lang="en-US" sz="2800" dirty="0" smtClean="0"/>
              <a:t>  </a:t>
            </a:r>
            <a:endParaRPr lang="en-US" sz="28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60973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. -7.00 m/s  </a:t>
            </a:r>
            <a:r>
              <a:rPr lang="en-US" sz="1200" dirty="0" smtClean="0"/>
              <a:t>b.  </a:t>
            </a:r>
            <a:r>
              <a:rPr lang="en-US" sz="1200" dirty="0" smtClean="0"/>
              <a:t>2.50 m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rocket in the rocket lab is launched straight upwards at 24.0 m/s.  It lands at the same elevation as it was launched.</a:t>
            </a:r>
          </a:p>
          <a:p>
            <a:r>
              <a:rPr lang="en-US" sz="2800" dirty="0" smtClean="0"/>
              <a:t>a. What time does it take to reach the top?  What total time in the </a:t>
            </a:r>
            <a:r>
              <a:rPr lang="en-US" sz="2800" dirty="0" smtClean="0"/>
              <a:t>air?   b</a:t>
            </a:r>
            <a:r>
              <a:rPr lang="en-US" sz="2800" dirty="0" smtClean="0"/>
              <a:t>. What height does it reach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5298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a. 2.45 s up and 4.90 s total  b. 29.4 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862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234</cp:revision>
  <dcterms:created xsi:type="dcterms:W3CDTF">2001-03-01T17:38:38Z</dcterms:created>
  <dcterms:modified xsi:type="dcterms:W3CDTF">2017-10-16T20:17:25Z</dcterms:modified>
</cp:coreProperties>
</file>