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00" r:id="rId3"/>
    <p:sldId id="324" r:id="rId4"/>
    <p:sldId id="335" r:id="rId5"/>
    <p:sldId id="332" r:id="rId6"/>
    <p:sldId id="340" r:id="rId7"/>
    <p:sldId id="336" r:id="rId8"/>
    <p:sldId id="333" r:id="rId9"/>
    <p:sldId id="342" r:id="rId10"/>
    <p:sldId id="341" r:id="rId11"/>
    <p:sldId id="334" r:id="rId12"/>
    <p:sldId id="338" r:id="rId13"/>
    <p:sldId id="33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66" d="100"/>
          <a:sy n="66" d="100"/>
        </p:scale>
        <p:origin x="-2898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336C7-6ACC-4F1A-A683-B04F653EB6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5E31B-F2CE-45F3-A77E-9FBD990245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5D6DA-8643-4F63-AEF9-578D195DAB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D6308-00DA-4C5C-B74C-DB5E371444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D566C-D8C4-4785-91B7-A6E9735B96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1004D-D91A-4050-8170-EC1B983EA2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1015C-FBE6-4CC8-ACF0-32BE7A13BE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5923C-1773-442F-9E0C-63E1C0E0D7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B869C-CA15-4BDB-9B03-CEEE0851A9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8F117-1F95-4528-A9D4-696626B58A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3F89A-FE42-4028-9AFC-DF6EECA642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90B3B6-F9DA-48B3-AD5F-358230C401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484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Linear Kinematics</a:t>
            </a:r>
            <a:r>
              <a:rPr lang="en-US" sz="3200"/>
              <a:t> - displacement, velocity and acceleration</a:t>
            </a:r>
          </a:p>
          <a:p>
            <a:r>
              <a:rPr lang="en-US" sz="4400"/>
              <a:t>Contents:</a:t>
            </a:r>
          </a:p>
          <a:p>
            <a:pPr lvl="1">
              <a:buFontTx/>
              <a:buChar char="•"/>
            </a:pPr>
            <a:r>
              <a:rPr lang="en-US" sz="3200"/>
              <a:t>Quandary</a:t>
            </a:r>
          </a:p>
          <a:p>
            <a:pPr lvl="1">
              <a:buFontTx/>
              <a:buChar char="•"/>
            </a:pPr>
            <a:r>
              <a:rPr lang="en-US" sz="3200"/>
              <a:t>New formula</a:t>
            </a:r>
          </a:p>
          <a:p>
            <a:pPr lvl="1">
              <a:buFontTx/>
              <a:buChar char="•"/>
            </a:pPr>
            <a:r>
              <a:rPr lang="en-US" sz="3200"/>
              <a:t>Deriving the rest of the formulas</a:t>
            </a:r>
          </a:p>
          <a:p>
            <a:pPr lvl="1">
              <a:buFontTx/>
              <a:buChar char="•"/>
            </a:pPr>
            <a:r>
              <a:rPr lang="en-US" sz="3200"/>
              <a:t>How to solve these: suvat</a:t>
            </a:r>
          </a:p>
          <a:p>
            <a:pPr lvl="2">
              <a:buFontTx/>
              <a:buChar char="•"/>
            </a:pPr>
            <a:r>
              <a:rPr lang="en-US" sz="3200"/>
              <a:t> Whiteboards</a:t>
            </a:r>
          </a:p>
          <a:p>
            <a:endParaRPr 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 car’s brakes slow it at 9.5 m/s/s.  If it stops in 47.3 m, how fast was it going to start with? 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5029200" y="5534561"/>
            <a:ext cx="4114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/>
              <a:t>x = 47.3 m, v</a:t>
            </a:r>
            <a:r>
              <a:rPr lang="en-US" sz="1600" baseline="-25000" dirty="0"/>
              <a:t>i</a:t>
            </a:r>
            <a:r>
              <a:rPr lang="en-US" sz="1600" dirty="0"/>
              <a:t> = ??, v</a:t>
            </a:r>
            <a:r>
              <a:rPr lang="en-US" sz="1600" baseline="-25000" dirty="0"/>
              <a:t>f</a:t>
            </a:r>
            <a:r>
              <a:rPr lang="en-US" sz="1600" dirty="0"/>
              <a:t> = 0, a = -9.5 m/s/s, t = ??</a:t>
            </a:r>
          </a:p>
          <a:p>
            <a:pPr eaLnBrk="0" hangingPunct="0"/>
            <a:endParaRPr lang="en-US" sz="1600" dirty="0"/>
          </a:p>
          <a:p>
            <a:r>
              <a:rPr lang="en-US" sz="1600" dirty="0"/>
              <a:t>v</a:t>
            </a:r>
            <a:r>
              <a:rPr lang="en-US" sz="1600" baseline="-25000" dirty="0"/>
              <a:t>f</a:t>
            </a:r>
            <a:r>
              <a:rPr lang="en-US" sz="1600" baseline="30000" dirty="0"/>
              <a:t>2</a:t>
            </a:r>
            <a:r>
              <a:rPr lang="en-US" sz="1600" dirty="0"/>
              <a:t> = v</a:t>
            </a:r>
            <a:r>
              <a:rPr lang="en-US" sz="1600" baseline="-25000" dirty="0"/>
              <a:t>i</a:t>
            </a:r>
            <a:r>
              <a:rPr lang="en-US" sz="1600" baseline="30000" dirty="0"/>
              <a:t>2</a:t>
            </a:r>
            <a:r>
              <a:rPr lang="en-US" sz="1600" dirty="0"/>
              <a:t> + 2as</a:t>
            </a:r>
          </a:p>
          <a:p>
            <a:pPr eaLnBrk="0" hangingPunct="0"/>
            <a:endParaRPr lang="en-US" sz="1600" dirty="0">
              <a:sym typeface="Symbol" pitchFamily="18" charset="2"/>
            </a:endParaRPr>
          </a:p>
          <a:p>
            <a:pPr eaLnBrk="0" hangingPunct="0"/>
            <a:r>
              <a:rPr lang="en-US" sz="1600" dirty="0"/>
              <a:t>v</a:t>
            </a:r>
            <a:r>
              <a:rPr lang="en-US" sz="1600" baseline="-25000" dirty="0"/>
              <a:t>i</a:t>
            </a:r>
            <a:r>
              <a:rPr lang="en-US" sz="1600" dirty="0">
                <a:sym typeface="Symbol" pitchFamily="18" charset="2"/>
              </a:rPr>
              <a:t> =29.9783255 m/s, </a:t>
            </a:r>
            <a:r>
              <a:rPr lang="en-US" sz="1600" u="sng" dirty="0">
                <a:sym typeface="Symbol" pitchFamily="18" charset="2"/>
              </a:rPr>
              <a:t>30. m/s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334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30. m/s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2153483"/>
            <a:ext cx="8386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/>
              <a:t>X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i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f</a:t>
            </a:r>
          </a:p>
          <a:p>
            <a:pPr algn="r"/>
            <a:r>
              <a:rPr lang="en-US" sz="5400" dirty="0" smtClean="0"/>
              <a:t>a</a:t>
            </a:r>
          </a:p>
          <a:p>
            <a:pPr algn="r"/>
            <a:r>
              <a:rPr lang="en-US" sz="5400" dirty="0" smtClean="0"/>
              <a:t>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 ship slows from 18 m/s to 12 m/s over a distance of 312 m.  What time did it take?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5334000" y="5288340"/>
            <a:ext cx="381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/>
              <a:t>x = 312 m, v</a:t>
            </a:r>
            <a:r>
              <a:rPr lang="en-US" sz="1600" baseline="-25000" dirty="0"/>
              <a:t>i</a:t>
            </a:r>
            <a:r>
              <a:rPr lang="en-US" sz="1600" dirty="0"/>
              <a:t> = 18 m/s, v</a:t>
            </a:r>
            <a:r>
              <a:rPr lang="en-US" sz="1600" baseline="-25000" dirty="0">
                <a:latin typeface="b"/>
              </a:rPr>
              <a:t>f</a:t>
            </a:r>
            <a:r>
              <a:rPr lang="en-US" sz="1600" dirty="0"/>
              <a:t> = 12 m/s, t = ??</a:t>
            </a:r>
          </a:p>
          <a:p>
            <a:endParaRPr lang="en-US" sz="1600" dirty="0"/>
          </a:p>
          <a:p>
            <a:r>
              <a:rPr lang="en-US" sz="1600" dirty="0"/>
              <a:t>x = </a:t>
            </a:r>
            <a:r>
              <a:rPr lang="en-US" sz="1600" u="sng" dirty="0"/>
              <a:t>(v</a:t>
            </a:r>
            <a:r>
              <a:rPr lang="en-US" sz="1600" u="sng" baseline="-25000" dirty="0"/>
              <a:t>i</a:t>
            </a:r>
            <a:r>
              <a:rPr lang="en-US" sz="1600" u="sng" dirty="0"/>
              <a:t> + v</a:t>
            </a:r>
            <a:r>
              <a:rPr lang="en-US" sz="1600" u="sng" baseline="-25000" dirty="0"/>
              <a:t>f</a:t>
            </a:r>
            <a:r>
              <a:rPr lang="en-US" sz="1600" u="sng" dirty="0"/>
              <a:t>)</a:t>
            </a:r>
            <a:r>
              <a:rPr lang="en-US" sz="1600" dirty="0"/>
              <a:t>t</a:t>
            </a:r>
          </a:p>
          <a:p>
            <a:pPr lvl="1"/>
            <a:r>
              <a:rPr lang="en-US" sz="1600" dirty="0"/>
              <a:t>     2</a:t>
            </a:r>
            <a:endParaRPr lang="en-US" sz="1600" dirty="0">
              <a:sym typeface="Symbol" pitchFamily="18" charset="2"/>
            </a:endParaRPr>
          </a:p>
          <a:p>
            <a:pPr eaLnBrk="0" hangingPunct="0"/>
            <a:endParaRPr lang="en-US" sz="1600" dirty="0">
              <a:sym typeface="Symbol" pitchFamily="18" charset="2"/>
            </a:endParaRPr>
          </a:p>
          <a:p>
            <a:pPr eaLnBrk="0" hangingPunct="0"/>
            <a:r>
              <a:rPr lang="en-US" sz="1600" dirty="0">
                <a:sym typeface="Symbol" pitchFamily="18" charset="2"/>
              </a:rPr>
              <a:t>t =20.8 s, </a:t>
            </a:r>
            <a:r>
              <a:rPr lang="en-US" sz="1600" u="sng" dirty="0">
                <a:sym typeface="Symbol" pitchFamily="18" charset="2"/>
              </a:rPr>
              <a:t>21 s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4333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21 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2153483"/>
            <a:ext cx="8386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/>
              <a:t>X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i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f</a:t>
            </a:r>
          </a:p>
          <a:p>
            <a:pPr algn="r"/>
            <a:r>
              <a:rPr lang="en-US" sz="5400" dirty="0" smtClean="0"/>
              <a:t>a</a:t>
            </a:r>
          </a:p>
          <a:p>
            <a:pPr algn="r"/>
            <a:r>
              <a:rPr lang="en-US" sz="5400" dirty="0" smtClean="0"/>
              <a:t>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AutoShape 2"/>
          <p:cNvSpPr>
            <a:spLocks noChangeArrowheads="1"/>
          </p:cNvSpPr>
          <p:nvPr/>
        </p:nvSpPr>
        <p:spPr bwMode="auto">
          <a:xfrm>
            <a:off x="1447800" y="1219200"/>
            <a:ext cx="2438400" cy="26670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1773238" y="1701800"/>
            <a:ext cx="18510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/>
              <a:t>Is it</a:t>
            </a:r>
          </a:p>
          <a:p>
            <a:pPr algn="ctr"/>
            <a:r>
              <a:rPr lang="en-US" sz="2800"/>
              <a:t>Bigger than</a:t>
            </a:r>
          </a:p>
          <a:p>
            <a:pPr algn="ctr"/>
            <a:r>
              <a:rPr lang="en-US" sz="2800"/>
              <a:t>Your </a:t>
            </a:r>
          </a:p>
          <a:p>
            <a:pPr algn="ctr"/>
            <a:r>
              <a:rPr lang="en-US" sz="2800"/>
              <a:t>Mouth?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1979613" y="152400"/>
            <a:ext cx="1373187" cy="690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2287588" y="219075"/>
            <a:ext cx="855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Start</a:t>
            </a:r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2667000" y="83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1981200" y="4872038"/>
            <a:ext cx="1373188" cy="690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2289175" y="4938713"/>
            <a:ext cx="942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Eat it</a:t>
            </a:r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1979613" y="6015038"/>
            <a:ext cx="1373187" cy="690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2287588" y="6081713"/>
            <a:ext cx="954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Done</a:t>
            </a: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2405063" y="4010025"/>
            <a:ext cx="619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No</a:t>
            </a:r>
          </a:p>
        </p:txBody>
      </p:sp>
      <p:sp>
        <p:nvSpPr>
          <p:cNvPr id="89100" name="Line 12"/>
          <p:cNvSpPr>
            <a:spLocks noChangeShapeType="1"/>
          </p:cNvSpPr>
          <p:nvPr/>
        </p:nvSpPr>
        <p:spPr bwMode="auto">
          <a:xfrm>
            <a:off x="2667000" y="556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01" name="Line 13"/>
          <p:cNvSpPr>
            <a:spLocks noChangeShapeType="1"/>
          </p:cNvSpPr>
          <p:nvPr/>
        </p:nvSpPr>
        <p:spPr bwMode="auto">
          <a:xfrm>
            <a:off x="26670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02" name="Line 14"/>
          <p:cNvSpPr>
            <a:spLocks noChangeShapeType="1"/>
          </p:cNvSpPr>
          <p:nvPr/>
        </p:nvSpPr>
        <p:spPr bwMode="auto">
          <a:xfrm>
            <a:off x="26670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4271963" y="2282825"/>
            <a:ext cx="73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Yes</a:t>
            </a:r>
          </a:p>
        </p:txBody>
      </p:sp>
      <p:sp>
        <p:nvSpPr>
          <p:cNvPr id="89104" name="Line 16"/>
          <p:cNvSpPr>
            <a:spLocks noChangeShapeType="1"/>
          </p:cNvSpPr>
          <p:nvPr/>
        </p:nvSpPr>
        <p:spPr bwMode="auto">
          <a:xfrm>
            <a:off x="3886200" y="25765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5260975" y="2314575"/>
            <a:ext cx="21463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Cut it up a bit</a:t>
            </a:r>
          </a:p>
        </p:txBody>
      </p:sp>
      <p:sp>
        <p:nvSpPr>
          <p:cNvPr id="89106" name="Line 18"/>
          <p:cNvSpPr>
            <a:spLocks noChangeShapeType="1"/>
          </p:cNvSpPr>
          <p:nvPr/>
        </p:nvSpPr>
        <p:spPr bwMode="auto">
          <a:xfrm>
            <a:off x="4876800" y="2590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07" name="Line 19"/>
          <p:cNvSpPr>
            <a:spLocks noChangeShapeType="1"/>
          </p:cNvSpPr>
          <p:nvPr/>
        </p:nvSpPr>
        <p:spPr bwMode="auto">
          <a:xfrm flipV="1">
            <a:off x="6248400" y="114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08" name="Line 20"/>
          <p:cNvSpPr>
            <a:spLocks noChangeShapeType="1"/>
          </p:cNvSpPr>
          <p:nvPr/>
        </p:nvSpPr>
        <p:spPr bwMode="auto">
          <a:xfrm flipH="1">
            <a:off x="2743200" y="11430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5465763" y="254000"/>
            <a:ext cx="3460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Basic Problem Solving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1447800" y="2362200"/>
            <a:ext cx="2438400" cy="26670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1951038" y="2970213"/>
            <a:ext cx="149701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/>
              <a:t>Are </a:t>
            </a:r>
          </a:p>
          <a:p>
            <a:pPr algn="ctr"/>
            <a:r>
              <a:rPr lang="en-US" sz="2800"/>
              <a:t>you done</a:t>
            </a:r>
          </a:p>
          <a:p>
            <a:pPr algn="ctr"/>
            <a:r>
              <a:rPr lang="en-US" sz="2800"/>
              <a:t>yet?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979613" y="152400"/>
            <a:ext cx="1373187" cy="690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2287588" y="219075"/>
            <a:ext cx="855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Start</a:t>
            </a:r>
          </a:p>
        </p:txBody>
      </p:sp>
      <p:sp>
        <p:nvSpPr>
          <p:cNvPr id="90118" name="Line 6"/>
          <p:cNvSpPr>
            <a:spLocks noChangeShapeType="1"/>
          </p:cNvSpPr>
          <p:nvPr/>
        </p:nvSpPr>
        <p:spPr bwMode="auto">
          <a:xfrm>
            <a:off x="2667000" y="83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2405063" y="5153025"/>
            <a:ext cx="73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Yes</a:t>
            </a:r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>
            <a:off x="2667000" y="556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>
            <a:off x="26670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4271963" y="3425825"/>
            <a:ext cx="619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No</a:t>
            </a:r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>
            <a:off x="3886200" y="371951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5260975" y="3457575"/>
            <a:ext cx="2898775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Apply any formula</a:t>
            </a:r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>
            <a:off x="487680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 flipV="1">
            <a:off x="6248400" y="2286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 flipH="1">
            <a:off x="2743200" y="22860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5465763" y="254000"/>
            <a:ext cx="3460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Basic Problem Solving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685800" y="1295400"/>
            <a:ext cx="4227513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Write down given quantities</a:t>
            </a:r>
          </a:p>
        </p:txBody>
      </p:sp>
      <p:sp>
        <p:nvSpPr>
          <p:cNvPr id="90130" name="Line 18"/>
          <p:cNvSpPr>
            <a:spLocks noChangeShapeType="1"/>
          </p:cNvSpPr>
          <p:nvPr/>
        </p:nvSpPr>
        <p:spPr bwMode="auto">
          <a:xfrm>
            <a:off x="2667000" y="182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1295400" y="6019800"/>
            <a:ext cx="2678113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Circle the answer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1028"/>
          <p:cNvSpPr txBox="1">
            <a:spLocks noChangeArrowheads="1"/>
          </p:cNvSpPr>
          <p:nvPr/>
        </p:nvSpPr>
        <p:spPr bwMode="auto">
          <a:xfrm>
            <a:off x="304800" y="11113"/>
            <a:ext cx="3721100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u="sng">
                <a:sym typeface="Symbol" pitchFamily="18" charset="2"/>
              </a:rPr>
              <a:t>A new formula</a:t>
            </a:r>
            <a:r>
              <a:rPr lang="en-US" sz="4400">
                <a:sym typeface="Symbol" pitchFamily="18" charset="2"/>
              </a:rPr>
              <a:t>:</a:t>
            </a:r>
            <a:endParaRPr lang="en-US" sz="3200"/>
          </a:p>
        </p:txBody>
      </p:sp>
      <p:sp>
        <p:nvSpPr>
          <p:cNvPr id="48133" name="Text Box 1029"/>
          <p:cNvSpPr txBox="1">
            <a:spLocks noChangeArrowheads="1"/>
          </p:cNvSpPr>
          <p:nvPr/>
        </p:nvSpPr>
        <p:spPr bwMode="auto">
          <a:xfrm>
            <a:off x="228600" y="914400"/>
            <a:ext cx="2895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x = </a:t>
            </a:r>
            <a:r>
              <a:rPr lang="en-US" sz="4000" u="sng"/>
              <a:t>(v</a:t>
            </a:r>
            <a:r>
              <a:rPr lang="en-US" sz="4000" u="sng" baseline="-25000"/>
              <a:t>i</a:t>
            </a:r>
            <a:r>
              <a:rPr lang="en-US" sz="4000" u="sng"/>
              <a:t> + v</a:t>
            </a:r>
            <a:r>
              <a:rPr lang="en-US" sz="4000" u="sng" baseline="-25000"/>
              <a:t>f</a:t>
            </a:r>
            <a:r>
              <a:rPr lang="en-US" sz="4000" u="sng"/>
              <a:t>)</a:t>
            </a:r>
            <a:r>
              <a:rPr lang="en-US" sz="4000"/>
              <a:t>t</a:t>
            </a:r>
          </a:p>
          <a:p>
            <a:pPr lvl="1"/>
            <a:r>
              <a:rPr lang="en-US" sz="4000"/>
              <a:t>       2</a:t>
            </a:r>
          </a:p>
        </p:txBody>
      </p:sp>
      <p:sp>
        <p:nvSpPr>
          <p:cNvPr id="48138" name="Text Box 1034"/>
          <p:cNvSpPr txBox="1">
            <a:spLocks noChangeArrowheads="1"/>
          </p:cNvSpPr>
          <p:nvPr/>
        </p:nvSpPr>
        <p:spPr bwMode="auto">
          <a:xfrm>
            <a:off x="152400" y="2743200"/>
            <a:ext cx="8763000" cy="946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A car goes from 14 m/s to 26 m/s in 10. seconds.  How far does it go in this time?</a:t>
            </a:r>
          </a:p>
        </p:txBody>
      </p:sp>
      <p:sp>
        <p:nvSpPr>
          <p:cNvPr id="48139" name="Text Box 1035"/>
          <p:cNvSpPr txBox="1">
            <a:spLocks noChangeArrowheads="1"/>
          </p:cNvSpPr>
          <p:nvPr/>
        </p:nvSpPr>
        <p:spPr bwMode="auto">
          <a:xfrm>
            <a:off x="228600" y="3581400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x = </a:t>
            </a:r>
            <a:r>
              <a:rPr lang="en-US" sz="2800" u="sng"/>
              <a:t>(14 m/s + 26 m/s)</a:t>
            </a:r>
            <a:r>
              <a:rPr lang="en-US" sz="2800"/>
              <a:t>(10. s)   =  200 m = 2.0 x 10</a:t>
            </a:r>
            <a:r>
              <a:rPr lang="en-US" sz="2800" baseline="30000"/>
              <a:t>2</a:t>
            </a:r>
            <a:r>
              <a:rPr lang="en-US" sz="2800"/>
              <a:t> m</a:t>
            </a:r>
          </a:p>
          <a:p>
            <a:pPr lvl="1"/>
            <a:r>
              <a:rPr lang="en-US" sz="2800"/>
              <a:t>             2</a:t>
            </a:r>
          </a:p>
        </p:txBody>
      </p:sp>
      <p:sp>
        <p:nvSpPr>
          <p:cNvPr id="48140" name="Text Box 1036"/>
          <p:cNvSpPr txBox="1">
            <a:spLocks noChangeArrowheads="1"/>
          </p:cNvSpPr>
          <p:nvPr/>
        </p:nvSpPr>
        <p:spPr bwMode="auto">
          <a:xfrm>
            <a:off x="4800600" y="76200"/>
            <a:ext cx="3914775" cy="22272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x - displacement 	(m)</a:t>
            </a:r>
          </a:p>
          <a:p>
            <a:r>
              <a:rPr lang="en-US" sz="2800"/>
              <a:t>v</a:t>
            </a:r>
            <a:r>
              <a:rPr lang="en-US" sz="2800" baseline="-25000"/>
              <a:t>i</a:t>
            </a:r>
            <a:r>
              <a:rPr lang="en-US" sz="2800"/>
              <a:t> - initial velocity 	(m/s)</a:t>
            </a:r>
          </a:p>
          <a:p>
            <a:r>
              <a:rPr lang="en-US" sz="2800"/>
              <a:t>v</a:t>
            </a:r>
            <a:r>
              <a:rPr lang="en-US" sz="2800" baseline="-25000"/>
              <a:t>f</a:t>
            </a:r>
            <a:r>
              <a:rPr lang="en-US" sz="2800"/>
              <a:t> - final velocity 	(m/s)</a:t>
            </a:r>
          </a:p>
          <a:p>
            <a:r>
              <a:rPr lang="en-US" sz="2800"/>
              <a:t>a - acceleration	(m/s/s)</a:t>
            </a:r>
          </a:p>
          <a:p>
            <a:r>
              <a:rPr lang="en-US" sz="2800"/>
              <a:t>t  - time 		(s)</a:t>
            </a:r>
          </a:p>
        </p:txBody>
      </p:sp>
      <p:sp>
        <p:nvSpPr>
          <p:cNvPr id="48141" name="Text Box 1037"/>
          <p:cNvSpPr txBox="1">
            <a:spLocks noChangeArrowheads="1"/>
          </p:cNvSpPr>
          <p:nvPr/>
        </p:nvSpPr>
        <p:spPr bwMode="auto">
          <a:xfrm>
            <a:off x="304800" y="4572000"/>
            <a:ext cx="8763000" cy="946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A person starts from rest and goes 14.5 m in 3.75 s.  What is their final velocity?</a:t>
            </a:r>
          </a:p>
        </p:txBody>
      </p:sp>
      <p:sp>
        <p:nvSpPr>
          <p:cNvPr id="48142" name="Text Box 1038"/>
          <p:cNvSpPr txBox="1">
            <a:spLocks noChangeArrowheads="1"/>
          </p:cNvSpPr>
          <p:nvPr/>
        </p:nvSpPr>
        <p:spPr bwMode="auto">
          <a:xfrm>
            <a:off x="381000" y="5638800"/>
            <a:ext cx="7924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14.5 m = </a:t>
            </a:r>
            <a:r>
              <a:rPr lang="en-US" sz="2800" u="sng"/>
              <a:t>(0 + v</a:t>
            </a:r>
            <a:r>
              <a:rPr lang="en-US" sz="2800" u="sng" baseline="-25000"/>
              <a:t>f</a:t>
            </a:r>
            <a:r>
              <a:rPr lang="en-US" sz="2800" u="sng"/>
              <a:t>)</a:t>
            </a:r>
            <a:r>
              <a:rPr lang="en-US" sz="2800"/>
              <a:t>(3.75 s),   v</a:t>
            </a:r>
            <a:r>
              <a:rPr lang="en-US" sz="2800" baseline="-25000"/>
              <a:t>f</a:t>
            </a:r>
            <a:r>
              <a:rPr lang="en-US" sz="2800"/>
              <a:t> = 7.73333 = 7.73 m/s</a:t>
            </a:r>
          </a:p>
          <a:p>
            <a:pPr lvl="1"/>
            <a:r>
              <a:rPr lang="en-US" sz="2800"/>
              <a:t>              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8" grpId="0" autoUpdateAnimBg="0"/>
      <p:bldP spid="48139" grpId="0" autoUpdateAnimBg="0"/>
      <p:bldP spid="48141" grpId="0" autoUpdateAnimBg="0"/>
      <p:bldP spid="4814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304800" y="11113"/>
            <a:ext cx="5657850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u="sng">
                <a:sym typeface="Symbol" pitchFamily="18" charset="2"/>
              </a:rPr>
              <a:t>Deriving: - </a:t>
            </a:r>
            <a:r>
              <a:rPr lang="en-US" u="sng">
                <a:sym typeface="Symbol" pitchFamily="18" charset="2"/>
              </a:rPr>
              <a:t>2 more nifty formulas!!</a:t>
            </a:r>
            <a:endParaRPr lang="en-US" sz="160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40386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v</a:t>
            </a:r>
            <a:r>
              <a:rPr lang="en-US" sz="2800" baseline="-25000"/>
              <a:t>f</a:t>
            </a:r>
            <a:r>
              <a:rPr lang="en-US" sz="2800"/>
              <a:t> = v</a:t>
            </a:r>
            <a:r>
              <a:rPr lang="en-US" sz="2800" baseline="-25000"/>
              <a:t>i</a:t>
            </a:r>
            <a:r>
              <a:rPr lang="en-US" sz="2800"/>
              <a:t> + at</a:t>
            </a:r>
          </a:p>
          <a:p>
            <a:endParaRPr lang="en-US" sz="2800"/>
          </a:p>
          <a:p>
            <a:r>
              <a:rPr lang="en-US" sz="2800"/>
              <a:t>x = </a:t>
            </a:r>
            <a:r>
              <a:rPr lang="en-US" sz="2800" u="sng"/>
              <a:t>(v</a:t>
            </a:r>
            <a:r>
              <a:rPr lang="en-US" sz="2800" u="sng" baseline="-25000"/>
              <a:t>i</a:t>
            </a:r>
            <a:r>
              <a:rPr lang="en-US" sz="2800" u="sng"/>
              <a:t> + v</a:t>
            </a:r>
            <a:r>
              <a:rPr lang="en-US" sz="2800" u="sng" baseline="-25000"/>
              <a:t>f</a:t>
            </a:r>
            <a:r>
              <a:rPr lang="en-US" sz="2800" u="sng"/>
              <a:t>)</a:t>
            </a:r>
            <a:r>
              <a:rPr lang="en-US" sz="2800"/>
              <a:t>t</a:t>
            </a:r>
          </a:p>
          <a:p>
            <a:pPr lvl="1"/>
            <a:r>
              <a:rPr lang="en-US" sz="2800"/>
              <a:t>     2</a:t>
            </a:r>
          </a:p>
          <a:p>
            <a:r>
              <a:rPr lang="en-US" sz="2800"/>
              <a:t>From the first formula:</a:t>
            </a:r>
          </a:p>
          <a:p>
            <a:r>
              <a:rPr lang="en-US" sz="2800"/>
              <a:t>t = </a:t>
            </a:r>
            <a:r>
              <a:rPr lang="en-US" sz="2800" u="sng"/>
              <a:t>(v</a:t>
            </a:r>
            <a:r>
              <a:rPr lang="en-US" sz="2800" u="sng" baseline="-25000"/>
              <a:t>f</a:t>
            </a:r>
            <a:r>
              <a:rPr lang="en-US" sz="2800" u="sng"/>
              <a:t> - v</a:t>
            </a:r>
            <a:r>
              <a:rPr lang="en-US" sz="2800" u="sng" baseline="-25000"/>
              <a:t>i</a:t>
            </a:r>
            <a:r>
              <a:rPr lang="en-US" sz="2800" u="sng"/>
              <a:t>)</a:t>
            </a:r>
            <a:endParaRPr lang="en-US" sz="2800"/>
          </a:p>
          <a:p>
            <a:pPr lvl="1"/>
            <a:r>
              <a:rPr lang="en-US" sz="2800"/>
              <a:t>    a</a:t>
            </a:r>
          </a:p>
          <a:p>
            <a:endParaRPr lang="en-US" sz="2800"/>
          </a:p>
          <a:p>
            <a:r>
              <a:rPr lang="en-US" sz="2800"/>
              <a:t>Derive:</a:t>
            </a:r>
          </a:p>
          <a:p>
            <a:r>
              <a:rPr lang="en-US" sz="2800"/>
              <a:t>v</a:t>
            </a:r>
            <a:r>
              <a:rPr lang="en-US" sz="2800" baseline="-25000"/>
              <a:t>f</a:t>
            </a:r>
            <a:r>
              <a:rPr lang="en-US" sz="2800" baseline="30000"/>
              <a:t>2</a:t>
            </a:r>
            <a:r>
              <a:rPr lang="en-US" sz="2800"/>
              <a:t> = v</a:t>
            </a:r>
            <a:r>
              <a:rPr lang="en-US" sz="2800" baseline="-25000"/>
              <a:t>i</a:t>
            </a:r>
            <a:r>
              <a:rPr lang="en-US" sz="2800" baseline="30000"/>
              <a:t>2</a:t>
            </a:r>
            <a:r>
              <a:rPr lang="en-US" sz="2800"/>
              <a:t> + 2ax</a:t>
            </a:r>
          </a:p>
          <a:p>
            <a:r>
              <a:rPr lang="en-US" sz="2800"/>
              <a:t>x = v</a:t>
            </a:r>
            <a:r>
              <a:rPr lang="en-US" sz="2800" baseline="-25000"/>
              <a:t>i</a:t>
            </a:r>
            <a:r>
              <a:rPr lang="en-US" sz="2800"/>
              <a:t>t + </a:t>
            </a:r>
            <a:r>
              <a:rPr lang="en-US" sz="2800" baseline="30000"/>
              <a:t>1</a:t>
            </a:r>
            <a:r>
              <a:rPr lang="en-US" sz="2800"/>
              <a:t>/</a:t>
            </a:r>
            <a:r>
              <a:rPr lang="en-US" sz="2800" baseline="-25000"/>
              <a:t>2</a:t>
            </a:r>
            <a:r>
              <a:rPr lang="en-US" sz="2800"/>
              <a:t>at</a:t>
            </a:r>
            <a:r>
              <a:rPr lang="en-US" sz="2800" baseline="30000"/>
              <a:t>2</a:t>
            </a:r>
          </a:p>
          <a:p>
            <a:r>
              <a:rPr lang="en-US" sz="1800"/>
              <a:t>when to use which one</a:t>
            </a:r>
            <a:r>
              <a:rPr lang="en-US" sz="2800"/>
              <a:t>…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800600" y="990600"/>
            <a:ext cx="3914775" cy="22272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x - displacement 	(m)</a:t>
            </a:r>
          </a:p>
          <a:p>
            <a:r>
              <a:rPr lang="en-US" sz="2800"/>
              <a:t>v</a:t>
            </a:r>
            <a:r>
              <a:rPr lang="en-US" sz="2800" baseline="-25000"/>
              <a:t>i</a:t>
            </a:r>
            <a:r>
              <a:rPr lang="en-US" sz="2800"/>
              <a:t> - initial velocity 	(m/s)</a:t>
            </a:r>
          </a:p>
          <a:p>
            <a:r>
              <a:rPr lang="en-US" sz="2800"/>
              <a:t>v</a:t>
            </a:r>
            <a:r>
              <a:rPr lang="en-US" sz="2800" baseline="-25000"/>
              <a:t>f</a:t>
            </a:r>
            <a:r>
              <a:rPr lang="en-US" sz="2800"/>
              <a:t> - final velocity 	(m/s)</a:t>
            </a:r>
          </a:p>
          <a:p>
            <a:r>
              <a:rPr lang="en-US" sz="2800"/>
              <a:t>a - acceleration 	(m/s/s)</a:t>
            </a:r>
          </a:p>
          <a:p>
            <a:r>
              <a:rPr lang="en-US" sz="2800"/>
              <a:t>t  - time 		(s)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5800" y="4648200"/>
            <a:ext cx="4463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 at your blue formula sheets!!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2665413" y="1066800"/>
            <a:ext cx="34671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How Far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4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distance does a train go if it slows from 32.0 m/s to 5.0 m/s in 135 seconds?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5334000" y="5288340"/>
            <a:ext cx="381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/>
              <a:t>x = ?, v</a:t>
            </a:r>
            <a:r>
              <a:rPr lang="en-US" sz="1600" baseline="-25000" dirty="0"/>
              <a:t>i</a:t>
            </a:r>
            <a:r>
              <a:rPr lang="en-US" sz="1600" dirty="0"/>
              <a:t> = 32.0 m/s, v</a:t>
            </a:r>
            <a:r>
              <a:rPr lang="en-US" sz="1600" baseline="-25000" dirty="0"/>
              <a:t>f</a:t>
            </a:r>
            <a:r>
              <a:rPr lang="en-US" sz="1600" dirty="0"/>
              <a:t> = 5.0 m/s, t = 135 s</a:t>
            </a:r>
          </a:p>
          <a:p>
            <a:pPr eaLnBrk="0" hangingPunct="0"/>
            <a:endParaRPr lang="en-US" sz="1600" dirty="0"/>
          </a:p>
          <a:p>
            <a:r>
              <a:rPr lang="en-US" sz="1600" dirty="0"/>
              <a:t>x = </a:t>
            </a:r>
            <a:r>
              <a:rPr lang="en-US" sz="1600" u="sng" dirty="0"/>
              <a:t>(v</a:t>
            </a:r>
            <a:r>
              <a:rPr lang="en-US" sz="1600" u="sng" baseline="-25000" dirty="0"/>
              <a:t>i</a:t>
            </a:r>
            <a:r>
              <a:rPr lang="en-US" sz="1600" u="sng" dirty="0"/>
              <a:t> + v</a:t>
            </a:r>
            <a:r>
              <a:rPr lang="en-US" sz="1600" u="sng" baseline="-25000" dirty="0"/>
              <a:t>f</a:t>
            </a:r>
            <a:r>
              <a:rPr lang="en-US" sz="1600" u="sng" dirty="0"/>
              <a:t>)</a:t>
            </a:r>
            <a:r>
              <a:rPr lang="en-US" sz="1600" dirty="0"/>
              <a:t>t</a:t>
            </a:r>
          </a:p>
          <a:p>
            <a:pPr lvl="1"/>
            <a:r>
              <a:rPr lang="en-US" sz="1600" dirty="0"/>
              <a:t>     2</a:t>
            </a:r>
          </a:p>
          <a:p>
            <a:pPr lvl="1"/>
            <a:endParaRPr lang="en-US" sz="1600" dirty="0">
              <a:sym typeface="Symbol" pitchFamily="18" charset="2"/>
            </a:endParaRPr>
          </a:p>
          <a:p>
            <a:pPr eaLnBrk="0" hangingPunct="0"/>
            <a:r>
              <a:rPr lang="en-US" sz="1600" dirty="0">
                <a:sym typeface="Symbol" pitchFamily="18" charset="2"/>
              </a:rPr>
              <a:t>x =2497.5 m, </a:t>
            </a:r>
            <a:r>
              <a:rPr lang="en-US" sz="1600" u="sng" dirty="0">
                <a:sym typeface="Symbol" pitchFamily="18" charset="2"/>
              </a:rPr>
              <a:t>2500 m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6461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2500 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3388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show all steps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2209800"/>
            <a:ext cx="8386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/>
              <a:t>X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i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f</a:t>
            </a:r>
          </a:p>
          <a:p>
            <a:pPr algn="r"/>
            <a:r>
              <a:rPr lang="en-US" sz="5400" dirty="0" smtClean="0"/>
              <a:t>a</a:t>
            </a:r>
          </a:p>
          <a:p>
            <a:pPr algn="r"/>
            <a:r>
              <a:rPr lang="en-US" sz="5400" dirty="0" smtClean="0"/>
              <a:t>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Another car with a velocity of 27 m/s stops in a distance of 36.74 m.  What was its acceleration? 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5105400" y="5534561"/>
            <a:ext cx="4038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/>
              <a:t>x = 36.74 m, v</a:t>
            </a:r>
            <a:r>
              <a:rPr lang="en-US" sz="1600" baseline="-25000" dirty="0"/>
              <a:t>i</a:t>
            </a:r>
            <a:r>
              <a:rPr lang="en-US" sz="1600" dirty="0"/>
              <a:t> = 27 m/s, v</a:t>
            </a:r>
            <a:r>
              <a:rPr lang="en-US" sz="1600" baseline="-25000" dirty="0"/>
              <a:t>f</a:t>
            </a:r>
            <a:r>
              <a:rPr lang="en-US" sz="1600" dirty="0"/>
              <a:t> = 0, a = ??, t = ??</a:t>
            </a:r>
          </a:p>
          <a:p>
            <a:pPr eaLnBrk="0" hangingPunct="0"/>
            <a:endParaRPr lang="en-US" sz="1600" dirty="0"/>
          </a:p>
          <a:p>
            <a:r>
              <a:rPr lang="en-US" sz="1600" dirty="0"/>
              <a:t>v</a:t>
            </a:r>
            <a:r>
              <a:rPr lang="en-US" sz="1600" baseline="-25000" dirty="0"/>
              <a:t>f</a:t>
            </a:r>
            <a:r>
              <a:rPr lang="en-US" sz="1600" baseline="30000" dirty="0"/>
              <a:t>2</a:t>
            </a:r>
            <a:r>
              <a:rPr lang="en-US" sz="1600" dirty="0"/>
              <a:t> = v</a:t>
            </a:r>
            <a:r>
              <a:rPr lang="en-US" sz="1600" baseline="-25000" dirty="0"/>
              <a:t>i</a:t>
            </a:r>
            <a:r>
              <a:rPr lang="en-US" sz="1600" baseline="30000" dirty="0"/>
              <a:t>2</a:t>
            </a:r>
            <a:r>
              <a:rPr lang="en-US" sz="1600" dirty="0"/>
              <a:t> + 2ax</a:t>
            </a:r>
          </a:p>
          <a:p>
            <a:pPr eaLnBrk="0" hangingPunct="0"/>
            <a:endParaRPr lang="en-US" sz="1600" dirty="0">
              <a:sym typeface="Symbol" pitchFamily="18" charset="2"/>
            </a:endParaRPr>
          </a:p>
          <a:p>
            <a:pPr eaLnBrk="0" hangingPunct="0"/>
            <a:r>
              <a:rPr lang="en-US" sz="1600" dirty="0">
                <a:sym typeface="Symbol" pitchFamily="18" charset="2"/>
              </a:rPr>
              <a:t>a =-9.9211 m/s/s, </a:t>
            </a:r>
            <a:r>
              <a:rPr lang="en-US" sz="1600" u="sng" dirty="0">
                <a:sym typeface="Symbol" pitchFamily="18" charset="2"/>
              </a:rPr>
              <a:t>-9.9 m/s/s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7858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-9.9 m/s/s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74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label </a:t>
            </a:r>
            <a:r>
              <a:rPr lang="en-US" sz="1600" dirty="0" err="1" smtClean="0"/>
              <a:t>knowns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2229683"/>
            <a:ext cx="8386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/>
              <a:t>X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i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f</a:t>
            </a:r>
          </a:p>
          <a:p>
            <a:pPr algn="r"/>
            <a:r>
              <a:rPr lang="en-US" sz="5400" dirty="0" smtClean="0"/>
              <a:t>a</a:t>
            </a:r>
          </a:p>
          <a:p>
            <a:pPr algn="r"/>
            <a:r>
              <a:rPr lang="en-US" sz="5400" dirty="0" smtClean="0"/>
              <a:t>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 car going 12 m/s accelerates at 1.2 m/s/s for 5.0 seconds.  What is its displacement during this time?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4876800" y="5534561"/>
            <a:ext cx="426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/>
              <a:t>x = ?, v</a:t>
            </a:r>
            <a:r>
              <a:rPr lang="en-US" sz="1600" baseline="-25000" dirty="0"/>
              <a:t>i</a:t>
            </a:r>
            <a:r>
              <a:rPr lang="en-US" sz="1600" dirty="0"/>
              <a:t>= 12 m/s, v</a:t>
            </a:r>
            <a:r>
              <a:rPr lang="en-US" sz="1600" baseline="-25000" dirty="0"/>
              <a:t>f</a:t>
            </a:r>
            <a:r>
              <a:rPr lang="en-US" sz="1600" dirty="0"/>
              <a:t> = ??, a = 1.2 m/s/s, t = 5.0 s</a:t>
            </a:r>
          </a:p>
          <a:p>
            <a:pPr eaLnBrk="0" hangingPunct="0"/>
            <a:endParaRPr lang="en-US" sz="1600" dirty="0"/>
          </a:p>
          <a:p>
            <a:r>
              <a:rPr lang="en-US" sz="1600" dirty="0"/>
              <a:t>x = </a:t>
            </a:r>
            <a:r>
              <a:rPr lang="en-US" sz="1600" dirty="0" err="1"/>
              <a:t>v</a:t>
            </a:r>
            <a:r>
              <a:rPr lang="en-US" sz="1600" baseline="-25000" dirty="0" err="1"/>
              <a:t>i</a:t>
            </a:r>
            <a:r>
              <a:rPr lang="en-US" sz="1600" dirty="0" err="1"/>
              <a:t>t</a:t>
            </a:r>
            <a:r>
              <a:rPr lang="en-US" sz="1600" dirty="0"/>
              <a:t> + </a:t>
            </a:r>
            <a:r>
              <a:rPr lang="en-US" sz="1600" baseline="30000" dirty="0"/>
              <a:t>1</a:t>
            </a:r>
            <a:r>
              <a:rPr lang="en-US" sz="1600" dirty="0"/>
              <a:t>/</a:t>
            </a:r>
            <a:r>
              <a:rPr lang="en-US" sz="1600" baseline="-25000" dirty="0"/>
              <a:t>2</a:t>
            </a:r>
            <a:r>
              <a:rPr lang="en-US" sz="1600" dirty="0"/>
              <a:t>at</a:t>
            </a:r>
            <a:r>
              <a:rPr lang="en-US" sz="1600" baseline="30000" dirty="0"/>
              <a:t>2</a:t>
            </a:r>
          </a:p>
          <a:p>
            <a:pPr eaLnBrk="0" hangingPunct="0"/>
            <a:endParaRPr lang="en-US" sz="1600" dirty="0">
              <a:sym typeface="Symbol" pitchFamily="18" charset="2"/>
            </a:endParaRPr>
          </a:p>
          <a:p>
            <a:pPr eaLnBrk="0" hangingPunct="0"/>
            <a:r>
              <a:rPr lang="en-US" sz="1600" dirty="0">
                <a:sym typeface="Symbol" pitchFamily="18" charset="2"/>
              </a:rPr>
              <a:t>x =75 m, </a:t>
            </a:r>
            <a:r>
              <a:rPr lang="en-US" sz="1600" u="sng" dirty="0">
                <a:sym typeface="Symbol" pitchFamily="18" charset="2"/>
              </a:rPr>
              <a:t>75 m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4937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75 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2153483"/>
            <a:ext cx="8386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/>
              <a:t>X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i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f</a:t>
            </a:r>
          </a:p>
          <a:p>
            <a:pPr algn="r"/>
            <a:r>
              <a:rPr lang="en-US" sz="5400" dirty="0" smtClean="0"/>
              <a:t>a</a:t>
            </a:r>
          </a:p>
          <a:p>
            <a:pPr algn="r"/>
            <a:r>
              <a:rPr lang="en-US" sz="5400" dirty="0" smtClean="0"/>
              <a:t>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A cart stops in a distance of </a:t>
            </a:r>
            <a:r>
              <a:rPr lang="en-US" sz="3200" dirty="0" smtClean="0"/>
              <a:t>13.8 </a:t>
            </a:r>
            <a:r>
              <a:rPr lang="en-US" sz="3200" dirty="0"/>
              <a:t>m in a time of 4.51 s.  What was its </a:t>
            </a:r>
            <a:r>
              <a:rPr lang="en-US" sz="3200" dirty="0" smtClean="0"/>
              <a:t>acceleration?</a:t>
            </a:r>
            <a:endParaRPr lang="en-US" sz="3200" dirty="0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6096000" y="5288340"/>
            <a:ext cx="3048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/>
              <a:t>x = </a:t>
            </a:r>
            <a:r>
              <a:rPr lang="en-US" sz="1600" dirty="0" smtClean="0"/>
              <a:t>13.8 </a:t>
            </a:r>
            <a:r>
              <a:rPr lang="en-US" sz="1600" dirty="0"/>
              <a:t>m, </a:t>
            </a:r>
            <a:r>
              <a:rPr lang="en-US" sz="1600" dirty="0" smtClean="0"/>
              <a:t> </a:t>
            </a:r>
            <a:r>
              <a:rPr lang="en-US" sz="1600" dirty="0" err="1"/>
              <a:t>v</a:t>
            </a:r>
            <a:r>
              <a:rPr lang="en-US" sz="1600" baseline="-25000" dirty="0" err="1"/>
              <a:t>f</a:t>
            </a:r>
            <a:r>
              <a:rPr lang="en-US" sz="1600" dirty="0"/>
              <a:t> = 0, t = 4.51 </a:t>
            </a:r>
            <a:r>
              <a:rPr lang="en-US" sz="1600" dirty="0" smtClean="0"/>
              <a:t>s, a = 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smtClean="0"/>
              <a:t>find vi first, then a</a:t>
            </a:r>
          </a:p>
          <a:p>
            <a:r>
              <a:rPr lang="en-US" sz="1600" dirty="0" smtClean="0"/>
              <a:t>vi = 6.1197 m/s</a:t>
            </a:r>
            <a:endParaRPr lang="en-US" sz="1600" dirty="0"/>
          </a:p>
          <a:p>
            <a:pPr eaLnBrk="0" hangingPunct="0"/>
            <a:endParaRPr lang="en-US" sz="1600" dirty="0">
              <a:sym typeface="Symbol" pitchFamily="18" charset="2"/>
            </a:endParaRPr>
          </a:p>
          <a:p>
            <a:pPr eaLnBrk="0" hangingPunct="0"/>
            <a:r>
              <a:rPr lang="en-US" sz="1600" dirty="0" smtClean="0"/>
              <a:t>a = -1.3569 m/s/s</a:t>
            </a:r>
            <a:endParaRPr lang="en-US" sz="1600" u="sng" dirty="0">
              <a:sym typeface="Symbol" pitchFamily="18" charset="2"/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86914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-1.36 m/s/s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789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show two step trick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2153483"/>
            <a:ext cx="8386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/>
              <a:t>X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i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f</a:t>
            </a:r>
          </a:p>
          <a:p>
            <a:pPr algn="r"/>
            <a:r>
              <a:rPr lang="en-US" sz="5400" dirty="0" smtClean="0"/>
              <a:t>a</a:t>
            </a:r>
          </a:p>
          <a:p>
            <a:pPr algn="r"/>
            <a:r>
              <a:rPr lang="en-US" sz="5400" dirty="0" smtClean="0"/>
              <a:t>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26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What time will it take a car going 23 m/s to start with, and accelerating at 3.5 m/s/s, to go 450 m? 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4572000" y="5288340"/>
            <a:ext cx="457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/>
              <a:t>x = 450 m, v</a:t>
            </a:r>
            <a:r>
              <a:rPr lang="en-US" sz="1600" baseline="-25000" dirty="0"/>
              <a:t>i</a:t>
            </a:r>
            <a:r>
              <a:rPr lang="en-US" sz="1600" dirty="0"/>
              <a:t> = 23 m/s, v</a:t>
            </a:r>
            <a:r>
              <a:rPr lang="en-US" sz="1600" baseline="-25000" dirty="0"/>
              <a:t>f</a:t>
            </a:r>
            <a:r>
              <a:rPr lang="en-US" sz="1600" dirty="0"/>
              <a:t> = ??, a = 3.5 m/s/s, t = ??</a:t>
            </a:r>
          </a:p>
          <a:p>
            <a:r>
              <a:rPr lang="en-US" sz="1600" dirty="0"/>
              <a:t>x = </a:t>
            </a:r>
            <a:r>
              <a:rPr lang="en-US" sz="1600" dirty="0" err="1"/>
              <a:t>v</a:t>
            </a:r>
            <a:r>
              <a:rPr lang="en-US" sz="1600" baseline="-25000" dirty="0" err="1"/>
              <a:t>i</a:t>
            </a:r>
            <a:r>
              <a:rPr lang="en-US" sz="1600" dirty="0" err="1"/>
              <a:t>t</a:t>
            </a:r>
            <a:r>
              <a:rPr lang="en-US" sz="1600" dirty="0"/>
              <a:t> + </a:t>
            </a:r>
            <a:r>
              <a:rPr lang="en-US" sz="1600" baseline="30000" dirty="0"/>
              <a:t>1</a:t>
            </a:r>
            <a:r>
              <a:rPr lang="en-US" sz="1600" dirty="0"/>
              <a:t>/</a:t>
            </a:r>
            <a:r>
              <a:rPr lang="en-US" sz="1600" baseline="-25000" dirty="0"/>
              <a:t>2</a:t>
            </a:r>
            <a:r>
              <a:rPr lang="en-US" sz="1600" dirty="0"/>
              <a:t>at</a:t>
            </a:r>
            <a:r>
              <a:rPr lang="en-US" sz="1600" baseline="30000" dirty="0"/>
              <a:t>2</a:t>
            </a:r>
          </a:p>
          <a:p>
            <a:pPr eaLnBrk="0" hangingPunct="0"/>
            <a:r>
              <a:rPr lang="en-US" sz="1600" dirty="0">
                <a:sym typeface="Symbol" pitchFamily="18" charset="2"/>
              </a:rPr>
              <a:t>(Oh </a:t>
            </a:r>
            <a:r>
              <a:rPr lang="en-US" sz="1600" dirty="0" err="1">
                <a:sym typeface="Symbol" pitchFamily="18" charset="2"/>
              </a:rPr>
              <a:t>Nooooooo</a:t>
            </a:r>
            <a:r>
              <a:rPr lang="en-US" sz="1600" dirty="0">
                <a:sym typeface="Symbol" pitchFamily="18" charset="2"/>
              </a:rPr>
              <a:t>!)</a:t>
            </a:r>
          </a:p>
          <a:p>
            <a:r>
              <a:rPr lang="en-US" sz="1600" dirty="0"/>
              <a:t>OR - use v</a:t>
            </a:r>
            <a:r>
              <a:rPr lang="en-US" sz="1600" baseline="-25000" dirty="0"/>
              <a:t>f</a:t>
            </a:r>
            <a:r>
              <a:rPr lang="en-US" sz="1600" baseline="30000" dirty="0"/>
              <a:t>2</a:t>
            </a:r>
            <a:r>
              <a:rPr lang="en-US" sz="1600" dirty="0"/>
              <a:t> = v</a:t>
            </a:r>
            <a:r>
              <a:rPr lang="en-US" sz="1600" baseline="-25000" dirty="0"/>
              <a:t>i</a:t>
            </a:r>
            <a:r>
              <a:rPr lang="en-US" sz="1600" baseline="30000" dirty="0"/>
              <a:t>2</a:t>
            </a:r>
            <a:r>
              <a:rPr lang="en-US" sz="1600" dirty="0"/>
              <a:t> + 2as - find v</a:t>
            </a:r>
            <a:r>
              <a:rPr lang="en-US" sz="1600" baseline="-25000" dirty="0"/>
              <a:t>f</a:t>
            </a:r>
            <a:r>
              <a:rPr lang="en-US" sz="1600" dirty="0"/>
              <a:t>, and use v</a:t>
            </a:r>
            <a:r>
              <a:rPr lang="en-US" sz="1600" baseline="-25000" dirty="0"/>
              <a:t>f</a:t>
            </a:r>
            <a:r>
              <a:rPr lang="en-US" sz="1600" dirty="0"/>
              <a:t> = v</a:t>
            </a:r>
            <a:r>
              <a:rPr lang="en-US" sz="1600" baseline="-25000" dirty="0"/>
              <a:t>i</a:t>
            </a:r>
            <a:r>
              <a:rPr lang="en-US" sz="1600" dirty="0"/>
              <a:t> + at</a:t>
            </a:r>
          </a:p>
          <a:p>
            <a:pPr eaLnBrk="0" hangingPunct="0"/>
            <a:endParaRPr lang="en-US" sz="1600" dirty="0">
              <a:sym typeface="Symbol" pitchFamily="18" charset="2"/>
            </a:endParaRPr>
          </a:p>
          <a:p>
            <a:pPr eaLnBrk="0" hangingPunct="0"/>
            <a:r>
              <a:rPr lang="en-US" sz="1600" dirty="0">
                <a:sym typeface="Symbol" pitchFamily="18" charset="2"/>
              </a:rPr>
              <a:t>t =10.7585 s, </a:t>
            </a:r>
            <a:r>
              <a:rPr lang="en-US" sz="1600" u="sng" dirty="0">
                <a:sym typeface="Symbol" pitchFamily="18" charset="2"/>
              </a:rPr>
              <a:t>11 s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4333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11 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789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show two step trick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2153483"/>
            <a:ext cx="83869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dirty="0" smtClean="0"/>
              <a:t>X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i</a:t>
            </a:r>
          </a:p>
          <a:p>
            <a:pPr algn="r"/>
            <a:r>
              <a:rPr lang="en-US" sz="5400" dirty="0" smtClean="0"/>
              <a:t>V</a:t>
            </a:r>
            <a:r>
              <a:rPr lang="en-US" sz="5400" baseline="-25000" dirty="0" smtClean="0"/>
              <a:t>f</a:t>
            </a:r>
          </a:p>
          <a:p>
            <a:pPr algn="r"/>
            <a:r>
              <a:rPr lang="en-US" sz="5400" dirty="0" smtClean="0"/>
              <a:t>a</a:t>
            </a:r>
          </a:p>
          <a:p>
            <a:pPr algn="r"/>
            <a:r>
              <a:rPr lang="en-US" sz="5400" dirty="0" smtClean="0"/>
              <a:t>t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</TotalTime>
  <Words>712</Words>
  <Application>Microsoft Office PowerPoint</Application>
  <PresentationFormat>On-screen Show (4:3)</PresentationFormat>
  <Paragraphs>156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185</cp:revision>
  <dcterms:created xsi:type="dcterms:W3CDTF">2001-03-01T17:38:38Z</dcterms:created>
  <dcterms:modified xsi:type="dcterms:W3CDTF">2017-10-05T19:33:28Z</dcterms:modified>
</cp:coreProperties>
</file>