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300" r:id="rId4"/>
    <p:sldId id="301" r:id="rId5"/>
    <p:sldId id="320" r:id="rId6"/>
    <p:sldId id="321" r:id="rId7"/>
    <p:sldId id="322" r:id="rId8"/>
    <p:sldId id="323" r:id="rId9"/>
    <p:sldId id="325" r:id="rId10"/>
    <p:sldId id="324" r:id="rId11"/>
    <p:sldId id="327" r:id="rId12"/>
    <p:sldId id="326" r:id="rId13"/>
    <p:sldId id="294" r:id="rId14"/>
    <p:sldId id="302" r:id="rId15"/>
    <p:sldId id="303" r:id="rId16"/>
    <p:sldId id="305" r:id="rId17"/>
    <p:sldId id="30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2346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E13D0-BDEF-4948-845B-1ABB8AC53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EC3C6-21E3-4F84-9439-4B39F56F9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31E9E-B9F3-48DB-A375-0A76BCCD1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F408D-0495-4A42-BBAA-903325100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DDB3B-1CA0-44DF-9C23-9CC9597C2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08062-F145-4A1A-9C80-B6F84B6B2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DAFA3-098F-4DDB-B3BE-E42C05156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E8757-DE0F-4A22-9A1C-C55D7FB4E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E1995-1944-40D1-A2A6-398067DD8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BCB26-EDA3-45EC-8F55-56967FDC8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34E65-08FF-4263-82AA-765EDFDF5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90D2B4F-196D-4DD1-A8C0-DA3963FF6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17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17.xml"/><Relationship Id="rId4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386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Linear Kinematics</a:t>
            </a:r>
            <a:r>
              <a:rPr lang="en-US" sz="3200"/>
              <a:t> - Speed</a:t>
            </a:r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/>
              <a:t>Definition of speed</a:t>
            </a:r>
          </a:p>
          <a:p>
            <a:pPr lvl="1">
              <a:buFontTx/>
              <a:buChar char="•"/>
            </a:pPr>
            <a:r>
              <a:rPr lang="en-US" sz="3200"/>
              <a:t>General caveats</a:t>
            </a:r>
          </a:p>
          <a:p>
            <a:pPr lvl="1">
              <a:buFontTx/>
              <a:buChar char="•"/>
            </a:pPr>
            <a:r>
              <a:rPr lang="en-US" sz="3200"/>
              <a:t>Speed</a:t>
            </a:r>
          </a:p>
          <a:p>
            <a:pPr lvl="2">
              <a:buFontTx/>
              <a:buChar char="•"/>
            </a:pPr>
            <a:r>
              <a:rPr lang="en-US" sz="3200"/>
              <a:t> Example | </a:t>
            </a:r>
            <a:r>
              <a:rPr lang="en-US" sz="3200">
                <a:hlinkClick r:id="rId2" action="ppaction://hlinksldjump"/>
              </a:rPr>
              <a:t>Whiteboard</a:t>
            </a:r>
            <a:endParaRPr lang="en-US" sz="3200"/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A winch takes up 12.0 cm of cable a second.  What time will it take to reel up 36.0 m of cable?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28600" y="2667000"/>
            <a:ext cx="8686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12.0 cm/s = .120 m/s (make units match)</a:t>
            </a:r>
          </a:p>
          <a:p>
            <a:pPr eaLnBrk="0" hangingPunct="0"/>
            <a:r>
              <a:rPr lang="en-US" sz="4000"/>
              <a:t>v = x/t</a:t>
            </a:r>
          </a:p>
          <a:p>
            <a:pPr eaLnBrk="0" hangingPunct="0"/>
            <a:r>
              <a:rPr lang="en-US" sz="4000"/>
              <a:t>.120 m/s = (36.0 m)/t</a:t>
            </a:r>
          </a:p>
          <a:p>
            <a:pPr eaLnBrk="0" hangingPunct="0"/>
            <a:r>
              <a:rPr lang="en-US" sz="4000"/>
              <a:t>t = 300 s</a:t>
            </a:r>
          </a:p>
          <a:p>
            <a:pPr eaLnBrk="0" hangingPunct="0"/>
            <a:r>
              <a:rPr lang="en-US" sz="4000"/>
              <a:t>300. 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096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300.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001713" y="1066800"/>
            <a:ext cx="680085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 (Calculators)</a:t>
            </a:r>
          </a:p>
          <a:p>
            <a:pPr algn="ctr"/>
            <a:r>
              <a:rPr lang="en-US" sz="4800"/>
              <a:t> Speed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r>
              <a:rPr lang="en-US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How fast are you going if you run 27.0 m in 3.2 seconds?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28600" y="2378075"/>
            <a:ext cx="8686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v</a:t>
            </a:r>
            <a:r>
              <a:rPr lang="en-US" sz="4000" baseline="-25000"/>
              <a:t>avg</a:t>
            </a:r>
            <a:r>
              <a:rPr lang="en-US" sz="4000"/>
              <a:t> = </a:t>
            </a:r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x/</a:t>
            </a:r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t</a:t>
            </a:r>
          </a:p>
          <a:p>
            <a:pPr eaLnBrk="0" hangingPunct="0"/>
            <a:r>
              <a:rPr lang="en-US" sz="4000"/>
              <a:t>v</a:t>
            </a:r>
            <a:r>
              <a:rPr lang="en-US" sz="4000" baseline="-25000"/>
              <a:t>avg</a:t>
            </a:r>
            <a:r>
              <a:rPr lang="en-US" sz="4000"/>
              <a:t> = </a:t>
            </a:r>
            <a:r>
              <a:rPr lang="en-US" sz="4400"/>
              <a:t>27.0 m</a:t>
            </a:r>
            <a:r>
              <a:rPr lang="en-US" sz="4000"/>
              <a:t>/</a:t>
            </a:r>
            <a:r>
              <a:rPr lang="en-US" sz="4400"/>
              <a:t>3.2 s = 8.4 m/s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334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8.4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In what time will a car that is traveling 95.3 f/s go 13.45 feet?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28600" y="2378075"/>
            <a:ext cx="86868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/>
              <a:t>v</a:t>
            </a:r>
            <a:r>
              <a:rPr lang="en-US" sz="4400" baseline="-25000"/>
              <a:t>avg</a:t>
            </a:r>
            <a:r>
              <a:rPr lang="en-US" sz="4400"/>
              <a:t> = 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x/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</a:t>
            </a:r>
          </a:p>
          <a:p>
            <a:pPr eaLnBrk="0" hangingPunct="0"/>
            <a:r>
              <a:rPr lang="en-US" sz="4400"/>
              <a:t>95.3 f/s = 13.45 f/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</a:t>
            </a:r>
          </a:p>
          <a:p>
            <a:pPr eaLnBrk="0" hangingPunct="0"/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 = 13.45 f /95.3 f/s = .141 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476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.141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How far will a bullet traveling 350 m/s go in 6.34 seconds?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28600" y="1981200"/>
            <a:ext cx="86868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/>
              <a:t>v</a:t>
            </a:r>
            <a:r>
              <a:rPr lang="en-US" sz="4400" baseline="-25000"/>
              <a:t>avg</a:t>
            </a:r>
            <a:r>
              <a:rPr lang="en-US" sz="4400"/>
              <a:t> = 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x/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</a:t>
            </a:r>
          </a:p>
          <a:p>
            <a:pPr eaLnBrk="0" hangingPunct="0"/>
            <a:r>
              <a:rPr lang="en-US" sz="4400"/>
              <a:t>350 m/s = 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x/6.34 s</a:t>
            </a:r>
          </a:p>
          <a:p>
            <a:pPr eaLnBrk="0" hangingPunct="0"/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x = (350 m/s)(6.34 s) = 2200 m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461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2200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A car traveling 80. km/hr will go how far (in meters) in 2.7 seconds?</a:t>
            </a:r>
          </a:p>
          <a:p>
            <a:r>
              <a:rPr lang="en-US" sz="4000"/>
              <a:t>1000 m = 1 km</a:t>
            </a:r>
          </a:p>
          <a:p>
            <a:r>
              <a:rPr lang="en-US" sz="4000"/>
              <a:t>3600 s = 1 hour (60x60)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80. km/hr(1000m/km) = 80,000 m/h</a:t>
            </a:r>
          </a:p>
          <a:p>
            <a:pPr eaLnBrk="0" hangingPunct="0"/>
            <a:r>
              <a:rPr lang="en-US" sz="4000"/>
              <a:t>80,000 m/h/(3600s/h) = 22.22222 m/s</a:t>
            </a:r>
            <a:endParaRPr lang="en-US" sz="4000">
              <a:sym typeface="Symbol" pitchFamily="18" charset="2"/>
            </a:endParaRPr>
          </a:p>
          <a:p>
            <a:pPr eaLnBrk="0" hangingPunct="0"/>
            <a:r>
              <a:rPr lang="en-US" sz="4400"/>
              <a:t>v</a:t>
            </a:r>
            <a:r>
              <a:rPr lang="en-US" sz="4400" baseline="-25000"/>
              <a:t>avg</a:t>
            </a:r>
            <a:r>
              <a:rPr lang="en-US" sz="4400"/>
              <a:t> = 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x/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</a:t>
            </a:r>
          </a:p>
          <a:p>
            <a:pPr eaLnBrk="0" hangingPunct="0"/>
            <a:r>
              <a:rPr lang="en-US" sz="4000"/>
              <a:t>22.22222 m/s = 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x/</a:t>
            </a:r>
            <a:r>
              <a:rPr lang="en-US" sz="4000"/>
              <a:t>2.7 s</a:t>
            </a:r>
          </a:p>
          <a:p>
            <a:pPr eaLnBrk="0" hangingPunct="0"/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x = (</a:t>
            </a:r>
            <a:r>
              <a:rPr lang="en-US" sz="4000"/>
              <a:t>22.22222 m/s)(2.7 s) = 60 m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4937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What time (in days) will it take a glacier that moves 15.6 feet/day to travel 100 yards?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28600" y="2667000"/>
            <a:ext cx="86868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/>
              <a:t>100 yards = 300 feet</a:t>
            </a:r>
          </a:p>
          <a:p>
            <a:pPr eaLnBrk="0" hangingPunct="0"/>
            <a:r>
              <a:rPr lang="en-US" sz="4400"/>
              <a:t>v</a:t>
            </a:r>
            <a:r>
              <a:rPr lang="en-US" sz="4400" baseline="-25000"/>
              <a:t>avg</a:t>
            </a:r>
            <a:r>
              <a:rPr lang="en-US" sz="4400"/>
              <a:t> = 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x/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</a:t>
            </a:r>
          </a:p>
          <a:p>
            <a:pPr eaLnBrk="0" hangingPunct="0"/>
            <a:r>
              <a:rPr lang="en-US" sz="4400"/>
              <a:t>15.6 f/day = 300 f/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</a:t>
            </a:r>
          </a:p>
          <a:p>
            <a:pPr eaLnBrk="0" hangingPunct="0"/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 = 300 f/15.6 f/day = 19.2 days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768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19.2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891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u="sng"/>
              <a:t>Speed</a:t>
            </a:r>
            <a:r>
              <a:rPr lang="en-US" sz="3200"/>
              <a:t> –– the rate of motion</a:t>
            </a:r>
          </a:p>
        </p:txBody>
      </p:sp>
      <p:sp>
        <p:nvSpPr>
          <p:cNvPr id="3076" name="Text Box 24"/>
          <p:cNvSpPr txBox="1">
            <a:spLocks noChangeArrowheads="1"/>
          </p:cNvSpPr>
          <p:nvPr/>
        </p:nvSpPr>
        <p:spPr bwMode="auto">
          <a:xfrm>
            <a:off x="838200" y="3352800"/>
            <a:ext cx="699135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v</a:t>
            </a:r>
            <a:r>
              <a:rPr lang="en-US" sz="2800" baseline="-25000"/>
              <a:t>avg</a:t>
            </a:r>
            <a:r>
              <a:rPr lang="en-US" sz="2800"/>
              <a:t> 	- average speed	</a:t>
            </a:r>
            <a:r>
              <a:rPr lang="en-US"/>
              <a:t>(</a:t>
            </a:r>
            <a:r>
              <a:rPr lang="en-US" b="1"/>
              <a:t>m/s</a:t>
            </a:r>
            <a:r>
              <a:rPr lang="en-US"/>
              <a:t>, f/s, mph, km/hr)</a:t>
            </a:r>
            <a:endParaRPr lang="en-US" sz="2800"/>
          </a:p>
          <a:p>
            <a:r>
              <a:rPr lang="en-US" sz="2800"/>
              <a:t>x, 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/>
              <a:t>x	- distance 		</a:t>
            </a:r>
            <a:r>
              <a:rPr lang="en-US"/>
              <a:t>(</a:t>
            </a:r>
            <a:r>
              <a:rPr lang="en-US" b="1"/>
              <a:t>m</a:t>
            </a:r>
            <a:r>
              <a:rPr lang="en-US"/>
              <a:t>, cm, feet, miles, km)</a:t>
            </a:r>
            <a:endParaRPr lang="en-US" sz="2800"/>
          </a:p>
          <a:p>
            <a:r>
              <a:rPr lang="en-US" sz="2800"/>
              <a:t>t, 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/>
              <a:t>t 	- elapsed time 	</a:t>
            </a:r>
            <a:r>
              <a:rPr lang="en-US"/>
              <a:t>(</a:t>
            </a:r>
            <a:r>
              <a:rPr lang="en-US" b="1"/>
              <a:t>seconds</a:t>
            </a:r>
            <a:r>
              <a:rPr lang="en-US"/>
              <a:t>, minutes, hours)</a:t>
            </a:r>
          </a:p>
        </p:txBody>
      </p:sp>
      <p:sp>
        <p:nvSpPr>
          <p:cNvPr id="3077" name="Text Box 27"/>
          <p:cNvSpPr txBox="1">
            <a:spLocks noChangeArrowheads="1"/>
          </p:cNvSpPr>
          <p:nvPr/>
        </p:nvSpPr>
        <p:spPr bwMode="auto">
          <a:xfrm>
            <a:off x="152400" y="1905000"/>
            <a:ext cx="8077200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Our First Formula!</a:t>
            </a:r>
          </a:p>
          <a:p>
            <a:r>
              <a:rPr lang="en-US" sz="4000"/>
              <a:t>v</a:t>
            </a:r>
            <a:r>
              <a:rPr lang="en-US" sz="4000" baseline="-25000"/>
              <a:t>avg</a:t>
            </a:r>
            <a:r>
              <a:rPr lang="en-US" sz="4000"/>
              <a:t> 	= </a:t>
            </a:r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x/</a:t>
            </a:r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t</a:t>
            </a:r>
          </a:p>
        </p:txBody>
      </p:sp>
      <p:sp>
        <p:nvSpPr>
          <p:cNvPr id="3078" name="Text Box 28"/>
          <p:cNvSpPr txBox="1">
            <a:spLocks noChangeArrowheads="1"/>
          </p:cNvSpPr>
          <p:nvPr/>
        </p:nvSpPr>
        <p:spPr bwMode="auto">
          <a:xfrm>
            <a:off x="304800" y="5029200"/>
            <a:ext cx="80772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/>
              <a:t>Use math to solve for 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/>
              <a:t>x and 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/>
              <a:t>t </a:t>
            </a:r>
            <a:r>
              <a:rPr lang="en-US" sz="1800"/>
              <a:t>(triangle of mystery)</a:t>
            </a:r>
          </a:p>
          <a:p>
            <a:pPr>
              <a:buFontTx/>
              <a:buChar char="•"/>
            </a:pPr>
            <a:r>
              <a:rPr lang="en-US" sz="2800"/>
              <a:t>The units must match!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04800" y="9525"/>
            <a:ext cx="5375275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u="sng">
                <a:sym typeface="Symbol" pitchFamily="18" charset="2"/>
              </a:rPr>
              <a:t>Example:</a:t>
            </a:r>
            <a:r>
              <a:rPr lang="en-US" sz="4400">
                <a:sym typeface="Symbol" pitchFamily="18" charset="2"/>
              </a:rPr>
              <a:t> 	</a:t>
            </a:r>
            <a:r>
              <a:rPr lang="en-US" sz="4000"/>
              <a:t>v</a:t>
            </a:r>
            <a:r>
              <a:rPr lang="en-US" sz="4000" baseline="-25000"/>
              <a:t>avg</a:t>
            </a:r>
            <a:r>
              <a:rPr lang="en-US" sz="4000"/>
              <a:t> = </a:t>
            </a:r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x/</a:t>
            </a:r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t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12725" y="685800"/>
            <a:ext cx="8093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A winch moves a cable 12.5 cm per second.  What time will it take to reel in 15 m of cable?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28600" y="2590800"/>
            <a:ext cx="8610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ym typeface="Symbol" pitchFamily="18" charset="2"/>
              </a:rPr>
              <a:t>First, 12.5 cm/s = .125 m/s, so</a:t>
            </a:r>
          </a:p>
          <a:p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x = </a:t>
            </a:r>
            <a:r>
              <a:rPr lang="en-US" sz="4000">
                <a:sym typeface="Symbol" pitchFamily="18" charset="2"/>
              </a:rPr>
              <a:t>15 m</a:t>
            </a:r>
          </a:p>
          <a:p>
            <a:r>
              <a:rPr lang="en-US" sz="4000"/>
              <a:t>v</a:t>
            </a:r>
            <a:r>
              <a:rPr lang="en-US" sz="4000" baseline="-25000"/>
              <a:t>avg</a:t>
            </a:r>
            <a:r>
              <a:rPr lang="en-US" sz="4000"/>
              <a:t> = .125 m/s </a:t>
            </a:r>
          </a:p>
          <a:p>
            <a:r>
              <a:rPr lang="en-US" sz="4000"/>
              <a:t>The units match, so now just solve:</a:t>
            </a:r>
          </a:p>
          <a:p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t = </a:t>
            </a:r>
            <a:r>
              <a:rPr lang="en-US" sz="4000">
                <a:sym typeface="Symbol" pitchFamily="18" charset="2"/>
              </a:rPr>
              <a:t>15 m/.</a:t>
            </a:r>
            <a:r>
              <a:rPr lang="en-US" sz="4000"/>
              <a:t>125 m/s = 120 seconds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19250" y="1066800"/>
            <a:ext cx="5561013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 </a:t>
            </a:r>
            <a:r>
              <a:rPr lang="en-US" sz="2000" u="sng"/>
              <a:t>(for no calculators)</a:t>
            </a:r>
          </a:p>
          <a:p>
            <a:pPr algn="ctr"/>
            <a:r>
              <a:rPr lang="en-US" sz="4800"/>
              <a:t> Speed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r>
              <a:rPr lang="en-US" sz="4800"/>
              <a:t>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32125" y="4841875"/>
            <a:ext cx="33369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7" action="ppaction://hlinksldjump"/>
              </a:rPr>
              <a:t>For Calculators click here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How fast are you going if you run 27.0 m in 3.0 seconds?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28600" y="2378075"/>
            <a:ext cx="8686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v = x/t</a:t>
            </a:r>
          </a:p>
          <a:p>
            <a:pPr eaLnBrk="0" hangingPunct="0"/>
            <a:r>
              <a:rPr lang="en-US" sz="4000"/>
              <a:t>v = (</a:t>
            </a:r>
            <a:r>
              <a:rPr lang="en-US" sz="4400"/>
              <a:t>27.0 m)</a:t>
            </a:r>
            <a:r>
              <a:rPr lang="en-US" sz="4000"/>
              <a:t>/(</a:t>
            </a:r>
            <a:r>
              <a:rPr lang="en-US" sz="4400"/>
              <a:t>3.0 s) = 9.0 m/s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334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9.0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In what time will a car that is traveling 88.0 f/s go 22 feet?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228600" y="2378075"/>
            <a:ext cx="86868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/>
              <a:t>v = x/t</a:t>
            </a:r>
          </a:p>
          <a:p>
            <a:pPr eaLnBrk="0" hangingPunct="0"/>
            <a:r>
              <a:rPr lang="en-US" sz="4400"/>
              <a:t>88.0 f/s = (22 f)/t</a:t>
            </a:r>
          </a:p>
          <a:p>
            <a:pPr eaLnBrk="0" hangingPunct="0"/>
            <a:r>
              <a:rPr lang="en-US" sz="4400"/>
              <a:t>t = (22 f )/(88.0 f/s) = .25 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4714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.25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If you are in a car that is going 30 m/s and you look to the side for 6.0 seconds.  How far does the car travel in that time?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28600" y="2927350"/>
            <a:ext cx="8686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v = x/t</a:t>
            </a:r>
          </a:p>
          <a:p>
            <a:pPr eaLnBrk="0" hangingPunct="0"/>
            <a:r>
              <a:rPr lang="en-US" sz="4000"/>
              <a:t>30 m/s = x/(6.0 s)</a:t>
            </a:r>
          </a:p>
          <a:p>
            <a:pPr eaLnBrk="0" hangingPunct="0"/>
            <a:r>
              <a:rPr lang="en-US" sz="4000"/>
              <a:t>x = (6.0 s)(30 m/s) = 180 m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699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180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What time (in days) will it take a glacier that moves 25.0 feet/day to travel 100. yards?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28600" y="2667000"/>
            <a:ext cx="86868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/>
              <a:t>100. yards = 300. feet</a:t>
            </a:r>
          </a:p>
          <a:p>
            <a:pPr eaLnBrk="0" hangingPunct="0"/>
            <a:r>
              <a:rPr lang="en-US" sz="4400"/>
              <a:t>v = x/t</a:t>
            </a:r>
          </a:p>
          <a:p>
            <a:pPr eaLnBrk="0" hangingPunct="0"/>
            <a:r>
              <a:rPr lang="en-US" sz="4400"/>
              <a:t>25.0 f/day = (300 f)/t</a:t>
            </a:r>
          </a:p>
          <a:p>
            <a:pPr eaLnBrk="0" hangingPunct="0"/>
            <a:r>
              <a:rPr lang="en-US" sz="4400"/>
              <a:t>t = (300 f)/(25.0 f/day) = 12 days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540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12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What speed must an elevator have if it is to climb 10. floors in 15 seconds?  Each story is 3.0 m tall. 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28600" y="2667000"/>
            <a:ext cx="8686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s = (10. floors)(3.0 m/floor) = 30 m</a:t>
            </a:r>
          </a:p>
          <a:p>
            <a:pPr eaLnBrk="0" hangingPunct="0"/>
            <a:r>
              <a:rPr lang="en-US" sz="4000"/>
              <a:t>v = x/t</a:t>
            </a:r>
          </a:p>
          <a:p>
            <a:pPr eaLnBrk="0" hangingPunct="0"/>
            <a:r>
              <a:rPr lang="en-US" sz="4000"/>
              <a:t>v = </a:t>
            </a:r>
            <a:r>
              <a:rPr lang="en-US" sz="4000">
                <a:sym typeface="Symbol" pitchFamily="18" charset="2"/>
              </a:rPr>
              <a:t>(30 m)</a:t>
            </a:r>
            <a:r>
              <a:rPr lang="en-US" sz="4000"/>
              <a:t>/</a:t>
            </a:r>
            <a:r>
              <a:rPr lang="en-US" sz="4000">
                <a:sym typeface="Symbol" pitchFamily="18" charset="2"/>
              </a:rPr>
              <a:t>(15 s) = 2.0 m/s</a:t>
            </a:r>
          </a:p>
          <a:p>
            <a:pPr eaLnBrk="0" hangingPunct="0"/>
            <a:endParaRPr lang="en-US" sz="4000">
              <a:sym typeface="Symbol" pitchFamily="18" charset="2"/>
            </a:endParaRPr>
          </a:p>
          <a:p>
            <a:pPr eaLnBrk="0" hangingPunct="0"/>
            <a:r>
              <a:rPr lang="en-US" sz="4000">
                <a:sym typeface="Symbol" pitchFamily="18" charset="2"/>
              </a:rPr>
              <a:t>2.0 m/s</a:t>
            </a:r>
            <a:endParaRPr lang="en-US" sz="400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334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2.0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689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131</cp:revision>
  <dcterms:created xsi:type="dcterms:W3CDTF">2001-03-01T17:38:38Z</dcterms:created>
  <dcterms:modified xsi:type="dcterms:W3CDTF">2016-09-06T19:48:24Z</dcterms:modified>
</cp:coreProperties>
</file>