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0" r:id="rId4"/>
    <p:sldId id="281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1" r:id="rId17"/>
    <p:sldId id="265" r:id="rId18"/>
    <p:sldId id="266" r:id="rId19"/>
    <p:sldId id="26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A09B-22BA-449D-90F0-F49D1EBA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0EBC4-C8F4-473F-93C7-878402F7C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56301-1084-409D-9A48-00D768873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FF762-6DCC-435B-9FAB-F1AB6493A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2C844-79F4-4FF2-B51F-647A630C4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7535-E5FC-48E7-840E-467ED3365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AE17-EA9E-4775-BEF4-D0327DEC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138C-4710-4136-BA98-E45DA063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62C22-2BAB-4CD4-BF58-F7547E06A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DFDC-1F37-4C30-A67F-483B5C705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A6C6-38DD-47E7-A371-C84A9973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73F501-D32E-435C-A69B-D1C334DAE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uhsphysics.ttsd.k12.or.u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Welcome to IB Physics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0311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4" name="Group 14"/>
          <p:cNvGrpSpPr>
            <a:grpSpLocks/>
          </p:cNvGrpSpPr>
          <p:nvPr/>
        </p:nvGrpSpPr>
        <p:grpSpPr bwMode="auto">
          <a:xfrm>
            <a:off x="3505200" y="1905000"/>
            <a:ext cx="304800" cy="1371600"/>
            <a:chOff x="2064" y="384"/>
            <a:chExt cx="192" cy="864"/>
          </a:xfrm>
        </p:grpSpPr>
        <p:sp>
          <p:nvSpPr>
            <p:cNvPr id="10301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5" name="Group 25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10291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36"/>
          <p:cNvGrpSpPr>
            <a:grpSpLocks/>
          </p:cNvGrpSpPr>
          <p:nvPr/>
        </p:nvGrpSpPr>
        <p:grpSpPr bwMode="auto">
          <a:xfrm>
            <a:off x="5257800" y="1905000"/>
            <a:ext cx="304800" cy="1371600"/>
            <a:chOff x="2064" y="384"/>
            <a:chExt cx="192" cy="864"/>
          </a:xfrm>
        </p:grpSpPr>
        <p:sp>
          <p:nvSpPr>
            <p:cNvPr id="10281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7" name="Group 47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10271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8" name="Line 58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59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60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61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62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63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64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65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66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67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258" name="Text Box 68"/>
          <p:cNvSpPr txBox="1">
            <a:spLocks noChangeArrowheads="1"/>
          </p:cNvSpPr>
          <p:nvPr/>
        </p:nvSpPr>
        <p:spPr bwMode="auto">
          <a:xfrm>
            <a:off x="3779838" y="22860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259" name="Text Box 69"/>
          <p:cNvSpPr txBox="1">
            <a:spLocks noChangeArrowheads="1"/>
          </p:cNvSpPr>
          <p:nvPr/>
        </p:nvSpPr>
        <p:spPr bwMode="auto">
          <a:xfrm>
            <a:off x="5638800" y="26670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260" name="Text Box 70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261" name="Text Box 71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0262" name="Line 72"/>
          <p:cNvSpPr>
            <a:spLocks noChangeShapeType="1"/>
          </p:cNvSpPr>
          <p:nvPr/>
        </p:nvSpPr>
        <p:spPr bwMode="auto">
          <a:xfrm flipV="1">
            <a:off x="5410200" y="8382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73"/>
          <p:cNvSpPr>
            <a:spLocks noChangeShapeType="1"/>
          </p:cNvSpPr>
          <p:nvPr/>
        </p:nvSpPr>
        <p:spPr bwMode="auto">
          <a:xfrm>
            <a:off x="5410200" y="3198813"/>
            <a:ext cx="0" cy="758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74"/>
          <p:cNvSpPr>
            <a:spLocks noChangeShapeType="1"/>
          </p:cNvSpPr>
          <p:nvPr/>
        </p:nvSpPr>
        <p:spPr bwMode="auto">
          <a:xfrm>
            <a:off x="3657600" y="3200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75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76"/>
          <p:cNvSpPr>
            <a:spLocks noChangeArrowheads="1"/>
          </p:cNvSpPr>
          <p:nvPr/>
        </p:nvSpPr>
        <p:spPr bwMode="auto">
          <a:xfrm>
            <a:off x="3048000" y="1295400"/>
            <a:ext cx="3048000" cy="2514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7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78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79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80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1318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3505200" y="1905000"/>
            <a:ext cx="304800" cy="1371600"/>
            <a:chOff x="2064" y="384"/>
            <a:chExt cx="192" cy="864"/>
          </a:xfrm>
        </p:grpSpPr>
        <p:sp>
          <p:nvSpPr>
            <p:cNvPr id="11308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" name="Group 25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11298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36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11288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Line 47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48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49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50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51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52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53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54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279" name="Text Box 55"/>
          <p:cNvSpPr txBox="1">
            <a:spLocks noChangeArrowheads="1"/>
          </p:cNvSpPr>
          <p:nvPr/>
        </p:nvSpPr>
        <p:spPr bwMode="auto">
          <a:xfrm>
            <a:off x="3779838" y="2286000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5.318318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280" name="Text Box 56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281" name="Text Box 57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1282" name="Line 58"/>
          <p:cNvSpPr>
            <a:spLocks noChangeShapeType="1"/>
          </p:cNvSpPr>
          <p:nvPr/>
        </p:nvSpPr>
        <p:spPr bwMode="auto">
          <a:xfrm>
            <a:off x="3657600" y="3200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59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60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61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62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63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2343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3505200" y="1905000"/>
            <a:ext cx="304800" cy="1371600"/>
            <a:chOff x="2064" y="384"/>
            <a:chExt cx="192" cy="864"/>
          </a:xfrm>
        </p:grpSpPr>
        <p:sp>
          <p:nvSpPr>
            <p:cNvPr id="12333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" name="Group 25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12323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36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12313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5" name="Line 47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48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49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50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51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52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53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54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2303" name="Text Box 55"/>
          <p:cNvSpPr txBox="1">
            <a:spLocks noChangeArrowheads="1"/>
          </p:cNvSpPr>
          <p:nvPr/>
        </p:nvSpPr>
        <p:spPr bwMode="auto">
          <a:xfrm>
            <a:off x="3779838" y="2286000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5.318318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2304" name="Text Box 56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2305" name="Text Box 57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2306" name="Line 58"/>
          <p:cNvSpPr>
            <a:spLocks noChangeShapeType="1"/>
          </p:cNvSpPr>
          <p:nvPr/>
        </p:nvSpPr>
        <p:spPr bwMode="auto">
          <a:xfrm>
            <a:off x="3657600" y="3200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59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Oval 60"/>
          <p:cNvSpPr>
            <a:spLocks noChangeArrowheads="1"/>
          </p:cNvSpPr>
          <p:nvPr/>
        </p:nvSpPr>
        <p:spPr bwMode="auto">
          <a:xfrm>
            <a:off x="3276600" y="1371600"/>
            <a:ext cx="762000" cy="426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61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62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63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64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3354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3505200" y="2819400"/>
            <a:ext cx="304800" cy="1371600"/>
            <a:chOff x="2064" y="384"/>
            <a:chExt cx="192" cy="864"/>
          </a:xfrm>
        </p:grpSpPr>
        <p:sp>
          <p:nvSpPr>
            <p:cNvPr id="13344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7" name="Group 25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13334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Line 36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37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38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39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40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41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3325" name="Text Box 43"/>
          <p:cNvSpPr txBox="1">
            <a:spLocks noChangeArrowheads="1"/>
          </p:cNvSpPr>
          <p:nvPr/>
        </p:nvSpPr>
        <p:spPr bwMode="auto">
          <a:xfrm>
            <a:off x="3779838" y="3352800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7.318318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3326" name="Text Box 44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3327" name="Line 45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46"/>
          <p:cNvSpPr>
            <a:spLocks noChangeShapeType="1"/>
          </p:cNvSpPr>
          <p:nvPr/>
        </p:nvSpPr>
        <p:spPr bwMode="auto">
          <a:xfrm flipV="1">
            <a:off x="3657600" y="19050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47"/>
          <p:cNvSpPr>
            <a:spLocks noChangeShapeType="1"/>
          </p:cNvSpPr>
          <p:nvPr/>
        </p:nvSpPr>
        <p:spPr bwMode="auto">
          <a:xfrm>
            <a:off x="3657600" y="41148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48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49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50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51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4379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" name="Group 14"/>
          <p:cNvGrpSpPr>
            <a:grpSpLocks/>
          </p:cNvGrpSpPr>
          <p:nvPr/>
        </p:nvGrpSpPr>
        <p:grpSpPr bwMode="auto">
          <a:xfrm>
            <a:off x="3505200" y="2819400"/>
            <a:ext cx="304800" cy="1371600"/>
            <a:chOff x="2064" y="384"/>
            <a:chExt cx="192" cy="864"/>
          </a:xfrm>
        </p:grpSpPr>
        <p:sp>
          <p:nvSpPr>
            <p:cNvPr id="14369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" name="Group 25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14359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Line 36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37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38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39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40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41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4349" name="Text Box 43"/>
          <p:cNvSpPr txBox="1">
            <a:spLocks noChangeArrowheads="1"/>
          </p:cNvSpPr>
          <p:nvPr/>
        </p:nvSpPr>
        <p:spPr bwMode="auto">
          <a:xfrm>
            <a:off x="3779838" y="3352800"/>
            <a:ext cx="1554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7.318318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4350" name="Text Box 44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4351" name="Line 45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46"/>
          <p:cNvSpPr>
            <a:spLocks noChangeShapeType="1"/>
          </p:cNvSpPr>
          <p:nvPr/>
        </p:nvSpPr>
        <p:spPr bwMode="auto">
          <a:xfrm flipV="1">
            <a:off x="3657600" y="19050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47"/>
          <p:cNvSpPr>
            <a:spLocks noChangeShapeType="1"/>
          </p:cNvSpPr>
          <p:nvPr/>
        </p:nvSpPr>
        <p:spPr bwMode="auto">
          <a:xfrm>
            <a:off x="3657600" y="41148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48"/>
          <p:cNvSpPr>
            <a:spLocks noChangeArrowheads="1"/>
          </p:cNvSpPr>
          <p:nvPr/>
        </p:nvSpPr>
        <p:spPr bwMode="auto">
          <a:xfrm>
            <a:off x="2209800" y="2057400"/>
            <a:ext cx="6781800" cy="2438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49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50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51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52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15388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4"/>
          <p:cNvGrpSpPr>
            <a:grpSpLocks/>
          </p:cNvGrpSpPr>
          <p:nvPr/>
        </p:nvGrpSpPr>
        <p:grpSpPr bwMode="auto">
          <a:xfrm>
            <a:off x="3505200" y="2819400"/>
            <a:ext cx="304800" cy="1371600"/>
            <a:chOff x="2064" y="384"/>
            <a:chExt cx="192" cy="864"/>
          </a:xfrm>
        </p:grpSpPr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Line 25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26"/>
          <p:cNvSpPr>
            <a:spLocks noChangeShapeType="1"/>
          </p:cNvSpPr>
          <p:nvPr/>
        </p:nvSpPr>
        <p:spPr bwMode="auto">
          <a:xfrm flipH="1">
            <a:off x="990600" y="5943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27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28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15369" name="Text Box 29"/>
          <p:cNvSpPr txBox="1">
            <a:spLocks noChangeArrowheads="1"/>
          </p:cNvSpPr>
          <p:nvPr/>
        </p:nvSpPr>
        <p:spPr bwMode="auto">
          <a:xfrm>
            <a:off x="3779838" y="3352800"/>
            <a:ext cx="140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4.80597Ω</a:t>
            </a:r>
            <a:endParaRPr lang="en-US"/>
          </a:p>
        </p:txBody>
      </p:sp>
      <p:sp>
        <p:nvSpPr>
          <p:cNvPr id="15370" name="Line 30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31"/>
          <p:cNvSpPr>
            <a:spLocks noChangeShapeType="1"/>
          </p:cNvSpPr>
          <p:nvPr/>
        </p:nvSpPr>
        <p:spPr bwMode="auto">
          <a:xfrm flipV="1">
            <a:off x="3657600" y="1905000"/>
            <a:ext cx="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32"/>
          <p:cNvSpPr>
            <a:spLocks noChangeShapeType="1"/>
          </p:cNvSpPr>
          <p:nvPr/>
        </p:nvSpPr>
        <p:spPr bwMode="auto">
          <a:xfrm>
            <a:off x="3657600" y="4114800"/>
            <a:ext cx="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33"/>
          <p:cNvSpPr>
            <a:spLocks noChangeShapeType="1"/>
          </p:cNvSpPr>
          <p:nvPr/>
        </p:nvSpPr>
        <p:spPr bwMode="auto">
          <a:xfrm flipH="1">
            <a:off x="3200400" y="762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34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35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36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37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69925" y="533400"/>
            <a:ext cx="46554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IB Physics</a:t>
            </a:r>
          </a:p>
          <a:p>
            <a:pPr lvl="1">
              <a:buFontTx/>
              <a:buChar char="•"/>
            </a:pPr>
            <a:r>
              <a:rPr lang="en-US" sz="3600" dirty="0" smtClean="0"/>
              <a:t>Thermodynamics</a:t>
            </a:r>
            <a:endParaRPr lang="en-US" sz="3600" dirty="0" smtClean="0"/>
          </a:p>
          <a:p>
            <a:pPr lvl="1">
              <a:buFontTx/>
              <a:buChar char="•"/>
            </a:pPr>
            <a:r>
              <a:rPr lang="en-US" sz="3600" dirty="0" smtClean="0"/>
              <a:t>Electricity</a:t>
            </a:r>
            <a:endParaRPr lang="en-US" sz="3600" dirty="0"/>
          </a:p>
          <a:p>
            <a:pPr lvl="1">
              <a:buFontTx/>
              <a:buChar char="•"/>
            </a:pPr>
            <a:r>
              <a:rPr lang="en-US" sz="3600" dirty="0"/>
              <a:t>Currents and circuits</a:t>
            </a:r>
          </a:p>
          <a:p>
            <a:pPr lvl="1">
              <a:buFontTx/>
              <a:buChar char="•"/>
            </a:pPr>
            <a:r>
              <a:rPr lang="en-US" sz="3600" dirty="0"/>
              <a:t>Magnetism</a:t>
            </a:r>
          </a:p>
          <a:p>
            <a:pPr lvl="1">
              <a:buFontTx/>
              <a:buChar char="•"/>
            </a:pPr>
            <a:r>
              <a:rPr lang="en-US" sz="3600" dirty="0"/>
              <a:t>Atomic and </a:t>
            </a:r>
            <a:r>
              <a:rPr lang="en-US" sz="3600" dirty="0" smtClean="0"/>
              <a:t>Nuclear</a:t>
            </a:r>
          </a:p>
          <a:p>
            <a:pPr lvl="1">
              <a:buFontTx/>
              <a:buChar char="•"/>
            </a:pPr>
            <a:r>
              <a:rPr lang="en-US" sz="3600" dirty="0" smtClean="0"/>
              <a:t>Review</a:t>
            </a:r>
          </a:p>
          <a:p>
            <a:pPr lvl="1">
              <a:buFontTx/>
              <a:buChar char="•"/>
            </a:pPr>
            <a:r>
              <a:rPr lang="en-US" sz="3600" dirty="0" smtClean="0"/>
              <a:t>IB Test</a:t>
            </a:r>
          </a:p>
          <a:p>
            <a:pPr lvl="1">
              <a:buFontTx/>
              <a:buChar char="•"/>
            </a:pPr>
            <a:r>
              <a:rPr lang="en-US" sz="3600" smtClean="0"/>
              <a:t>Special Relativity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98725" y="106363"/>
            <a:ext cx="4035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The Course of Science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306638" y="762000"/>
            <a:ext cx="45513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Sparse and Infrequent Observations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04800" y="1514475"/>
            <a:ext cx="2740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Observational Errors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886200" y="1514475"/>
            <a:ext cx="50387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Incorrect Interpretation of Observations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613150" y="2200275"/>
            <a:ext cx="38544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Theoretical Misunderstanding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865563" y="2886075"/>
            <a:ext cx="29924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Oversimplified models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152400" y="2362200"/>
            <a:ext cx="185896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Management </a:t>
            </a:r>
          </a:p>
          <a:p>
            <a:r>
              <a:rPr lang="en-US"/>
              <a:t>Directives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5922963" y="3657600"/>
            <a:ext cx="29162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Further Refinement of</a:t>
            </a:r>
          </a:p>
          <a:p>
            <a:r>
              <a:rPr lang="en-US"/>
              <a:t>Unimportant Details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557588" y="3657600"/>
            <a:ext cx="17002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Controversy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81000" y="3657600"/>
            <a:ext cx="2401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Computer Models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357188" y="4410075"/>
            <a:ext cx="16748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 Errors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2363788" y="4419600"/>
            <a:ext cx="3197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Unrealistic Assumptions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457200" y="5095875"/>
            <a:ext cx="31035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Crude Diagnostic Tools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86200" y="5105400"/>
            <a:ext cx="146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Confusion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5697538" y="5105400"/>
            <a:ext cx="33670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Further Misunderstanding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609600" y="5857875"/>
            <a:ext cx="44148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Coincidental Agreement</a:t>
            </a:r>
          </a:p>
          <a:p>
            <a:r>
              <a:rPr lang="en-US"/>
              <a:t>Between Theory and Observations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5410200" y="6238875"/>
            <a:ext cx="15795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Publication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7412038" y="6248400"/>
            <a:ext cx="1387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Cover Up</a:t>
            </a:r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27432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>
            <a:off x="53340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>
            <a:off x="5029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4"/>
          <p:cNvSpPr>
            <a:spLocks noChangeShapeType="1"/>
          </p:cNvSpPr>
          <p:nvPr/>
        </p:nvSpPr>
        <p:spPr bwMode="auto">
          <a:xfrm>
            <a:off x="20574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 flipV="1">
            <a:off x="23622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Line 26"/>
          <p:cNvSpPr>
            <a:spLocks noChangeShapeType="1"/>
          </p:cNvSpPr>
          <p:nvPr/>
        </p:nvSpPr>
        <p:spPr bwMode="auto">
          <a:xfrm flipH="1">
            <a:off x="11430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>
            <a:off x="1143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8"/>
          <p:cNvSpPr>
            <a:spLocks noChangeShapeType="1"/>
          </p:cNvSpPr>
          <p:nvPr/>
        </p:nvSpPr>
        <p:spPr bwMode="auto">
          <a:xfrm>
            <a:off x="28956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29"/>
          <p:cNvSpPr>
            <a:spLocks noChangeShapeType="1"/>
          </p:cNvSpPr>
          <p:nvPr/>
        </p:nvSpPr>
        <p:spPr bwMode="auto">
          <a:xfrm>
            <a:off x="28956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30"/>
          <p:cNvSpPr>
            <a:spLocks noChangeShapeType="1"/>
          </p:cNvSpPr>
          <p:nvPr/>
        </p:nvSpPr>
        <p:spPr bwMode="auto">
          <a:xfrm>
            <a:off x="50292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>
            <a:off x="45720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 flipH="1">
            <a:off x="27432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Line 33"/>
          <p:cNvSpPr>
            <a:spLocks noChangeShapeType="1"/>
          </p:cNvSpPr>
          <p:nvPr/>
        </p:nvSpPr>
        <p:spPr bwMode="auto">
          <a:xfrm>
            <a:off x="68580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Line 34"/>
          <p:cNvSpPr>
            <a:spLocks noChangeShapeType="1"/>
          </p:cNvSpPr>
          <p:nvPr/>
        </p:nvSpPr>
        <p:spPr bwMode="auto">
          <a:xfrm>
            <a:off x="78486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Line 35"/>
          <p:cNvSpPr>
            <a:spLocks noChangeShapeType="1"/>
          </p:cNvSpPr>
          <p:nvPr/>
        </p:nvSpPr>
        <p:spPr bwMode="auto">
          <a:xfrm flipH="1">
            <a:off x="52578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Line 36"/>
          <p:cNvSpPr>
            <a:spLocks noChangeShapeType="1"/>
          </p:cNvSpPr>
          <p:nvPr/>
        </p:nvSpPr>
        <p:spPr bwMode="auto">
          <a:xfrm>
            <a:off x="1143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Line 37"/>
          <p:cNvSpPr>
            <a:spLocks noChangeShapeType="1"/>
          </p:cNvSpPr>
          <p:nvPr/>
        </p:nvSpPr>
        <p:spPr bwMode="auto">
          <a:xfrm>
            <a:off x="2667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Line 40"/>
          <p:cNvSpPr>
            <a:spLocks noChangeShapeType="1"/>
          </p:cNvSpPr>
          <p:nvPr/>
        </p:nv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Line 41"/>
          <p:cNvSpPr>
            <a:spLocks noChangeShapeType="1"/>
          </p:cNvSpPr>
          <p:nvPr/>
        </p:nvSpPr>
        <p:spPr bwMode="auto">
          <a:xfrm>
            <a:off x="2971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Line 43"/>
          <p:cNvSpPr>
            <a:spLocks noChangeShapeType="1"/>
          </p:cNvSpPr>
          <p:nvPr/>
        </p:nvSpPr>
        <p:spPr bwMode="auto">
          <a:xfrm>
            <a:off x="35814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Line 44"/>
          <p:cNvSpPr>
            <a:spLocks noChangeShapeType="1"/>
          </p:cNvSpPr>
          <p:nvPr/>
        </p:nvSpPr>
        <p:spPr bwMode="auto">
          <a:xfrm>
            <a:off x="53340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45"/>
          <p:cNvSpPr>
            <a:spLocks noChangeShapeType="1"/>
          </p:cNvSpPr>
          <p:nvPr/>
        </p:nvSpPr>
        <p:spPr bwMode="auto">
          <a:xfrm>
            <a:off x="44958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Line 46"/>
          <p:cNvSpPr>
            <a:spLocks noChangeShapeType="1"/>
          </p:cNvSpPr>
          <p:nvPr/>
        </p:nvSpPr>
        <p:spPr bwMode="auto">
          <a:xfrm>
            <a:off x="50292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Line 47"/>
          <p:cNvSpPr>
            <a:spLocks noChangeShapeType="1"/>
          </p:cNvSpPr>
          <p:nvPr/>
        </p:nvSpPr>
        <p:spPr bwMode="auto">
          <a:xfrm>
            <a:off x="70104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46125" y="349250"/>
            <a:ext cx="70204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u="sng" dirty="0"/>
              <a:t>Research Project:</a:t>
            </a:r>
          </a:p>
          <a:p>
            <a:pPr lvl="1">
              <a:buFontTx/>
              <a:buChar char="•"/>
            </a:pPr>
            <a:r>
              <a:rPr lang="en-US" sz="3200" dirty="0"/>
              <a:t>Not just another lab</a:t>
            </a:r>
          </a:p>
          <a:p>
            <a:pPr lvl="1">
              <a:buFontTx/>
              <a:buChar char="•"/>
            </a:pPr>
            <a:r>
              <a:rPr lang="en-US" sz="3200" dirty="0"/>
              <a:t>Look for real unknown</a:t>
            </a:r>
          </a:p>
          <a:p>
            <a:pPr lvl="1">
              <a:buFontTx/>
              <a:buChar char="•"/>
            </a:pPr>
            <a:r>
              <a:rPr lang="en-US" sz="3200" dirty="0"/>
              <a:t>Doesn’t need to be really complicated</a:t>
            </a:r>
          </a:p>
          <a:p>
            <a:pPr lvl="1">
              <a:buFontTx/>
              <a:buChar char="•"/>
            </a:pPr>
            <a:r>
              <a:rPr lang="en-US" sz="3200" dirty="0"/>
              <a:t>Web page has examples</a:t>
            </a:r>
          </a:p>
          <a:p>
            <a:pPr>
              <a:buFontTx/>
              <a:buChar char="•"/>
            </a:pPr>
            <a:endParaRPr lang="en-US" sz="3200" dirty="0"/>
          </a:p>
          <a:p>
            <a:r>
              <a:rPr lang="en-US" sz="3600" u="sng" dirty="0"/>
              <a:t>Teaching </a:t>
            </a:r>
            <a:r>
              <a:rPr lang="en-US" sz="3600" u="sng" dirty="0" smtClean="0"/>
              <a:t>Possibility</a:t>
            </a:r>
            <a:endParaRPr lang="en-US" sz="3600" u="sng" dirty="0"/>
          </a:p>
          <a:p>
            <a:pPr lvl="1">
              <a:buFontTx/>
              <a:buChar char="•"/>
            </a:pPr>
            <a:r>
              <a:rPr lang="en-US" sz="3200" dirty="0" smtClean="0"/>
              <a:t>Physics </a:t>
            </a:r>
            <a:r>
              <a:rPr lang="en-US" sz="3200" dirty="0"/>
              <a:t>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425450"/>
            <a:ext cx="6656181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Communicating with me</a:t>
            </a:r>
          </a:p>
          <a:p>
            <a:pPr lvl="1">
              <a:buFontTx/>
              <a:buChar char="•"/>
            </a:pPr>
            <a:r>
              <a:rPr lang="en-US" sz="3600" dirty="0"/>
              <a:t>Chris Murray               </a:t>
            </a:r>
          </a:p>
          <a:p>
            <a:pPr lvl="1">
              <a:buFontTx/>
              <a:buChar char="•"/>
            </a:pPr>
            <a:r>
              <a:rPr lang="en-US" sz="3600" dirty="0"/>
              <a:t>W:503.431.5721          </a:t>
            </a:r>
            <a:r>
              <a:rPr lang="en-US" sz="3600" dirty="0" smtClean="0"/>
              <a:t>      </a:t>
            </a:r>
            <a:endParaRPr lang="en-US" sz="3600" dirty="0"/>
          </a:p>
          <a:p>
            <a:pPr lvl="1">
              <a:buFontTx/>
              <a:buChar char="•"/>
            </a:pPr>
            <a:r>
              <a:rPr lang="en-US" sz="3200" dirty="0"/>
              <a:t>cmurray@ttsd.k12.or.us  </a:t>
            </a:r>
          </a:p>
          <a:p>
            <a:pPr lvl="1">
              <a:buFontTx/>
              <a:buChar char="•"/>
            </a:pPr>
            <a:r>
              <a:rPr lang="en-US" sz="3600" dirty="0">
                <a:hlinkClick r:id="rId2"/>
              </a:rPr>
              <a:t>http://tuhsphysics.ttsd.k12.or.us</a:t>
            </a:r>
            <a:endParaRPr lang="en-US" sz="3600" dirty="0"/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All of this is on the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Water flows at 2.00 m/s at ground level with a pressure of 1.15x10</a:t>
            </a:r>
            <a:r>
              <a:rPr lang="en-US" baseline="30000" dirty="0" smtClean="0"/>
              <a:t>5</a:t>
            </a:r>
            <a:r>
              <a:rPr lang="en-US" dirty="0" smtClean="0"/>
              <a:t> Pa through a 10.0 cm diameter pipe.  What is the pressure if it is at an elevation of 3.50 m going through a 6.00 cm diameter pipe?  </a:t>
            </a:r>
            <a:r>
              <a:rPr lang="en-US" sz="2400" dirty="0" smtClean="0"/>
              <a:t>(Find the second speed first.  </a:t>
            </a:r>
            <a:r>
              <a:rPr lang="el-GR" sz="2400" dirty="0" smtClean="0"/>
              <a:t>ρ</a:t>
            </a:r>
            <a:r>
              <a:rPr lang="en-US" sz="2400" dirty="0" smtClean="0"/>
              <a:t> = 1000. kg 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438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 = (10/6)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(2.00 m/s) = 5.55555 m/s</a:t>
            </a:r>
          </a:p>
          <a:p>
            <a:r>
              <a:rPr lang="en-US" sz="1800" dirty="0" smtClean="0"/>
              <a:t>P + ½ρv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P + </a:t>
            </a:r>
            <a:r>
              <a:rPr lang="en-US" sz="1800" dirty="0" err="1" smtClean="0"/>
              <a:t>ρgh</a:t>
            </a:r>
            <a:r>
              <a:rPr lang="en-US" sz="1800" dirty="0" smtClean="0"/>
              <a:t>  + ½ρv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r>
              <a:rPr lang="en-US" sz="1800" dirty="0" smtClean="0"/>
              <a:t>1.15E5 + .5(1000)(2.00)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P + (1000)9.81(3.50) + .5(1000)(5.5555)</a:t>
            </a:r>
            <a:r>
              <a:rPr lang="en-US" sz="1800" baseline="30000" dirty="0" smtClean="0"/>
              <a:t>2</a:t>
            </a:r>
          </a:p>
          <a:p>
            <a:r>
              <a:rPr lang="en-US" sz="1800" dirty="0" smtClean="0"/>
              <a:t>P = 67,232.9 Pa ≈ 6.72E4 Pa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6.72x10</a:t>
            </a:r>
            <a:r>
              <a:rPr lang="en-US" sz="1400" baseline="30000" dirty="0" smtClean="0"/>
              <a:t>4</a:t>
            </a:r>
            <a:r>
              <a:rPr lang="en-US" sz="1400" dirty="0" smtClean="0"/>
              <a:t> Pa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1295400"/>
            <a:ext cx="7162800" cy="5281613"/>
            <a:chOff x="384" y="672"/>
            <a:chExt cx="4512" cy="3327"/>
          </a:xfrm>
        </p:grpSpPr>
        <p:sp>
          <p:nvSpPr>
            <p:cNvPr id="3078" name="Line 3"/>
            <p:cNvSpPr>
              <a:spLocks noChangeShapeType="1"/>
            </p:cNvSpPr>
            <p:nvPr/>
          </p:nvSpPr>
          <p:spPr bwMode="auto">
            <a:xfrm>
              <a:off x="2880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4"/>
            <p:cNvSpPr>
              <a:spLocks noChangeShapeType="1"/>
            </p:cNvSpPr>
            <p:nvPr/>
          </p:nvSpPr>
          <p:spPr bwMode="auto">
            <a:xfrm>
              <a:off x="432" y="2544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5"/>
            <p:cNvSpPr>
              <a:spLocks noChangeShapeType="1"/>
            </p:cNvSpPr>
            <p:nvPr/>
          </p:nvSpPr>
          <p:spPr bwMode="auto">
            <a:xfrm flipV="1">
              <a:off x="9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6"/>
            <p:cNvSpPr>
              <a:spLocks noChangeShapeType="1"/>
            </p:cNvSpPr>
            <p:nvPr/>
          </p:nvSpPr>
          <p:spPr bwMode="auto">
            <a:xfrm flipV="1">
              <a:off x="14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7"/>
            <p:cNvSpPr>
              <a:spLocks noChangeShapeType="1"/>
            </p:cNvSpPr>
            <p:nvPr/>
          </p:nvSpPr>
          <p:spPr bwMode="auto">
            <a:xfrm flipV="1">
              <a:off x="19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 flipV="1">
              <a:off x="24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9"/>
            <p:cNvSpPr>
              <a:spLocks noChangeShapeType="1"/>
            </p:cNvSpPr>
            <p:nvPr/>
          </p:nvSpPr>
          <p:spPr bwMode="auto">
            <a:xfrm flipV="1">
              <a:off x="480" y="672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0"/>
            <p:cNvSpPr>
              <a:spLocks noChangeShapeType="1"/>
            </p:cNvSpPr>
            <p:nvPr/>
          </p:nvSpPr>
          <p:spPr bwMode="auto">
            <a:xfrm flipV="1">
              <a:off x="33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1"/>
            <p:cNvSpPr>
              <a:spLocks noChangeShapeType="1"/>
            </p:cNvSpPr>
            <p:nvPr/>
          </p:nvSpPr>
          <p:spPr bwMode="auto">
            <a:xfrm flipV="1">
              <a:off x="38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2"/>
            <p:cNvSpPr>
              <a:spLocks noChangeShapeType="1"/>
            </p:cNvSpPr>
            <p:nvPr/>
          </p:nvSpPr>
          <p:spPr bwMode="auto">
            <a:xfrm flipV="1">
              <a:off x="43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3"/>
            <p:cNvSpPr>
              <a:spLocks noChangeShapeType="1"/>
            </p:cNvSpPr>
            <p:nvPr/>
          </p:nvSpPr>
          <p:spPr bwMode="auto">
            <a:xfrm flipV="1">
              <a:off x="48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4"/>
            <p:cNvSpPr>
              <a:spLocks noChangeShapeType="1"/>
            </p:cNvSpPr>
            <p:nvPr/>
          </p:nvSpPr>
          <p:spPr bwMode="auto">
            <a:xfrm>
              <a:off x="38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5"/>
            <p:cNvSpPr>
              <a:spLocks noChangeShapeType="1"/>
            </p:cNvSpPr>
            <p:nvPr/>
          </p:nvSpPr>
          <p:spPr bwMode="auto">
            <a:xfrm>
              <a:off x="38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6"/>
            <p:cNvSpPr>
              <a:spLocks noChangeShapeType="1"/>
            </p:cNvSpPr>
            <p:nvPr/>
          </p:nvSpPr>
          <p:spPr bwMode="auto">
            <a:xfrm>
              <a:off x="384" y="3936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7"/>
            <p:cNvSpPr>
              <a:spLocks noChangeShapeType="1"/>
            </p:cNvSpPr>
            <p:nvPr/>
          </p:nvSpPr>
          <p:spPr bwMode="auto">
            <a:xfrm>
              <a:off x="38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8"/>
            <p:cNvSpPr>
              <a:spLocks noChangeShapeType="1"/>
            </p:cNvSpPr>
            <p:nvPr/>
          </p:nvSpPr>
          <p:spPr bwMode="auto">
            <a:xfrm>
              <a:off x="38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9"/>
            <p:cNvSpPr>
              <a:spLocks noChangeShapeType="1"/>
            </p:cNvSpPr>
            <p:nvPr/>
          </p:nvSpPr>
          <p:spPr bwMode="auto">
            <a:xfrm>
              <a:off x="38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Oval 20"/>
            <p:cNvSpPr>
              <a:spLocks noChangeArrowheads="1"/>
            </p:cNvSpPr>
            <p:nvPr/>
          </p:nvSpPr>
          <p:spPr bwMode="auto">
            <a:xfrm>
              <a:off x="834" y="191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3096" name="Oval 21"/>
            <p:cNvSpPr>
              <a:spLocks noChangeArrowheads="1"/>
            </p:cNvSpPr>
            <p:nvPr/>
          </p:nvSpPr>
          <p:spPr bwMode="auto">
            <a:xfrm>
              <a:off x="1794" y="335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</p:grp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76200" y="41275"/>
            <a:ext cx="90678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Each grid is a meter.  If charge A is -14.7 </a:t>
            </a:r>
            <a:r>
              <a:rPr lang="el-GR">
                <a:cs typeface="Times New Roman" charset="0"/>
              </a:rPr>
              <a:t>μ</a:t>
            </a:r>
            <a:r>
              <a:rPr lang="en-US">
                <a:cs typeface="Times New Roman" charset="0"/>
              </a:rPr>
              <a:t>C, and charge B is +17.2 </a:t>
            </a:r>
            <a:r>
              <a:rPr lang="el-GR">
                <a:cs typeface="Times New Roman" charset="0"/>
              </a:rPr>
              <a:t>μ</a:t>
            </a:r>
            <a:r>
              <a:rPr lang="en-US">
                <a:cs typeface="Times New Roman" charset="0"/>
              </a:rPr>
              <a:t>C, calculate the electric field at the origin:</a:t>
            </a:r>
            <a:endParaRPr lang="el-GR">
              <a:cs typeface="Times New Roman" charset="0"/>
            </a:endParaRP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3946525" y="1108075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4343400" y="4191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1831975"/>
            <a:ext cx="8382000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	mag		angle		x		y</a:t>
            </a:r>
          </a:p>
          <a:p>
            <a:pPr>
              <a:spcBef>
                <a:spcPct val="50000"/>
              </a:spcBef>
            </a:pPr>
            <a:r>
              <a:rPr lang="es-ES"/>
              <a:t>A	7773.7		165.96		-7541.6	1885.4</a:t>
            </a:r>
          </a:p>
          <a:p>
            <a:pPr>
              <a:spcBef>
                <a:spcPct val="50000"/>
              </a:spcBef>
            </a:pPr>
            <a:r>
              <a:rPr lang="es-ES"/>
              <a:t>B	19328.5	45		13667.3	13667.3</a:t>
            </a:r>
          </a:p>
          <a:p>
            <a:pPr>
              <a:spcBef>
                <a:spcPct val="50000"/>
              </a:spcBef>
            </a:pPr>
            <a:r>
              <a:rPr lang="es-ES"/>
              <a:t>					6125.7		15552.7</a:t>
            </a:r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s-ES"/>
              <a:t>Mag	16,715 N/C</a:t>
            </a:r>
          </a:p>
          <a:p>
            <a:pPr>
              <a:spcBef>
                <a:spcPct val="50000"/>
              </a:spcBef>
            </a:pPr>
            <a:r>
              <a:rPr lang="es-ES"/>
              <a:t>angle	68.5</a:t>
            </a:r>
            <a:r>
              <a:rPr lang="es-ES" baseline="30000"/>
              <a:t>º</a:t>
            </a:r>
            <a:r>
              <a:rPr lang="es-ES"/>
              <a:t>  (trig angle)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5226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14"/>
          <p:cNvGrpSpPr>
            <a:grpSpLocks/>
          </p:cNvGrpSpPr>
          <p:nvPr/>
        </p:nvGrpSpPr>
        <p:grpSpPr bwMode="auto">
          <a:xfrm>
            <a:off x="3505200" y="990600"/>
            <a:ext cx="304800" cy="1371600"/>
            <a:chOff x="2064" y="384"/>
            <a:chExt cx="192" cy="864"/>
          </a:xfrm>
        </p:grpSpPr>
        <p:sp>
          <p:nvSpPr>
            <p:cNvPr id="5216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25"/>
          <p:cNvGrpSpPr>
            <a:grpSpLocks/>
          </p:cNvGrpSpPr>
          <p:nvPr/>
        </p:nvGrpSpPr>
        <p:grpSpPr bwMode="auto">
          <a:xfrm>
            <a:off x="2819400" y="2438400"/>
            <a:ext cx="304800" cy="1371600"/>
            <a:chOff x="2064" y="384"/>
            <a:chExt cx="192" cy="864"/>
          </a:xfrm>
        </p:grpSpPr>
        <p:sp>
          <p:nvSpPr>
            <p:cNvPr id="5206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6" name="Group 36"/>
          <p:cNvGrpSpPr>
            <a:grpSpLocks/>
          </p:cNvGrpSpPr>
          <p:nvPr/>
        </p:nvGrpSpPr>
        <p:grpSpPr bwMode="auto">
          <a:xfrm>
            <a:off x="4191000" y="2438400"/>
            <a:ext cx="304800" cy="1371600"/>
            <a:chOff x="2064" y="384"/>
            <a:chExt cx="192" cy="864"/>
          </a:xfrm>
        </p:grpSpPr>
        <p:sp>
          <p:nvSpPr>
            <p:cNvPr id="5196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47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5186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8" name="Group 58"/>
          <p:cNvGrpSpPr>
            <a:grpSpLocks/>
          </p:cNvGrpSpPr>
          <p:nvPr/>
        </p:nvGrpSpPr>
        <p:grpSpPr bwMode="auto">
          <a:xfrm>
            <a:off x="5257800" y="838200"/>
            <a:ext cx="304800" cy="1371600"/>
            <a:chOff x="2064" y="384"/>
            <a:chExt cx="192" cy="864"/>
          </a:xfrm>
        </p:grpSpPr>
        <p:sp>
          <p:nvSpPr>
            <p:cNvPr id="5176" name="Line 59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60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61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62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63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64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65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66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67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68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9" name="Group 69"/>
          <p:cNvGrpSpPr>
            <a:grpSpLocks/>
          </p:cNvGrpSpPr>
          <p:nvPr/>
        </p:nvGrpSpPr>
        <p:grpSpPr bwMode="auto">
          <a:xfrm>
            <a:off x="5257800" y="2590800"/>
            <a:ext cx="304800" cy="1371600"/>
            <a:chOff x="2064" y="384"/>
            <a:chExt cx="192" cy="864"/>
          </a:xfrm>
        </p:grpSpPr>
        <p:sp>
          <p:nvSpPr>
            <p:cNvPr id="5166" name="Line 70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71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72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73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74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75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76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77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78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79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" name="Group 80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5156" name="Line 81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82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83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84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85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86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87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88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89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90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Line 91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92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93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94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95"/>
          <p:cNvSpPr>
            <a:spLocks noChangeShapeType="1"/>
          </p:cNvSpPr>
          <p:nvPr/>
        </p:nvSpPr>
        <p:spPr bwMode="auto">
          <a:xfrm flipV="1">
            <a:off x="54102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96"/>
          <p:cNvSpPr>
            <a:spLocks noChangeShapeType="1"/>
          </p:cNvSpPr>
          <p:nvPr/>
        </p:nvSpPr>
        <p:spPr bwMode="auto">
          <a:xfrm flipH="1">
            <a:off x="29718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97"/>
          <p:cNvSpPr>
            <a:spLocks noChangeShapeType="1"/>
          </p:cNvSpPr>
          <p:nvPr/>
        </p:nvSpPr>
        <p:spPr bwMode="auto">
          <a:xfrm>
            <a:off x="3657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98"/>
          <p:cNvSpPr>
            <a:spLocks noChangeShapeType="1"/>
          </p:cNvSpPr>
          <p:nvPr/>
        </p:nvSpPr>
        <p:spPr bwMode="auto">
          <a:xfrm flipH="1">
            <a:off x="29718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99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100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101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102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103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104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45" name="Text Box 105"/>
          <p:cNvSpPr txBox="1">
            <a:spLocks noChangeArrowheads="1"/>
          </p:cNvSpPr>
          <p:nvPr/>
        </p:nvSpPr>
        <p:spPr bwMode="auto">
          <a:xfrm>
            <a:off x="3779838" y="1371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46" name="Text Box 106"/>
          <p:cNvSpPr txBox="1">
            <a:spLocks noChangeArrowheads="1"/>
          </p:cNvSpPr>
          <p:nvPr/>
        </p:nvSpPr>
        <p:spPr bwMode="auto">
          <a:xfrm>
            <a:off x="5715000" y="1371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47" name="Text Box 107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48" name="Text Box 108"/>
          <p:cNvSpPr txBox="1">
            <a:spLocks noChangeArrowheads="1"/>
          </p:cNvSpPr>
          <p:nvPr/>
        </p:nvSpPr>
        <p:spPr bwMode="auto">
          <a:xfrm>
            <a:off x="5562600" y="2971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49" name="Text Box 109"/>
          <p:cNvSpPr txBox="1">
            <a:spLocks noChangeArrowheads="1"/>
          </p:cNvSpPr>
          <p:nvPr/>
        </p:nvSpPr>
        <p:spPr bwMode="auto">
          <a:xfrm>
            <a:off x="4465638" y="2895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50" name="Text Box 110"/>
          <p:cNvSpPr txBox="1">
            <a:spLocks noChangeArrowheads="1"/>
          </p:cNvSpPr>
          <p:nvPr/>
        </p:nvSpPr>
        <p:spPr bwMode="auto">
          <a:xfrm>
            <a:off x="3124200" y="2895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51" name="Text Box 111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5152" name="Line 112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113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114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115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6251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" name="Group 14"/>
          <p:cNvGrpSpPr>
            <a:grpSpLocks/>
          </p:cNvGrpSpPr>
          <p:nvPr/>
        </p:nvGrpSpPr>
        <p:grpSpPr bwMode="auto">
          <a:xfrm>
            <a:off x="3505200" y="990600"/>
            <a:ext cx="304800" cy="1371600"/>
            <a:chOff x="2064" y="384"/>
            <a:chExt cx="192" cy="864"/>
          </a:xfrm>
        </p:grpSpPr>
        <p:sp>
          <p:nvSpPr>
            <p:cNvPr id="6241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9" name="Group 25"/>
          <p:cNvGrpSpPr>
            <a:grpSpLocks/>
          </p:cNvGrpSpPr>
          <p:nvPr/>
        </p:nvGrpSpPr>
        <p:grpSpPr bwMode="auto">
          <a:xfrm>
            <a:off x="2819400" y="2438400"/>
            <a:ext cx="304800" cy="1371600"/>
            <a:chOff x="2064" y="384"/>
            <a:chExt cx="192" cy="864"/>
          </a:xfrm>
        </p:grpSpPr>
        <p:sp>
          <p:nvSpPr>
            <p:cNvPr id="6231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0" name="Group 36"/>
          <p:cNvGrpSpPr>
            <a:grpSpLocks/>
          </p:cNvGrpSpPr>
          <p:nvPr/>
        </p:nvGrpSpPr>
        <p:grpSpPr bwMode="auto">
          <a:xfrm>
            <a:off x="4191000" y="2438400"/>
            <a:ext cx="304800" cy="1371600"/>
            <a:chOff x="2064" y="384"/>
            <a:chExt cx="192" cy="864"/>
          </a:xfrm>
        </p:grpSpPr>
        <p:sp>
          <p:nvSpPr>
            <p:cNvPr id="6221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1" name="Group 47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6211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2" name="Group 58"/>
          <p:cNvGrpSpPr>
            <a:grpSpLocks/>
          </p:cNvGrpSpPr>
          <p:nvPr/>
        </p:nvGrpSpPr>
        <p:grpSpPr bwMode="auto">
          <a:xfrm>
            <a:off x="5257800" y="838200"/>
            <a:ext cx="304800" cy="1371600"/>
            <a:chOff x="2064" y="384"/>
            <a:chExt cx="192" cy="864"/>
          </a:xfrm>
        </p:grpSpPr>
        <p:sp>
          <p:nvSpPr>
            <p:cNvPr id="6201" name="Line 59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60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61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62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63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64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65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Line 66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Line 67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68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3" name="Group 69"/>
          <p:cNvGrpSpPr>
            <a:grpSpLocks/>
          </p:cNvGrpSpPr>
          <p:nvPr/>
        </p:nvGrpSpPr>
        <p:grpSpPr bwMode="auto">
          <a:xfrm>
            <a:off x="5257800" y="2590800"/>
            <a:ext cx="304800" cy="1371600"/>
            <a:chOff x="2064" y="384"/>
            <a:chExt cx="192" cy="864"/>
          </a:xfrm>
        </p:grpSpPr>
        <p:sp>
          <p:nvSpPr>
            <p:cNvPr id="6191" name="Line 70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71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72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73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74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75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76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Line 77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78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79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4" name="Group 80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6181" name="Line 81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82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83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84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85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86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87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88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89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90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Line 91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92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93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94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95"/>
          <p:cNvSpPr>
            <a:spLocks noChangeShapeType="1"/>
          </p:cNvSpPr>
          <p:nvPr/>
        </p:nvSpPr>
        <p:spPr bwMode="auto">
          <a:xfrm flipV="1">
            <a:off x="54102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96"/>
          <p:cNvSpPr>
            <a:spLocks noChangeShapeType="1"/>
          </p:cNvSpPr>
          <p:nvPr/>
        </p:nvSpPr>
        <p:spPr bwMode="auto">
          <a:xfrm flipH="1">
            <a:off x="29718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97"/>
          <p:cNvSpPr>
            <a:spLocks noChangeShapeType="1"/>
          </p:cNvSpPr>
          <p:nvPr/>
        </p:nvSpPr>
        <p:spPr bwMode="auto">
          <a:xfrm>
            <a:off x="3657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98"/>
          <p:cNvSpPr>
            <a:spLocks noChangeShapeType="1"/>
          </p:cNvSpPr>
          <p:nvPr/>
        </p:nvSpPr>
        <p:spPr bwMode="auto">
          <a:xfrm flipH="1">
            <a:off x="29718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99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100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101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102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103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Text Box 104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69" name="Text Box 105"/>
          <p:cNvSpPr txBox="1">
            <a:spLocks noChangeArrowheads="1"/>
          </p:cNvSpPr>
          <p:nvPr/>
        </p:nvSpPr>
        <p:spPr bwMode="auto">
          <a:xfrm>
            <a:off x="3779838" y="1371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0" name="Text Box 106"/>
          <p:cNvSpPr txBox="1">
            <a:spLocks noChangeArrowheads="1"/>
          </p:cNvSpPr>
          <p:nvPr/>
        </p:nvSpPr>
        <p:spPr bwMode="auto">
          <a:xfrm>
            <a:off x="5715000" y="1371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1" name="Text Box 107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2" name="Text Box 108"/>
          <p:cNvSpPr txBox="1">
            <a:spLocks noChangeArrowheads="1"/>
          </p:cNvSpPr>
          <p:nvPr/>
        </p:nvSpPr>
        <p:spPr bwMode="auto">
          <a:xfrm>
            <a:off x="5562600" y="2971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3" name="Text Box 109"/>
          <p:cNvSpPr txBox="1">
            <a:spLocks noChangeArrowheads="1"/>
          </p:cNvSpPr>
          <p:nvPr/>
        </p:nvSpPr>
        <p:spPr bwMode="auto">
          <a:xfrm>
            <a:off x="4465638" y="2895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4" name="Text Box 110"/>
          <p:cNvSpPr txBox="1">
            <a:spLocks noChangeArrowheads="1"/>
          </p:cNvSpPr>
          <p:nvPr/>
        </p:nvSpPr>
        <p:spPr bwMode="auto">
          <a:xfrm>
            <a:off x="3124200" y="2895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5" name="Text Box 111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6176" name="Oval 112"/>
          <p:cNvSpPr>
            <a:spLocks noChangeArrowheads="1"/>
          </p:cNvSpPr>
          <p:nvPr/>
        </p:nvSpPr>
        <p:spPr bwMode="auto">
          <a:xfrm>
            <a:off x="2741613" y="2211388"/>
            <a:ext cx="1901825" cy="1828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113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114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115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0" name="Line 116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7260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" name="Group 14"/>
          <p:cNvGrpSpPr>
            <a:grpSpLocks/>
          </p:cNvGrpSpPr>
          <p:nvPr/>
        </p:nvGrpSpPr>
        <p:grpSpPr bwMode="auto">
          <a:xfrm>
            <a:off x="3505200" y="990600"/>
            <a:ext cx="304800" cy="1371600"/>
            <a:chOff x="2064" y="384"/>
            <a:chExt cx="192" cy="864"/>
          </a:xfrm>
        </p:grpSpPr>
        <p:sp>
          <p:nvSpPr>
            <p:cNvPr id="7250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25"/>
          <p:cNvGrpSpPr>
            <a:grpSpLocks/>
          </p:cNvGrpSpPr>
          <p:nvPr/>
        </p:nvGrpSpPr>
        <p:grpSpPr bwMode="auto">
          <a:xfrm>
            <a:off x="3505200" y="2438400"/>
            <a:ext cx="304800" cy="1371600"/>
            <a:chOff x="2064" y="384"/>
            <a:chExt cx="192" cy="864"/>
          </a:xfrm>
        </p:grpSpPr>
        <p:sp>
          <p:nvSpPr>
            <p:cNvPr id="7240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4" name="Group 36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7230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5" name="Group 47"/>
          <p:cNvGrpSpPr>
            <a:grpSpLocks/>
          </p:cNvGrpSpPr>
          <p:nvPr/>
        </p:nvGrpSpPr>
        <p:grpSpPr bwMode="auto">
          <a:xfrm>
            <a:off x="5257800" y="838200"/>
            <a:ext cx="304800" cy="1371600"/>
            <a:chOff x="2064" y="384"/>
            <a:chExt cx="192" cy="864"/>
          </a:xfrm>
        </p:grpSpPr>
        <p:sp>
          <p:nvSpPr>
            <p:cNvPr id="7220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58"/>
          <p:cNvGrpSpPr>
            <a:grpSpLocks/>
          </p:cNvGrpSpPr>
          <p:nvPr/>
        </p:nvGrpSpPr>
        <p:grpSpPr bwMode="auto">
          <a:xfrm>
            <a:off x="5257800" y="2590800"/>
            <a:ext cx="304800" cy="1371600"/>
            <a:chOff x="2064" y="384"/>
            <a:chExt cx="192" cy="864"/>
          </a:xfrm>
        </p:grpSpPr>
        <p:sp>
          <p:nvSpPr>
            <p:cNvPr id="7210" name="Line 59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60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61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62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63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64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65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66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67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68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7" name="Group 69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7200" name="Line 70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71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72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73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74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75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76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77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78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79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" name="Line 80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81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82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83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84"/>
          <p:cNvSpPr>
            <a:spLocks noChangeShapeType="1"/>
          </p:cNvSpPr>
          <p:nvPr/>
        </p:nvSpPr>
        <p:spPr bwMode="auto">
          <a:xfrm flipV="1">
            <a:off x="54102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85"/>
          <p:cNvSpPr>
            <a:spLocks noChangeShapeType="1"/>
          </p:cNvSpPr>
          <p:nvPr/>
        </p:nvSpPr>
        <p:spPr bwMode="auto">
          <a:xfrm>
            <a:off x="3657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86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87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88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89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90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91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0" name="Text Box 92"/>
          <p:cNvSpPr txBox="1">
            <a:spLocks noChangeArrowheads="1"/>
          </p:cNvSpPr>
          <p:nvPr/>
        </p:nvSpPr>
        <p:spPr bwMode="auto">
          <a:xfrm>
            <a:off x="3779838" y="1371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1" name="Text Box 93"/>
          <p:cNvSpPr txBox="1">
            <a:spLocks noChangeArrowheads="1"/>
          </p:cNvSpPr>
          <p:nvPr/>
        </p:nvSpPr>
        <p:spPr bwMode="auto">
          <a:xfrm>
            <a:off x="5715000" y="1371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2" name="Text Box 94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3" name="Text Box 95"/>
          <p:cNvSpPr txBox="1">
            <a:spLocks noChangeArrowheads="1"/>
          </p:cNvSpPr>
          <p:nvPr/>
        </p:nvSpPr>
        <p:spPr bwMode="auto">
          <a:xfrm>
            <a:off x="5562600" y="2971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4" name="Text Box 96"/>
          <p:cNvSpPr txBox="1">
            <a:spLocks noChangeArrowheads="1"/>
          </p:cNvSpPr>
          <p:nvPr/>
        </p:nvSpPr>
        <p:spPr bwMode="auto">
          <a:xfrm>
            <a:off x="3932238" y="2895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5" name="Text Box 97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7196" name="Line 98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99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100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101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8286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2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3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4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14"/>
          <p:cNvGrpSpPr>
            <a:grpSpLocks/>
          </p:cNvGrpSpPr>
          <p:nvPr/>
        </p:nvGrpSpPr>
        <p:grpSpPr bwMode="auto">
          <a:xfrm>
            <a:off x="3505200" y="990600"/>
            <a:ext cx="304800" cy="1371600"/>
            <a:chOff x="2064" y="384"/>
            <a:chExt cx="192" cy="864"/>
          </a:xfrm>
        </p:grpSpPr>
        <p:sp>
          <p:nvSpPr>
            <p:cNvPr id="8276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7" name="Group 25"/>
          <p:cNvGrpSpPr>
            <a:grpSpLocks/>
          </p:cNvGrpSpPr>
          <p:nvPr/>
        </p:nvGrpSpPr>
        <p:grpSpPr bwMode="auto">
          <a:xfrm>
            <a:off x="3505200" y="2438400"/>
            <a:ext cx="304800" cy="1371600"/>
            <a:chOff x="2064" y="384"/>
            <a:chExt cx="192" cy="864"/>
          </a:xfrm>
        </p:grpSpPr>
        <p:sp>
          <p:nvSpPr>
            <p:cNvPr id="8266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1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2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36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8256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47"/>
          <p:cNvGrpSpPr>
            <a:grpSpLocks/>
          </p:cNvGrpSpPr>
          <p:nvPr/>
        </p:nvGrpSpPr>
        <p:grpSpPr bwMode="auto">
          <a:xfrm>
            <a:off x="5257800" y="838200"/>
            <a:ext cx="304800" cy="1371600"/>
            <a:chOff x="2064" y="384"/>
            <a:chExt cx="192" cy="864"/>
          </a:xfrm>
        </p:grpSpPr>
        <p:sp>
          <p:nvSpPr>
            <p:cNvPr id="8246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58"/>
          <p:cNvGrpSpPr>
            <a:grpSpLocks/>
          </p:cNvGrpSpPr>
          <p:nvPr/>
        </p:nvGrpSpPr>
        <p:grpSpPr bwMode="auto">
          <a:xfrm>
            <a:off x="5257800" y="2590800"/>
            <a:ext cx="304800" cy="1371600"/>
            <a:chOff x="2064" y="384"/>
            <a:chExt cx="192" cy="864"/>
          </a:xfrm>
        </p:grpSpPr>
        <p:sp>
          <p:nvSpPr>
            <p:cNvPr id="8236" name="Line 59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60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61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62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63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64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65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66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67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68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69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8226" name="Line 70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71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72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73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74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75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76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77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78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79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2" name="Line 80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81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82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83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84"/>
          <p:cNvSpPr>
            <a:spLocks noChangeShapeType="1"/>
          </p:cNvSpPr>
          <p:nvPr/>
        </p:nvSpPr>
        <p:spPr bwMode="auto">
          <a:xfrm flipV="1">
            <a:off x="54102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85"/>
          <p:cNvSpPr>
            <a:spLocks noChangeShapeType="1"/>
          </p:cNvSpPr>
          <p:nvPr/>
        </p:nvSpPr>
        <p:spPr bwMode="auto">
          <a:xfrm>
            <a:off x="36576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86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87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88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89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90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91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4" name="Text Box 92"/>
          <p:cNvSpPr txBox="1">
            <a:spLocks noChangeArrowheads="1"/>
          </p:cNvSpPr>
          <p:nvPr/>
        </p:nvSpPr>
        <p:spPr bwMode="auto">
          <a:xfrm>
            <a:off x="3779838" y="1371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5" name="Text Box 93"/>
          <p:cNvSpPr txBox="1">
            <a:spLocks noChangeArrowheads="1"/>
          </p:cNvSpPr>
          <p:nvPr/>
        </p:nvSpPr>
        <p:spPr bwMode="auto">
          <a:xfrm>
            <a:off x="5715000" y="13716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6" name="Text Box 94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7" name="Text Box 95"/>
          <p:cNvSpPr txBox="1">
            <a:spLocks noChangeArrowheads="1"/>
          </p:cNvSpPr>
          <p:nvPr/>
        </p:nvSpPr>
        <p:spPr bwMode="auto">
          <a:xfrm>
            <a:off x="5562600" y="2971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8" name="Text Box 96"/>
          <p:cNvSpPr txBox="1">
            <a:spLocks noChangeArrowheads="1"/>
          </p:cNvSpPr>
          <p:nvPr/>
        </p:nvSpPr>
        <p:spPr bwMode="auto">
          <a:xfrm>
            <a:off x="3932238" y="28956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19" name="Text Box 97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8220" name="Oval 98"/>
          <p:cNvSpPr>
            <a:spLocks noChangeArrowheads="1"/>
          </p:cNvSpPr>
          <p:nvPr/>
        </p:nvSpPr>
        <p:spPr bwMode="auto">
          <a:xfrm>
            <a:off x="3200400" y="990600"/>
            <a:ext cx="838200" cy="2895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99"/>
          <p:cNvSpPr>
            <a:spLocks noChangeArrowheads="1"/>
          </p:cNvSpPr>
          <p:nvPr/>
        </p:nvSpPr>
        <p:spPr bwMode="auto">
          <a:xfrm>
            <a:off x="5108575" y="912813"/>
            <a:ext cx="841375" cy="312578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Line 100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101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102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103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9906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905000" y="609600"/>
            <a:ext cx="1371600" cy="304800"/>
            <a:chOff x="624" y="768"/>
            <a:chExt cx="864" cy="192"/>
          </a:xfrm>
        </p:grpSpPr>
        <p:sp>
          <p:nvSpPr>
            <p:cNvPr id="9286" name="Line 4"/>
            <p:cNvSpPr>
              <a:spLocks noChangeShapeType="1"/>
            </p:cNvSpPr>
            <p:nvPr/>
          </p:nvSpPr>
          <p:spPr bwMode="auto">
            <a:xfrm>
              <a:off x="76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5"/>
            <p:cNvSpPr>
              <a:spLocks noChangeShapeType="1"/>
            </p:cNvSpPr>
            <p:nvPr/>
          </p:nvSpPr>
          <p:spPr bwMode="auto">
            <a:xfrm>
              <a:off x="960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6"/>
            <p:cNvSpPr>
              <a:spLocks noChangeShapeType="1"/>
            </p:cNvSpPr>
            <p:nvPr/>
          </p:nvSpPr>
          <p:spPr bwMode="auto">
            <a:xfrm>
              <a:off x="115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7"/>
            <p:cNvSpPr>
              <a:spLocks noChangeShapeType="1"/>
            </p:cNvSpPr>
            <p:nvPr/>
          </p:nvSpPr>
          <p:spPr bwMode="auto">
            <a:xfrm flipH="1">
              <a:off x="1248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8"/>
            <p:cNvSpPr>
              <a:spLocks noChangeShapeType="1"/>
            </p:cNvSpPr>
            <p:nvPr/>
          </p:nvSpPr>
          <p:spPr bwMode="auto">
            <a:xfrm flipH="1">
              <a:off x="864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9"/>
            <p:cNvSpPr>
              <a:spLocks noChangeShapeType="1"/>
            </p:cNvSpPr>
            <p:nvPr/>
          </p:nvSpPr>
          <p:spPr bwMode="auto">
            <a:xfrm flipH="1">
              <a:off x="1056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10"/>
            <p:cNvSpPr>
              <a:spLocks noChangeShapeType="1"/>
            </p:cNvSpPr>
            <p:nvPr/>
          </p:nvSpPr>
          <p:spPr bwMode="auto">
            <a:xfrm flipH="1">
              <a:off x="720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11"/>
            <p:cNvSpPr>
              <a:spLocks noChangeShapeType="1"/>
            </p:cNvSpPr>
            <p:nvPr/>
          </p:nvSpPr>
          <p:spPr bwMode="auto">
            <a:xfrm>
              <a:off x="1344" y="76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12"/>
            <p:cNvSpPr>
              <a:spLocks noChangeShapeType="1"/>
            </p:cNvSpPr>
            <p:nvPr/>
          </p:nvSpPr>
          <p:spPr bwMode="auto">
            <a:xfrm>
              <a:off x="1392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13"/>
            <p:cNvSpPr>
              <a:spLocks noChangeShapeType="1"/>
            </p:cNvSpPr>
            <p:nvPr/>
          </p:nvSpPr>
          <p:spPr bwMode="auto">
            <a:xfrm>
              <a:off x="624" y="86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" name="Group 14"/>
          <p:cNvGrpSpPr>
            <a:grpSpLocks/>
          </p:cNvGrpSpPr>
          <p:nvPr/>
        </p:nvGrpSpPr>
        <p:grpSpPr bwMode="auto">
          <a:xfrm>
            <a:off x="3505200" y="1905000"/>
            <a:ext cx="304800" cy="1371600"/>
            <a:chOff x="2064" y="384"/>
            <a:chExt cx="192" cy="864"/>
          </a:xfrm>
        </p:grpSpPr>
        <p:sp>
          <p:nvSpPr>
            <p:cNvPr id="9276" name="Line 15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16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17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18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Line 19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20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21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Line 22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23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24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25"/>
          <p:cNvGrpSpPr>
            <a:grpSpLocks/>
          </p:cNvGrpSpPr>
          <p:nvPr/>
        </p:nvGrpSpPr>
        <p:grpSpPr bwMode="auto">
          <a:xfrm>
            <a:off x="3505200" y="4038600"/>
            <a:ext cx="304800" cy="1371600"/>
            <a:chOff x="2064" y="384"/>
            <a:chExt cx="192" cy="864"/>
          </a:xfrm>
        </p:grpSpPr>
        <p:sp>
          <p:nvSpPr>
            <p:cNvPr id="9266" name="Line 26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27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28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29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30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31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32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33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34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35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36"/>
          <p:cNvGrpSpPr>
            <a:grpSpLocks/>
          </p:cNvGrpSpPr>
          <p:nvPr/>
        </p:nvGrpSpPr>
        <p:grpSpPr bwMode="auto">
          <a:xfrm>
            <a:off x="5257800" y="1905000"/>
            <a:ext cx="304800" cy="1371600"/>
            <a:chOff x="2064" y="384"/>
            <a:chExt cx="192" cy="864"/>
          </a:xfrm>
        </p:grpSpPr>
        <p:sp>
          <p:nvSpPr>
            <p:cNvPr id="9256" name="Line 37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38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9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0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1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2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3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4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5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46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3" name="Group 47"/>
          <p:cNvGrpSpPr>
            <a:grpSpLocks/>
          </p:cNvGrpSpPr>
          <p:nvPr/>
        </p:nvGrpSpPr>
        <p:grpSpPr bwMode="auto">
          <a:xfrm>
            <a:off x="7772400" y="2286000"/>
            <a:ext cx="304800" cy="1371600"/>
            <a:chOff x="2064" y="384"/>
            <a:chExt cx="192" cy="864"/>
          </a:xfrm>
        </p:grpSpPr>
        <p:sp>
          <p:nvSpPr>
            <p:cNvPr id="9246" name="Line 48"/>
            <p:cNvSpPr>
              <a:spLocks noChangeShapeType="1"/>
            </p:cNvSpPr>
            <p:nvPr/>
          </p:nvSpPr>
          <p:spPr bwMode="auto">
            <a:xfrm rot="5400000">
              <a:off x="2112" y="48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9"/>
            <p:cNvSpPr>
              <a:spLocks noChangeShapeType="1"/>
            </p:cNvSpPr>
            <p:nvPr/>
          </p:nvSpPr>
          <p:spPr bwMode="auto">
            <a:xfrm rot="5400000">
              <a:off x="2112" y="6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50"/>
            <p:cNvSpPr>
              <a:spLocks noChangeShapeType="1"/>
            </p:cNvSpPr>
            <p:nvPr/>
          </p:nvSpPr>
          <p:spPr bwMode="auto">
            <a:xfrm rot="5400000">
              <a:off x="2112" y="86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51"/>
            <p:cNvSpPr>
              <a:spLocks noChangeShapeType="1"/>
            </p:cNvSpPr>
            <p:nvPr/>
          </p:nvSpPr>
          <p:spPr bwMode="auto">
            <a:xfrm rot="5400000" flipH="1">
              <a:off x="2112" y="96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52"/>
            <p:cNvSpPr>
              <a:spLocks noChangeShapeType="1"/>
            </p:cNvSpPr>
            <p:nvPr/>
          </p:nvSpPr>
          <p:spPr bwMode="auto">
            <a:xfrm rot="5400000" flipH="1">
              <a:off x="2112" y="57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53"/>
            <p:cNvSpPr>
              <a:spLocks noChangeShapeType="1"/>
            </p:cNvSpPr>
            <p:nvPr/>
          </p:nvSpPr>
          <p:spPr bwMode="auto">
            <a:xfrm rot="5400000" flipH="1">
              <a:off x="2112" y="7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54"/>
            <p:cNvSpPr>
              <a:spLocks noChangeShapeType="1"/>
            </p:cNvSpPr>
            <p:nvPr/>
          </p:nvSpPr>
          <p:spPr bwMode="auto">
            <a:xfrm rot="5400000" flipH="1">
              <a:off x="2184" y="45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55"/>
            <p:cNvSpPr>
              <a:spLocks noChangeShapeType="1"/>
            </p:cNvSpPr>
            <p:nvPr/>
          </p:nvSpPr>
          <p:spPr bwMode="auto">
            <a:xfrm rot="5400000">
              <a:off x="2184" y="108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56"/>
            <p:cNvSpPr>
              <a:spLocks noChangeShapeType="1"/>
            </p:cNvSpPr>
            <p:nvPr/>
          </p:nvSpPr>
          <p:spPr bwMode="auto">
            <a:xfrm rot="5400000">
              <a:off x="2113" y="1199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57"/>
            <p:cNvSpPr>
              <a:spLocks noChangeShapeType="1"/>
            </p:cNvSpPr>
            <p:nvPr/>
          </p:nvSpPr>
          <p:spPr bwMode="auto">
            <a:xfrm rot="5400000">
              <a:off x="2113" y="43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4" name="Line 58"/>
          <p:cNvSpPr>
            <a:spLocks noChangeShapeType="1"/>
          </p:cNvSpPr>
          <p:nvPr/>
        </p:nvSpPr>
        <p:spPr bwMode="auto">
          <a:xfrm>
            <a:off x="3200400" y="762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59"/>
          <p:cNvSpPr>
            <a:spLocks noChangeShapeType="1"/>
          </p:cNvSpPr>
          <p:nvPr/>
        </p:nvSpPr>
        <p:spPr bwMode="auto">
          <a:xfrm flipV="1">
            <a:off x="36576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60"/>
          <p:cNvSpPr>
            <a:spLocks noChangeShapeType="1"/>
          </p:cNvSpPr>
          <p:nvPr/>
        </p:nvSpPr>
        <p:spPr bwMode="auto">
          <a:xfrm flipV="1">
            <a:off x="5410200" y="76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61"/>
          <p:cNvSpPr>
            <a:spLocks noChangeShapeType="1"/>
          </p:cNvSpPr>
          <p:nvPr/>
        </p:nvSpPr>
        <p:spPr bwMode="auto">
          <a:xfrm flipV="1">
            <a:off x="7924800" y="76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62"/>
          <p:cNvSpPr>
            <a:spLocks noChangeShapeType="1"/>
          </p:cNvSpPr>
          <p:nvPr/>
        </p:nvSpPr>
        <p:spPr bwMode="auto">
          <a:xfrm flipV="1">
            <a:off x="3657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63"/>
          <p:cNvSpPr>
            <a:spLocks noChangeShapeType="1"/>
          </p:cNvSpPr>
          <p:nvPr/>
        </p:nvSpPr>
        <p:spPr bwMode="auto">
          <a:xfrm flipH="1">
            <a:off x="36576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64"/>
          <p:cNvSpPr>
            <a:spLocks noChangeShapeType="1"/>
          </p:cNvSpPr>
          <p:nvPr/>
        </p:nvSpPr>
        <p:spPr bwMode="auto">
          <a:xfrm>
            <a:off x="7924800" y="3657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65"/>
          <p:cNvSpPr>
            <a:spLocks noChangeShapeType="1"/>
          </p:cNvSpPr>
          <p:nvPr/>
        </p:nvSpPr>
        <p:spPr bwMode="auto">
          <a:xfrm flipH="1">
            <a:off x="990600" y="5943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66"/>
          <p:cNvSpPr>
            <a:spLocks noChangeShapeType="1"/>
          </p:cNvSpPr>
          <p:nvPr/>
        </p:nvSpPr>
        <p:spPr bwMode="auto">
          <a:xfrm>
            <a:off x="3657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67"/>
          <p:cNvSpPr txBox="1">
            <a:spLocks noChangeArrowheads="1"/>
          </p:cNvSpPr>
          <p:nvPr/>
        </p:nvSpPr>
        <p:spPr bwMode="auto">
          <a:xfrm>
            <a:off x="2286000" y="2286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18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34" name="Text Box 68"/>
          <p:cNvSpPr txBox="1">
            <a:spLocks noChangeArrowheads="1"/>
          </p:cNvSpPr>
          <p:nvPr/>
        </p:nvSpPr>
        <p:spPr bwMode="auto">
          <a:xfrm>
            <a:off x="3779838" y="22860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35" name="Text Box 69"/>
          <p:cNvSpPr txBox="1">
            <a:spLocks noChangeArrowheads="1"/>
          </p:cNvSpPr>
          <p:nvPr/>
        </p:nvSpPr>
        <p:spPr bwMode="auto">
          <a:xfrm>
            <a:off x="5638800" y="2667000"/>
            <a:ext cx="71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36" name="Text Box 70"/>
          <p:cNvSpPr txBox="1">
            <a:spLocks noChangeArrowheads="1"/>
          </p:cNvSpPr>
          <p:nvPr/>
        </p:nvSpPr>
        <p:spPr bwMode="auto">
          <a:xfrm>
            <a:off x="8199438" y="2819400"/>
            <a:ext cx="715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37" name="Text Box 71"/>
          <p:cNvSpPr txBox="1">
            <a:spLocks noChangeArrowheads="1"/>
          </p:cNvSpPr>
          <p:nvPr/>
        </p:nvSpPr>
        <p:spPr bwMode="auto">
          <a:xfrm>
            <a:off x="3856038" y="4648200"/>
            <a:ext cx="56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9238" name="Line 72"/>
          <p:cNvSpPr>
            <a:spLocks noChangeShapeType="1"/>
          </p:cNvSpPr>
          <p:nvPr/>
        </p:nvSpPr>
        <p:spPr bwMode="auto">
          <a:xfrm flipV="1">
            <a:off x="5410200" y="8382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73"/>
          <p:cNvSpPr>
            <a:spLocks noChangeShapeType="1"/>
          </p:cNvSpPr>
          <p:nvPr/>
        </p:nvSpPr>
        <p:spPr bwMode="auto">
          <a:xfrm>
            <a:off x="5410200" y="3198813"/>
            <a:ext cx="0" cy="758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74"/>
          <p:cNvSpPr>
            <a:spLocks noChangeShapeType="1"/>
          </p:cNvSpPr>
          <p:nvPr/>
        </p:nvSpPr>
        <p:spPr bwMode="auto">
          <a:xfrm>
            <a:off x="3657600" y="32004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75"/>
          <p:cNvSpPr>
            <a:spLocks noChangeShapeType="1"/>
          </p:cNvSpPr>
          <p:nvPr/>
        </p:nvSpPr>
        <p:spPr bwMode="auto">
          <a:xfrm>
            <a:off x="3657600" y="9144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6"/>
          <p:cNvSpPr>
            <a:spLocks noChangeShapeType="1"/>
          </p:cNvSpPr>
          <p:nvPr/>
        </p:nvSpPr>
        <p:spPr bwMode="auto">
          <a:xfrm>
            <a:off x="990600" y="3733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77"/>
          <p:cNvSpPr>
            <a:spLocks noChangeShapeType="1"/>
          </p:cNvSpPr>
          <p:nvPr/>
        </p:nvSpPr>
        <p:spPr bwMode="auto">
          <a:xfrm>
            <a:off x="990600" y="762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78"/>
          <p:cNvSpPr>
            <a:spLocks noChangeShapeType="1"/>
          </p:cNvSpPr>
          <p:nvPr/>
        </p:nvSpPr>
        <p:spPr bwMode="auto">
          <a:xfrm>
            <a:off x="6096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79"/>
          <p:cNvSpPr>
            <a:spLocks noChangeShapeType="1"/>
          </p:cNvSpPr>
          <p:nvPr/>
        </p:nvSpPr>
        <p:spPr bwMode="auto">
          <a:xfrm>
            <a:off x="78105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303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Welcome to IB Physics 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50</cp:revision>
  <dcterms:created xsi:type="dcterms:W3CDTF">2002-09-18T17:06:10Z</dcterms:created>
  <dcterms:modified xsi:type="dcterms:W3CDTF">2019-09-18T22:11:59Z</dcterms:modified>
</cp:coreProperties>
</file>