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8" r:id="rId4"/>
    <p:sldId id="269" r:id="rId5"/>
    <p:sldId id="267" r:id="rId6"/>
    <p:sldId id="261" r:id="rId7"/>
    <p:sldId id="265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7A816-5738-4EDA-BBD9-E16D19295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DF659-D2FC-4C21-9834-4A56348BF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C77C-32A7-4577-AA2F-D74D01E2C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75AB3-BC96-48C2-9F68-BBFC1F1CE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5EAD6-41BB-41D7-81C8-12F6BBD0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81605-EFD2-42FD-AD76-3F51B6A3A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D727-5671-46FD-914E-262B3DC6D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461C-2186-4674-BA64-71A69A339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C84D8-7C6C-42CE-BCBC-F7FEE14A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82131-6BE4-445D-8F37-0680B78F6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43D1B-B3B1-41E0-B6E9-ABE3FAA13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09AA49-B17A-4078-B2BC-F832A8A9F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uhsphysics.ttsd.k12.or.us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Welcome to IB Physics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A baseball leaves the bat with an upward Velocity of 41.3 m/s.  What is its velocity when it reaches an elevation of 60.0 m above the bat?  Use the acceleration of gravity to be 9.81 m/s/s.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3200400"/>
            <a:ext cx="74834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v</a:t>
            </a:r>
            <a:r>
              <a:rPr lang="en-US" sz="3200" baseline="30000" dirty="0"/>
              <a:t>2</a:t>
            </a:r>
            <a:r>
              <a:rPr lang="en-US" sz="3200" dirty="0"/>
              <a:t> = u</a:t>
            </a:r>
            <a:r>
              <a:rPr lang="en-US" sz="3200" baseline="30000" dirty="0"/>
              <a:t>2</a:t>
            </a:r>
            <a:r>
              <a:rPr lang="en-US" sz="3200" dirty="0"/>
              <a:t> + 2as</a:t>
            </a:r>
          </a:p>
          <a:p>
            <a:r>
              <a:rPr lang="en-US" sz="3200" dirty="0"/>
              <a:t>|v| = </a:t>
            </a:r>
            <a:r>
              <a:rPr lang="en-US" sz="3200" dirty="0">
                <a:sym typeface="Symbol" pitchFamily="18" charset="2"/>
              </a:rPr>
              <a:t>(</a:t>
            </a:r>
            <a:r>
              <a:rPr lang="en-US" sz="3200" dirty="0"/>
              <a:t>u</a:t>
            </a:r>
            <a:r>
              <a:rPr lang="en-US" sz="3200" baseline="30000" dirty="0"/>
              <a:t>2</a:t>
            </a:r>
            <a:r>
              <a:rPr lang="en-US" sz="3200" dirty="0"/>
              <a:t> + 2as</a:t>
            </a:r>
            <a:r>
              <a:rPr lang="en-US" sz="3200" dirty="0">
                <a:sym typeface="Symbol" pitchFamily="18" charset="2"/>
              </a:rPr>
              <a:t>) </a:t>
            </a:r>
          </a:p>
          <a:p>
            <a:r>
              <a:rPr lang="en-US" sz="3200" dirty="0">
                <a:sym typeface="Symbol" pitchFamily="18" charset="2"/>
              </a:rPr>
              <a:t>= (</a:t>
            </a:r>
            <a:r>
              <a:rPr lang="en-US" sz="3200" dirty="0"/>
              <a:t>(41.3 m/s)</a:t>
            </a:r>
            <a:r>
              <a:rPr lang="en-US" sz="3200" baseline="30000" dirty="0"/>
              <a:t>2</a:t>
            </a:r>
            <a:r>
              <a:rPr lang="en-US" sz="3200" dirty="0"/>
              <a:t> + 2(-</a:t>
            </a:r>
            <a:r>
              <a:rPr lang="en-US" sz="3200" dirty="0" smtClean="0"/>
              <a:t>9.81 </a:t>
            </a:r>
            <a:r>
              <a:rPr lang="en-US" sz="3200" dirty="0"/>
              <a:t>m/s/s)(60. m)</a:t>
            </a:r>
            <a:r>
              <a:rPr lang="en-US" sz="3200" dirty="0">
                <a:sym typeface="Symbol" pitchFamily="18" charset="2"/>
              </a:rPr>
              <a:t>)</a:t>
            </a:r>
          </a:p>
          <a:p>
            <a:r>
              <a:rPr lang="en-US" sz="3200" dirty="0">
                <a:sym typeface="Symbol" pitchFamily="18" charset="2"/>
              </a:rPr>
              <a:t>= 23 m/s</a:t>
            </a:r>
          </a:p>
          <a:p>
            <a:r>
              <a:rPr lang="en-US" sz="3200" dirty="0">
                <a:sym typeface="Symbol" pitchFamily="18" charset="2"/>
              </a:rPr>
              <a:t>v = +/- 23 m/s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5725" y="6572250"/>
            <a:ext cx="706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+/- 23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5"/>
          <p:cNvSpPr>
            <a:spLocks noChangeArrowheads="1"/>
          </p:cNvSpPr>
          <p:nvPr/>
        </p:nvSpPr>
        <p:spPr bwMode="auto">
          <a:xfrm>
            <a:off x="1447800" y="1219200"/>
            <a:ext cx="2438400" cy="2667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26"/>
          <p:cNvSpPr txBox="1">
            <a:spLocks noChangeArrowheads="1"/>
          </p:cNvSpPr>
          <p:nvPr/>
        </p:nvSpPr>
        <p:spPr bwMode="auto">
          <a:xfrm>
            <a:off x="1773238" y="1701800"/>
            <a:ext cx="1851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Is it</a:t>
            </a:r>
          </a:p>
          <a:p>
            <a:pPr algn="ctr"/>
            <a:r>
              <a:rPr lang="en-US" sz="2800"/>
              <a:t>Bigger than</a:t>
            </a:r>
          </a:p>
          <a:p>
            <a:pPr algn="ctr"/>
            <a:r>
              <a:rPr lang="en-US" sz="2800"/>
              <a:t>Your </a:t>
            </a:r>
          </a:p>
          <a:p>
            <a:pPr algn="ctr"/>
            <a:r>
              <a:rPr lang="en-US" sz="2800"/>
              <a:t>Mouth?</a:t>
            </a:r>
          </a:p>
        </p:txBody>
      </p:sp>
      <p:sp>
        <p:nvSpPr>
          <p:cNvPr id="4100" name="Rectangle 27"/>
          <p:cNvSpPr>
            <a:spLocks noChangeArrowheads="1"/>
          </p:cNvSpPr>
          <p:nvPr/>
        </p:nvSpPr>
        <p:spPr bwMode="auto">
          <a:xfrm>
            <a:off x="1979613" y="152400"/>
            <a:ext cx="1373187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28"/>
          <p:cNvSpPr txBox="1">
            <a:spLocks noChangeArrowheads="1"/>
          </p:cNvSpPr>
          <p:nvPr/>
        </p:nvSpPr>
        <p:spPr bwMode="auto">
          <a:xfrm>
            <a:off x="2287588" y="21907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Start</a:t>
            </a:r>
          </a:p>
        </p:txBody>
      </p:sp>
      <p:sp>
        <p:nvSpPr>
          <p:cNvPr id="4102" name="Line 29"/>
          <p:cNvSpPr>
            <a:spLocks noChangeShapeType="1"/>
          </p:cNvSpPr>
          <p:nvPr/>
        </p:nvSpPr>
        <p:spPr bwMode="auto">
          <a:xfrm>
            <a:off x="26670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Rectangle 30"/>
          <p:cNvSpPr>
            <a:spLocks noChangeArrowheads="1"/>
          </p:cNvSpPr>
          <p:nvPr/>
        </p:nvSpPr>
        <p:spPr bwMode="auto">
          <a:xfrm>
            <a:off x="1981200" y="4872038"/>
            <a:ext cx="1373188" cy="69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31"/>
          <p:cNvSpPr txBox="1">
            <a:spLocks noChangeArrowheads="1"/>
          </p:cNvSpPr>
          <p:nvPr/>
        </p:nvSpPr>
        <p:spPr bwMode="auto">
          <a:xfrm>
            <a:off x="2289175" y="4938713"/>
            <a:ext cx="942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Eat it</a:t>
            </a:r>
          </a:p>
        </p:txBody>
      </p:sp>
      <p:sp>
        <p:nvSpPr>
          <p:cNvPr id="4105" name="Rectangle 32"/>
          <p:cNvSpPr>
            <a:spLocks noChangeArrowheads="1"/>
          </p:cNvSpPr>
          <p:nvPr/>
        </p:nvSpPr>
        <p:spPr bwMode="auto">
          <a:xfrm>
            <a:off x="1979613" y="6015038"/>
            <a:ext cx="1373187" cy="69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33"/>
          <p:cNvSpPr txBox="1">
            <a:spLocks noChangeArrowheads="1"/>
          </p:cNvSpPr>
          <p:nvPr/>
        </p:nvSpPr>
        <p:spPr bwMode="auto">
          <a:xfrm>
            <a:off x="2287588" y="6081713"/>
            <a:ext cx="954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Done</a:t>
            </a:r>
          </a:p>
        </p:txBody>
      </p:sp>
      <p:sp>
        <p:nvSpPr>
          <p:cNvPr id="4107" name="Text Box 34"/>
          <p:cNvSpPr txBox="1">
            <a:spLocks noChangeArrowheads="1"/>
          </p:cNvSpPr>
          <p:nvPr/>
        </p:nvSpPr>
        <p:spPr bwMode="auto">
          <a:xfrm>
            <a:off x="2405063" y="4010025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No</a:t>
            </a:r>
          </a:p>
        </p:txBody>
      </p:sp>
      <p:sp>
        <p:nvSpPr>
          <p:cNvPr id="4108" name="Line 35"/>
          <p:cNvSpPr>
            <a:spLocks noChangeShapeType="1"/>
          </p:cNvSpPr>
          <p:nvPr/>
        </p:nvSpPr>
        <p:spPr bwMode="auto">
          <a:xfrm>
            <a:off x="26670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36"/>
          <p:cNvSpPr>
            <a:spLocks noChangeShapeType="1"/>
          </p:cNvSpPr>
          <p:nvPr/>
        </p:nvSpPr>
        <p:spPr bwMode="auto">
          <a:xfrm>
            <a:off x="26670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37"/>
          <p:cNvSpPr>
            <a:spLocks noChangeShapeType="1"/>
          </p:cNvSpPr>
          <p:nvPr/>
        </p:nvSpPr>
        <p:spPr bwMode="auto">
          <a:xfrm>
            <a:off x="26670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Text Box 38"/>
          <p:cNvSpPr txBox="1">
            <a:spLocks noChangeArrowheads="1"/>
          </p:cNvSpPr>
          <p:nvPr/>
        </p:nvSpPr>
        <p:spPr bwMode="auto">
          <a:xfrm>
            <a:off x="4271963" y="228282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Yes</a:t>
            </a:r>
          </a:p>
        </p:txBody>
      </p:sp>
      <p:sp>
        <p:nvSpPr>
          <p:cNvPr id="4112" name="Line 39"/>
          <p:cNvSpPr>
            <a:spLocks noChangeShapeType="1"/>
          </p:cNvSpPr>
          <p:nvPr/>
        </p:nvSpPr>
        <p:spPr bwMode="auto">
          <a:xfrm>
            <a:off x="3886200" y="2576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Text Box 40"/>
          <p:cNvSpPr txBox="1">
            <a:spLocks noChangeArrowheads="1"/>
          </p:cNvSpPr>
          <p:nvPr/>
        </p:nvSpPr>
        <p:spPr bwMode="auto">
          <a:xfrm>
            <a:off x="5260975" y="2314575"/>
            <a:ext cx="21463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Cut it up a bit</a:t>
            </a:r>
          </a:p>
        </p:txBody>
      </p:sp>
      <p:sp>
        <p:nvSpPr>
          <p:cNvPr id="4114" name="Line 41"/>
          <p:cNvSpPr>
            <a:spLocks noChangeShapeType="1"/>
          </p:cNvSpPr>
          <p:nvPr/>
        </p:nvSpPr>
        <p:spPr bwMode="auto">
          <a:xfrm>
            <a:off x="4876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42"/>
          <p:cNvSpPr>
            <a:spLocks noChangeShapeType="1"/>
          </p:cNvSpPr>
          <p:nvPr/>
        </p:nvSpPr>
        <p:spPr bwMode="auto">
          <a:xfrm flipV="1">
            <a:off x="6248400" y="114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43"/>
          <p:cNvSpPr>
            <a:spLocks noChangeShapeType="1"/>
          </p:cNvSpPr>
          <p:nvPr/>
        </p:nvSpPr>
        <p:spPr bwMode="auto">
          <a:xfrm flipH="1">
            <a:off x="2743200" y="1143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" name="Text Box 44"/>
          <p:cNvSpPr txBox="1">
            <a:spLocks noChangeArrowheads="1"/>
          </p:cNvSpPr>
          <p:nvPr/>
        </p:nvSpPr>
        <p:spPr bwMode="auto">
          <a:xfrm>
            <a:off x="5465763" y="2540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Basic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447800" y="2362200"/>
            <a:ext cx="2438400" cy="2667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51038" y="2970213"/>
            <a:ext cx="14970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Are </a:t>
            </a:r>
          </a:p>
          <a:p>
            <a:pPr algn="ctr"/>
            <a:r>
              <a:rPr lang="en-US" sz="2800"/>
              <a:t>you done</a:t>
            </a:r>
          </a:p>
          <a:p>
            <a:pPr algn="ctr"/>
            <a:r>
              <a:rPr lang="en-US" sz="2800"/>
              <a:t>yet?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79613" y="152400"/>
            <a:ext cx="1373187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7588" y="21907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Start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6670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05063" y="515302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Yes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6670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667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271963" y="3425825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No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886200" y="3719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260975" y="3457575"/>
            <a:ext cx="3214688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Figure out anything</a:t>
            </a:r>
          </a:p>
          <a:p>
            <a:r>
              <a:rPr lang="en-US" sz="2800"/>
              <a:t>you know to be true. 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8768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6248400" y="2286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743200" y="2286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465763" y="2540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Basic Problem Solving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85800" y="1295400"/>
            <a:ext cx="42275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Write down given quantities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6670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295400" y="6019800"/>
            <a:ext cx="26781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Circle the answer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181600" y="2590800"/>
            <a:ext cx="2166938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Write it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94013" y="681038"/>
            <a:ext cx="2287587" cy="1066800"/>
            <a:chOff x="1979613" y="152400"/>
            <a:chExt cx="2287587" cy="1066800"/>
          </a:xfrm>
        </p:grpSpPr>
        <p:sp>
          <p:nvSpPr>
            <p:cNvPr id="5160" name="Rectangle 27"/>
            <p:cNvSpPr>
              <a:spLocks noChangeArrowheads="1"/>
            </p:cNvSpPr>
            <p:nvPr/>
          </p:nvSpPr>
          <p:spPr bwMode="auto">
            <a:xfrm>
              <a:off x="1979613" y="152400"/>
              <a:ext cx="2287587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TextBox 4"/>
            <p:cNvSpPr txBox="1">
              <a:spLocks noChangeArrowheads="1"/>
            </p:cNvSpPr>
            <p:nvPr/>
          </p:nvSpPr>
          <p:spPr bwMode="auto">
            <a:xfrm>
              <a:off x="2057400" y="228600"/>
              <a:ext cx="21723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Explain concept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895600" y="1747838"/>
            <a:ext cx="2514600" cy="1066800"/>
            <a:chOff x="1979613" y="152400"/>
            <a:chExt cx="2514600" cy="1066800"/>
          </a:xfrm>
        </p:grpSpPr>
        <p:sp>
          <p:nvSpPr>
            <p:cNvPr id="5157" name="Rectangle 27"/>
            <p:cNvSpPr>
              <a:spLocks noChangeArrowheads="1"/>
            </p:cNvSpPr>
            <p:nvPr/>
          </p:nvSpPr>
          <p:spPr bwMode="auto">
            <a:xfrm>
              <a:off x="1979613" y="152400"/>
              <a:ext cx="2514600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TextBox 9"/>
            <p:cNvSpPr txBox="1">
              <a:spLocks noChangeArrowheads="1"/>
            </p:cNvSpPr>
            <p:nvPr/>
          </p:nvSpPr>
          <p:spPr bwMode="auto">
            <a:xfrm>
              <a:off x="2057400" y="228600"/>
              <a:ext cx="23952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Example Problem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124200" y="2814638"/>
            <a:ext cx="1828800" cy="1066800"/>
            <a:chOff x="2208213" y="152400"/>
            <a:chExt cx="1828800" cy="1066800"/>
          </a:xfrm>
        </p:grpSpPr>
        <p:sp>
          <p:nvSpPr>
            <p:cNvPr id="5154" name="Rectangle 27"/>
            <p:cNvSpPr>
              <a:spLocks noChangeArrowheads="1"/>
            </p:cNvSpPr>
            <p:nvPr/>
          </p:nvSpPr>
          <p:spPr bwMode="auto">
            <a:xfrm>
              <a:off x="2208213" y="152400"/>
              <a:ext cx="1828800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Box 13"/>
            <p:cNvSpPr txBox="1">
              <a:spLocks noChangeArrowheads="1"/>
            </p:cNvSpPr>
            <p:nvPr/>
          </p:nvSpPr>
          <p:spPr bwMode="auto">
            <a:xfrm>
              <a:off x="2281404" y="228600"/>
              <a:ext cx="17556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Whiteboards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895600" y="3881438"/>
            <a:ext cx="2287588" cy="1066800"/>
            <a:chOff x="1979613" y="152400"/>
            <a:chExt cx="2287587" cy="1066800"/>
          </a:xfrm>
        </p:grpSpPr>
        <p:sp>
          <p:nvSpPr>
            <p:cNvPr id="5151" name="Rectangle 27"/>
            <p:cNvSpPr>
              <a:spLocks noChangeArrowheads="1"/>
            </p:cNvSpPr>
            <p:nvPr/>
          </p:nvSpPr>
          <p:spPr bwMode="auto">
            <a:xfrm>
              <a:off x="1979613" y="152400"/>
              <a:ext cx="2287587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TextBox 17"/>
            <p:cNvSpPr txBox="1">
              <a:spLocks noChangeArrowheads="1"/>
            </p:cNvSpPr>
            <p:nvPr/>
          </p:nvSpPr>
          <p:spPr bwMode="auto">
            <a:xfrm>
              <a:off x="2391153" y="228600"/>
              <a:ext cx="170591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Homework?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895600" y="4948238"/>
            <a:ext cx="3810000" cy="1066800"/>
            <a:chOff x="1979613" y="152400"/>
            <a:chExt cx="3811000" cy="1066800"/>
          </a:xfrm>
        </p:grpSpPr>
        <p:sp>
          <p:nvSpPr>
            <p:cNvPr id="5148" name="Rectangle 27"/>
            <p:cNvSpPr>
              <a:spLocks noChangeArrowheads="1"/>
            </p:cNvSpPr>
            <p:nvPr/>
          </p:nvSpPr>
          <p:spPr bwMode="auto">
            <a:xfrm>
              <a:off x="1979613" y="152400"/>
              <a:ext cx="3125020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TextBox 21"/>
            <p:cNvSpPr txBox="1">
              <a:spLocks noChangeArrowheads="1"/>
            </p:cNvSpPr>
            <p:nvPr/>
          </p:nvSpPr>
          <p:spPr bwMode="auto">
            <a:xfrm>
              <a:off x="2057400" y="228600"/>
              <a:ext cx="37332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Formative Assessment</a:t>
              </a:r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228600" y="681038"/>
            <a:ext cx="2667000" cy="4572000"/>
            <a:chOff x="228600" y="152400"/>
            <a:chExt cx="2667000" cy="4572000"/>
          </a:xfrm>
        </p:grpSpPr>
        <p:grpSp>
          <p:nvGrpSpPr>
            <p:cNvPr id="5136" name="Group 68"/>
            <p:cNvGrpSpPr>
              <a:grpSpLocks/>
            </p:cNvGrpSpPr>
            <p:nvPr/>
          </p:nvGrpSpPr>
          <p:grpSpPr bwMode="auto">
            <a:xfrm>
              <a:off x="228600" y="152400"/>
              <a:ext cx="2667000" cy="3048000"/>
              <a:chOff x="228600" y="152400"/>
              <a:chExt cx="2667000" cy="3048000"/>
            </a:xfrm>
          </p:grpSpPr>
          <p:grpSp>
            <p:nvGrpSpPr>
              <p:cNvPr id="5139" name="Group 53"/>
              <p:cNvGrpSpPr>
                <a:grpSpLocks/>
              </p:cNvGrpSpPr>
              <p:nvPr/>
            </p:nvGrpSpPr>
            <p:grpSpPr bwMode="auto">
              <a:xfrm>
                <a:off x="228600" y="152400"/>
                <a:ext cx="2287587" cy="1524000"/>
                <a:chOff x="1979613" y="152400"/>
                <a:chExt cx="2287587" cy="1066800"/>
              </a:xfrm>
            </p:grpSpPr>
            <p:sp>
              <p:nvSpPr>
                <p:cNvPr id="5145" name="Rectangle 27"/>
                <p:cNvSpPr>
                  <a:spLocks noChangeArrowheads="1"/>
                </p:cNvSpPr>
                <p:nvPr/>
              </p:nvSpPr>
              <p:spPr bwMode="auto">
                <a:xfrm>
                  <a:off x="1979613" y="152400"/>
                  <a:ext cx="2287587" cy="69056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6" name="Line 29"/>
                <p:cNvSpPr>
                  <a:spLocks noChangeShapeType="1"/>
                </p:cNvSpPr>
                <p:nvPr/>
              </p:nvSpPr>
              <p:spPr bwMode="auto">
                <a:xfrm>
                  <a:off x="3124200" y="838200"/>
                  <a:ext cx="0" cy="381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7" name="TextBox 56"/>
                <p:cNvSpPr txBox="1">
                  <a:spLocks noChangeArrowheads="1"/>
                </p:cNvSpPr>
                <p:nvPr/>
              </p:nvSpPr>
              <p:spPr bwMode="auto">
                <a:xfrm>
                  <a:off x="2004032" y="228600"/>
                  <a:ext cx="2261581" cy="581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Watch Videos at </a:t>
                  </a:r>
                </a:p>
                <a:p>
                  <a:pPr algn="ctr"/>
                  <a:r>
                    <a:rPr lang="en-US"/>
                    <a:t>Home</a:t>
                  </a:r>
                </a:p>
              </p:txBody>
            </p:sp>
          </p:grpSp>
          <p:grpSp>
            <p:nvGrpSpPr>
              <p:cNvPr id="5140" name="Group 57"/>
              <p:cNvGrpSpPr>
                <a:grpSpLocks/>
              </p:cNvGrpSpPr>
              <p:nvPr/>
            </p:nvGrpSpPr>
            <p:grpSpPr bwMode="auto">
              <a:xfrm>
                <a:off x="228600" y="1676400"/>
                <a:ext cx="2303123" cy="1524000"/>
                <a:chOff x="1979613" y="152400"/>
                <a:chExt cx="2303123" cy="1066800"/>
              </a:xfrm>
            </p:grpSpPr>
            <p:sp>
              <p:nvSpPr>
                <p:cNvPr id="5142" name="Rectangle 27"/>
                <p:cNvSpPr>
                  <a:spLocks noChangeArrowheads="1"/>
                </p:cNvSpPr>
                <p:nvPr/>
              </p:nvSpPr>
              <p:spPr bwMode="auto">
                <a:xfrm>
                  <a:off x="1979613" y="152400"/>
                  <a:ext cx="2287587" cy="69056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3" name="Line 29"/>
                <p:cNvSpPr>
                  <a:spLocks noChangeShapeType="1"/>
                </p:cNvSpPr>
                <p:nvPr/>
              </p:nvSpPr>
              <p:spPr bwMode="auto">
                <a:xfrm>
                  <a:off x="3124200" y="838200"/>
                  <a:ext cx="0" cy="381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4" name="TextBox 60"/>
                <p:cNvSpPr txBox="1">
                  <a:spLocks noChangeArrowheads="1"/>
                </p:cNvSpPr>
                <p:nvPr/>
              </p:nvSpPr>
              <p:spPr bwMode="auto">
                <a:xfrm>
                  <a:off x="1986916" y="228600"/>
                  <a:ext cx="2295820" cy="581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Do “Homework”</a:t>
                  </a:r>
                </a:p>
                <a:p>
                  <a:pPr algn="ctr"/>
                  <a:r>
                    <a:rPr lang="en-US"/>
                    <a:t>in class</a:t>
                  </a:r>
                </a:p>
              </p:txBody>
            </p:sp>
          </p:grpSp>
          <p:cxnSp>
            <p:nvCxnSpPr>
              <p:cNvPr id="5141" name="Straight Arrow Connector 66"/>
              <p:cNvCxnSpPr>
                <a:cxnSpLocks noChangeShapeType="1"/>
              </p:cNvCxnSpPr>
              <p:nvPr/>
            </p:nvCxnSpPr>
            <p:spPr bwMode="auto">
              <a:xfrm flipH="1">
                <a:off x="2590800" y="533400"/>
                <a:ext cx="304800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5137" name="Straight Arrow Connector 76"/>
            <p:cNvCxnSpPr>
              <a:cxnSpLocks noChangeShapeType="1"/>
            </p:cNvCxnSpPr>
            <p:nvPr/>
          </p:nvCxnSpPr>
          <p:spPr bwMode="auto">
            <a:xfrm>
              <a:off x="1371600" y="3200400"/>
              <a:ext cx="0" cy="1524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38" name="Straight Arrow Connector 78"/>
            <p:cNvCxnSpPr>
              <a:cxnSpLocks noChangeShapeType="1"/>
            </p:cNvCxnSpPr>
            <p:nvPr/>
          </p:nvCxnSpPr>
          <p:spPr bwMode="auto">
            <a:xfrm>
              <a:off x="1371600" y="4724400"/>
              <a:ext cx="14478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5128" name="TextBox 53"/>
          <p:cNvSpPr txBox="1">
            <a:spLocks noChangeArrowheads="1"/>
          </p:cNvSpPr>
          <p:nvPr/>
        </p:nvSpPr>
        <p:spPr bwMode="auto">
          <a:xfrm>
            <a:off x="304800" y="71438"/>
            <a:ext cx="3625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Learning Cycle for Physics:</a:t>
            </a:r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2514600" y="5867400"/>
            <a:ext cx="5029200" cy="838200"/>
            <a:chOff x="2514600" y="5867400"/>
            <a:chExt cx="5029200" cy="838200"/>
          </a:xfrm>
        </p:grpSpPr>
        <p:grpSp>
          <p:nvGrpSpPr>
            <p:cNvPr id="5130" name="Group 22"/>
            <p:cNvGrpSpPr>
              <a:grpSpLocks/>
            </p:cNvGrpSpPr>
            <p:nvPr/>
          </p:nvGrpSpPr>
          <p:grpSpPr bwMode="auto">
            <a:xfrm>
              <a:off x="2514600" y="6015038"/>
              <a:ext cx="3657600" cy="690562"/>
              <a:chOff x="2455862" y="152400"/>
              <a:chExt cx="914401" cy="690563"/>
            </a:xfrm>
          </p:grpSpPr>
          <p:sp>
            <p:nvSpPr>
              <p:cNvPr id="5134" name="Rectangle 27"/>
              <p:cNvSpPr>
                <a:spLocks noChangeArrowheads="1"/>
              </p:cNvSpPr>
              <p:nvPr/>
            </p:nvSpPr>
            <p:spPr bwMode="auto">
              <a:xfrm>
                <a:off x="2455862" y="152400"/>
                <a:ext cx="914401" cy="6905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TextBox 25"/>
              <p:cNvSpPr txBox="1">
                <a:spLocks noChangeArrowheads="1"/>
              </p:cNvSpPr>
              <p:nvPr/>
            </p:nvSpPr>
            <p:spPr bwMode="auto">
              <a:xfrm>
                <a:off x="2532062" y="228600"/>
                <a:ext cx="774492" cy="461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Summative Assessment</a:t>
                </a:r>
              </a:p>
            </p:txBody>
          </p:sp>
        </p:grpSp>
        <p:cxnSp>
          <p:nvCxnSpPr>
            <p:cNvPr id="5131" name="Straight Connector 59"/>
            <p:cNvCxnSpPr>
              <a:cxnSpLocks noChangeShapeType="1"/>
            </p:cNvCxnSpPr>
            <p:nvPr/>
          </p:nvCxnSpPr>
          <p:spPr bwMode="auto">
            <a:xfrm>
              <a:off x="6172200" y="6324600"/>
              <a:ext cx="1371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32" name="Straight Connector 61"/>
            <p:cNvCxnSpPr>
              <a:cxnSpLocks noChangeShapeType="1"/>
            </p:cNvCxnSpPr>
            <p:nvPr/>
          </p:nvCxnSpPr>
          <p:spPr bwMode="auto">
            <a:xfrm flipV="1">
              <a:off x="7543800" y="5867400"/>
              <a:ext cx="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33" name="Straight Arrow Connector 63"/>
            <p:cNvCxnSpPr>
              <a:cxnSpLocks noChangeShapeType="1"/>
            </p:cNvCxnSpPr>
            <p:nvPr/>
          </p:nvCxnSpPr>
          <p:spPr bwMode="auto">
            <a:xfrm flipH="1">
              <a:off x="4114800" y="5867400"/>
              <a:ext cx="34290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9925" y="533400"/>
            <a:ext cx="484780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IB Physics I:</a:t>
            </a:r>
          </a:p>
          <a:p>
            <a:pPr lvl="1">
              <a:buFontTx/>
              <a:buChar char="•"/>
            </a:pPr>
            <a:r>
              <a:rPr lang="en-US" sz="3600" dirty="0"/>
              <a:t>Linear kinematics</a:t>
            </a:r>
          </a:p>
          <a:p>
            <a:pPr lvl="1">
              <a:buFontTx/>
              <a:buChar char="•"/>
            </a:pPr>
            <a:r>
              <a:rPr lang="en-US" sz="3600" dirty="0"/>
              <a:t>2D motion</a:t>
            </a:r>
          </a:p>
          <a:p>
            <a:pPr lvl="1">
              <a:buFontTx/>
              <a:buChar char="•"/>
            </a:pPr>
            <a:r>
              <a:rPr lang="en-US" sz="3600" dirty="0"/>
              <a:t>Forces</a:t>
            </a:r>
          </a:p>
          <a:p>
            <a:pPr lvl="1">
              <a:buFontTx/>
              <a:buChar char="•"/>
            </a:pPr>
            <a:r>
              <a:rPr lang="en-US" sz="3600" dirty="0"/>
              <a:t>Circular Motion</a:t>
            </a:r>
          </a:p>
          <a:p>
            <a:pPr lvl="1">
              <a:buFontTx/>
              <a:buChar char="•"/>
            </a:pPr>
            <a:r>
              <a:rPr lang="en-US" sz="3600" dirty="0"/>
              <a:t>Energy</a:t>
            </a:r>
          </a:p>
          <a:p>
            <a:pPr lvl="1">
              <a:buFontTx/>
              <a:buChar char="•"/>
            </a:pPr>
            <a:r>
              <a:rPr lang="en-US" sz="3600" dirty="0"/>
              <a:t>Momentum</a:t>
            </a:r>
          </a:p>
          <a:p>
            <a:pPr lvl="1">
              <a:buFontTx/>
              <a:buChar char="•"/>
            </a:pPr>
            <a:r>
              <a:rPr lang="en-US" sz="3600" dirty="0"/>
              <a:t>Rotational Mechanics</a:t>
            </a:r>
          </a:p>
          <a:p>
            <a:pPr lvl="1">
              <a:buFontTx/>
              <a:buChar char="•"/>
            </a:pPr>
            <a:r>
              <a:rPr lang="en-US" sz="3600" dirty="0"/>
              <a:t>Statics</a:t>
            </a:r>
          </a:p>
          <a:p>
            <a:pPr lvl="1">
              <a:buFontTx/>
              <a:buChar char="•"/>
            </a:pPr>
            <a:r>
              <a:rPr lang="en-US" sz="3600" dirty="0" smtClean="0"/>
              <a:t>Waves</a:t>
            </a:r>
          </a:p>
          <a:p>
            <a:pPr lvl="1">
              <a:buFontTx/>
              <a:buChar char="•"/>
            </a:pPr>
            <a:r>
              <a:rPr lang="en-US" sz="3600" smtClean="0"/>
              <a:t>Fluid Mechanics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425450"/>
            <a:ext cx="86868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Communicating with me</a:t>
            </a:r>
          </a:p>
          <a:p>
            <a:pPr lvl="1">
              <a:buFontTx/>
              <a:buChar char="•"/>
            </a:pPr>
            <a:r>
              <a:rPr lang="en-US" sz="3600" dirty="0"/>
              <a:t>Chris Murray               </a:t>
            </a:r>
          </a:p>
          <a:p>
            <a:pPr lvl="1">
              <a:buFontTx/>
              <a:buChar char="•"/>
            </a:pPr>
            <a:r>
              <a:rPr lang="en-US" sz="3600" dirty="0"/>
              <a:t>W:503.431.5721          </a:t>
            </a:r>
            <a:r>
              <a:rPr lang="en-US" sz="3600" dirty="0" smtClean="0"/>
              <a:t>         </a:t>
            </a:r>
            <a:endParaRPr lang="en-US" sz="3600" dirty="0"/>
          </a:p>
          <a:p>
            <a:pPr lvl="1">
              <a:buFontTx/>
              <a:buChar char="•"/>
            </a:pPr>
            <a:r>
              <a:rPr lang="en-US" sz="3200" dirty="0"/>
              <a:t>cmurray@ttsd.k12.or.us  </a:t>
            </a:r>
          </a:p>
          <a:p>
            <a:pPr lvl="1">
              <a:buFontTx/>
              <a:buChar char="•"/>
            </a:pPr>
            <a:r>
              <a:rPr lang="en-US" sz="3600" dirty="0">
                <a:hlinkClick r:id="rId2"/>
              </a:rPr>
              <a:t>http://tuhsphysics.ttsd.k12.or.us</a:t>
            </a:r>
            <a:endParaRPr lang="en-US" sz="3600" dirty="0"/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All of this is on the handout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197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Welcome to IB Physics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54</cp:revision>
  <dcterms:created xsi:type="dcterms:W3CDTF">2002-09-18T17:06:10Z</dcterms:created>
  <dcterms:modified xsi:type="dcterms:W3CDTF">2019-09-18T22:11:29Z</dcterms:modified>
</cp:coreProperties>
</file>