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8" r:id="rId4"/>
    <p:sldId id="263" r:id="rId5"/>
    <p:sldId id="265" r:id="rId6"/>
    <p:sldId id="261" r:id="rId7"/>
    <p:sldId id="262" r:id="rId8"/>
    <p:sldId id="266" r:id="rId9"/>
    <p:sldId id="267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5" autoAdjust="0"/>
  </p:normalViewPr>
  <p:slideViewPr>
    <p:cSldViewPr>
      <p:cViewPr varScale="1">
        <p:scale>
          <a:sx n="111" d="100"/>
          <a:sy n="111" d="100"/>
        </p:scale>
        <p:origin x="-160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3CBC7-D3C8-4AE4-A3D3-C1EBC9EC13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49F192-AB18-4F56-8E9F-C83044C1AF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CAB65-EC23-4B9A-8463-8DA56EACB2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0CB5BB-CB76-4705-A4EA-A3C65F0D2F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504F8A-DF48-4E42-919F-990A147670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4A26FF-4023-4A45-9DD6-778BB5A34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049D1-472E-4B00-96AF-D5445C38B2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28009B-1AE1-47FD-890F-E05DEE886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0C9CB-4ADA-4BD6-B267-3D7DED2CCE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1F35ED-32A1-48B9-88C8-02FAB4F7AB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08A14-30A4-46A8-BB0C-FD1BE55A43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514E7D6-C486-47FB-8DB3-D3906DFE1F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tuhsphysics.ttsd.k12.or.us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Welcome to Physics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/>
              <a:t>A baseball leaves the bat with an upward Velocity of 41.3 m/s.  What is its velocity when it reaches an elevation of 60. m above the bat?  Use the acceleration of gravity to be 9.80 m/s/s.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914400" y="3200400"/>
            <a:ext cx="7483475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/>
              <a:t>Vf</a:t>
            </a:r>
            <a:r>
              <a:rPr lang="en-US" sz="3600" baseline="30000"/>
              <a:t>2</a:t>
            </a:r>
            <a:r>
              <a:rPr lang="en-US" sz="3600"/>
              <a:t> = Vi</a:t>
            </a:r>
            <a:r>
              <a:rPr lang="en-US" sz="3600" baseline="30000"/>
              <a:t>2</a:t>
            </a:r>
            <a:r>
              <a:rPr lang="en-US" sz="3600"/>
              <a:t> + 2aX</a:t>
            </a:r>
          </a:p>
          <a:p>
            <a:r>
              <a:rPr lang="en-US" sz="3600"/>
              <a:t>|Vf| = </a:t>
            </a:r>
            <a:r>
              <a:rPr lang="en-US" sz="3600">
                <a:sym typeface="Symbol" pitchFamily="18" charset="2"/>
              </a:rPr>
              <a:t>(</a:t>
            </a:r>
            <a:r>
              <a:rPr lang="en-US" sz="3600"/>
              <a:t>Vi</a:t>
            </a:r>
            <a:r>
              <a:rPr lang="en-US" sz="3600" baseline="30000"/>
              <a:t>2</a:t>
            </a:r>
            <a:r>
              <a:rPr lang="en-US" sz="3600"/>
              <a:t> + 2aX</a:t>
            </a:r>
            <a:r>
              <a:rPr lang="en-US" sz="3600">
                <a:sym typeface="Symbol" pitchFamily="18" charset="2"/>
              </a:rPr>
              <a:t>) </a:t>
            </a:r>
          </a:p>
          <a:p>
            <a:r>
              <a:rPr lang="en-US" sz="3600">
                <a:sym typeface="Symbol" pitchFamily="18" charset="2"/>
              </a:rPr>
              <a:t>= (</a:t>
            </a:r>
            <a:r>
              <a:rPr lang="en-US" sz="3600"/>
              <a:t>(41.3 m/s)</a:t>
            </a:r>
            <a:r>
              <a:rPr lang="en-US" sz="3600" baseline="30000"/>
              <a:t>2</a:t>
            </a:r>
            <a:r>
              <a:rPr lang="en-US" sz="3600"/>
              <a:t> + 2(-9.8 m/s/s)(60. m)</a:t>
            </a:r>
            <a:r>
              <a:rPr lang="en-US" sz="3600">
                <a:sym typeface="Symbol" pitchFamily="18" charset="2"/>
              </a:rPr>
              <a:t>)</a:t>
            </a:r>
          </a:p>
          <a:p>
            <a:r>
              <a:rPr lang="en-US" sz="3600">
                <a:sym typeface="Symbol" pitchFamily="18" charset="2"/>
              </a:rPr>
              <a:t>= 23 m/s</a:t>
            </a:r>
          </a:p>
          <a:p>
            <a:r>
              <a:rPr lang="en-US" sz="3600">
                <a:sym typeface="Symbol" pitchFamily="18" charset="2"/>
              </a:rPr>
              <a:t>Vf = +/- 23 m/s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85725" y="6572250"/>
            <a:ext cx="7064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+/- 23 m/s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5"/>
          <p:cNvSpPr>
            <a:spLocks noChangeArrowheads="1"/>
          </p:cNvSpPr>
          <p:nvPr/>
        </p:nvSpPr>
        <p:spPr bwMode="auto">
          <a:xfrm>
            <a:off x="1447800" y="1219200"/>
            <a:ext cx="2438400" cy="2667000"/>
          </a:xfrm>
          <a:prstGeom prst="diamond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Text Box 26"/>
          <p:cNvSpPr txBox="1">
            <a:spLocks noChangeArrowheads="1"/>
          </p:cNvSpPr>
          <p:nvPr/>
        </p:nvSpPr>
        <p:spPr bwMode="auto">
          <a:xfrm>
            <a:off x="1773238" y="1701800"/>
            <a:ext cx="18510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/>
              <a:t>Is it</a:t>
            </a:r>
          </a:p>
          <a:p>
            <a:pPr algn="ctr"/>
            <a:r>
              <a:rPr lang="en-US" sz="2800"/>
              <a:t>Bigger than</a:t>
            </a:r>
          </a:p>
          <a:p>
            <a:pPr algn="ctr"/>
            <a:r>
              <a:rPr lang="en-US" sz="2800"/>
              <a:t>Your </a:t>
            </a:r>
          </a:p>
          <a:p>
            <a:pPr algn="ctr"/>
            <a:r>
              <a:rPr lang="en-US" sz="2800"/>
              <a:t>Mouth?</a:t>
            </a:r>
          </a:p>
        </p:txBody>
      </p:sp>
      <p:sp>
        <p:nvSpPr>
          <p:cNvPr id="4100" name="Rectangle 27"/>
          <p:cNvSpPr>
            <a:spLocks noChangeArrowheads="1"/>
          </p:cNvSpPr>
          <p:nvPr/>
        </p:nvSpPr>
        <p:spPr bwMode="auto">
          <a:xfrm>
            <a:off x="1979613" y="152400"/>
            <a:ext cx="1373187" cy="690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Text Box 28"/>
          <p:cNvSpPr txBox="1">
            <a:spLocks noChangeArrowheads="1"/>
          </p:cNvSpPr>
          <p:nvPr/>
        </p:nvSpPr>
        <p:spPr bwMode="auto">
          <a:xfrm>
            <a:off x="2287588" y="219075"/>
            <a:ext cx="8556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Start</a:t>
            </a:r>
          </a:p>
        </p:txBody>
      </p:sp>
      <p:sp>
        <p:nvSpPr>
          <p:cNvPr id="4102" name="Line 29"/>
          <p:cNvSpPr>
            <a:spLocks noChangeShapeType="1"/>
          </p:cNvSpPr>
          <p:nvPr/>
        </p:nvSpPr>
        <p:spPr bwMode="auto">
          <a:xfrm>
            <a:off x="2667000" y="838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03" name="Rectangle 30"/>
          <p:cNvSpPr>
            <a:spLocks noChangeArrowheads="1"/>
          </p:cNvSpPr>
          <p:nvPr/>
        </p:nvSpPr>
        <p:spPr bwMode="auto">
          <a:xfrm>
            <a:off x="1981200" y="4872038"/>
            <a:ext cx="1373188" cy="690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Text Box 31"/>
          <p:cNvSpPr txBox="1">
            <a:spLocks noChangeArrowheads="1"/>
          </p:cNvSpPr>
          <p:nvPr/>
        </p:nvSpPr>
        <p:spPr bwMode="auto">
          <a:xfrm>
            <a:off x="2289175" y="4938713"/>
            <a:ext cx="9429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Eat it</a:t>
            </a:r>
          </a:p>
        </p:txBody>
      </p:sp>
      <p:sp>
        <p:nvSpPr>
          <p:cNvPr id="4105" name="Rectangle 32"/>
          <p:cNvSpPr>
            <a:spLocks noChangeArrowheads="1"/>
          </p:cNvSpPr>
          <p:nvPr/>
        </p:nvSpPr>
        <p:spPr bwMode="auto">
          <a:xfrm>
            <a:off x="1979613" y="6015038"/>
            <a:ext cx="1373187" cy="690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Text Box 33"/>
          <p:cNvSpPr txBox="1">
            <a:spLocks noChangeArrowheads="1"/>
          </p:cNvSpPr>
          <p:nvPr/>
        </p:nvSpPr>
        <p:spPr bwMode="auto">
          <a:xfrm>
            <a:off x="2287588" y="6081713"/>
            <a:ext cx="9540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Done</a:t>
            </a:r>
          </a:p>
        </p:txBody>
      </p:sp>
      <p:sp>
        <p:nvSpPr>
          <p:cNvPr id="4107" name="Text Box 34"/>
          <p:cNvSpPr txBox="1">
            <a:spLocks noChangeArrowheads="1"/>
          </p:cNvSpPr>
          <p:nvPr/>
        </p:nvSpPr>
        <p:spPr bwMode="auto">
          <a:xfrm>
            <a:off x="2405063" y="4010025"/>
            <a:ext cx="6191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No</a:t>
            </a:r>
          </a:p>
        </p:txBody>
      </p:sp>
      <p:sp>
        <p:nvSpPr>
          <p:cNvPr id="4108" name="Line 35"/>
          <p:cNvSpPr>
            <a:spLocks noChangeShapeType="1"/>
          </p:cNvSpPr>
          <p:nvPr/>
        </p:nvSpPr>
        <p:spPr bwMode="auto">
          <a:xfrm>
            <a:off x="2667000" y="5562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09" name="Line 36"/>
          <p:cNvSpPr>
            <a:spLocks noChangeShapeType="1"/>
          </p:cNvSpPr>
          <p:nvPr/>
        </p:nvSpPr>
        <p:spPr bwMode="auto">
          <a:xfrm>
            <a:off x="2667000" y="4495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0" name="Line 37"/>
          <p:cNvSpPr>
            <a:spLocks noChangeShapeType="1"/>
          </p:cNvSpPr>
          <p:nvPr/>
        </p:nvSpPr>
        <p:spPr bwMode="auto">
          <a:xfrm>
            <a:off x="2667000" y="3886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1" name="Text Box 38"/>
          <p:cNvSpPr txBox="1">
            <a:spLocks noChangeArrowheads="1"/>
          </p:cNvSpPr>
          <p:nvPr/>
        </p:nvSpPr>
        <p:spPr bwMode="auto">
          <a:xfrm>
            <a:off x="4271963" y="2282825"/>
            <a:ext cx="736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Yes</a:t>
            </a:r>
          </a:p>
        </p:txBody>
      </p:sp>
      <p:sp>
        <p:nvSpPr>
          <p:cNvPr id="4112" name="Line 39"/>
          <p:cNvSpPr>
            <a:spLocks noChangeShapeType="1"/>
          </p:cNvSpPr>
          <p:nvPr/>
        </p:nvSpPr>
        <p:spPr bwMode="auto">
          <a:xfrm>
            <a:off x="3886200" y="257651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3" name="Text Box 40"/>
          <p:cNvSpPr txBox="1">
            <a:spLocks noChangeArrowheads="1"/>
          </p:cNvSpPr>
          <p:nvPr/>
        </p:nvSpPr>
        <p:spPr bwMode="auto">
          <a:xfrm>
            <a:off x="5260975" y="2314575"/>
            <a:ext cx="2146300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Cut it up a bit</a:t>
            </a:r>
          </a:p>
        </p:txBody>
      </p:sp>
      <p:sp>
        <p:nvSpPr>
          <p:cNvPr id="4114" name="Line 41"/>
          <p:cNvSpPr>
            <a:spLocks noChangeShapeType="1"/>
          </p:cNvSpPr>
          <p:nvPr/>
        </p:nvSpPr>
        <p:spPr bwMode="auto">
          <a:xfrm>
            <a:off x="4876800" y="2590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5" name="Line 42"/>
          <p:cNvSpPr>
            <a:spLocks noChangeShapeType="1"/>
          </p:cNvSpPr>
          <p:nvPr/>
        </p:nvSpPr>
        <p:spPr bwMode="auto">
          <a:xfrm flipV="1">
            <a:off x="6248400" y="11430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6" name="Line 43"/>
          <p:cNvSpPr>
            <a:spLocks noChangeShapeType="1"/>
          </p:cNvSpPr>
          <p:nvPr/>
        </p:nvSpPr>
        <p:spPr bwMode="auto">
          <a:xfrm flipH="1">
            <a:off x="2743200" y="11430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7" name="Text Box 44"/>
          <p:cNvSpPr txBox="1">
            <a:spLocks noChangeArrowheads="1"/>
          </p:cNvSpPr>
          <p:nvPr/>
        </p:nvSpPr>
        <p:spPr bwMode="auto">
          <a:xfrm>
            <a:off x="5465763" y="254000"/>
            <a:ext cx="3460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Basic Problem Solving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1447800" y="2362200"/>
            <a:ext cx="2438400" cy="2667000"/>
          </a:xfrm>
          <a:prstGeom prst="diamond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951038" y="2970213"/>
            <a:ext cx="1497012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/>
              <a:t>Are </a:t>
            </a:r>
          </a:p>
          <a:p>
            <a:pPr algn="ctr"/>
            <a:r>
              <a:rPr lang="en-US" sz="2800"/>
              <a:t>you done</a:t>
            </a:r>
          </a:p>
          <a:p>
            <a:pPr algn="ctr"/>
            <a:r>
              <a:rPr lang="en-US" sz="2800"/>
              <a:t>yet?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979613" y="152400"/>
            <a:ext cx="1373187" cy="690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287588" y="219075"/>
            <a:ext cx="8556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Start</a:t>
            </a:r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2667000" y="838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2405063" y="5153025"/>
            <a:ext cx="736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Yes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2667000" y="5562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2667000" y="5029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4271963" y="3425825"/>
            <a:ext cx="6191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No</a:t>
            </a:r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3886200" y="371951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5260975" y="3457575"/>
            <a:ext cx="2898775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Apply any formula</a:t>
            </a:r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4876800" y="3733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 flipV="1">
            <a:off x="6248400" y="22860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 flipH="1">
            <a:off x="2743200" y="22860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5465763" y="254000"/>
            <a:ext cx="3460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Basic Problem Solving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685800" y="1295400"/>
            <a:ext cx="4227513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Write down given quantities</a:t>
            </a:r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>
            <a:off x="2667000" y="1828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1295400" y="6019800"/>
            <a:ext cx="2678113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Circle the answer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894013" y="681038"/>
            <a:ext cx="2287587" cy="1066800"/>
            <a:chOff x="1979613" y="152400"/>
            <a:chExt cx="2287587" cy="1066800"/>
          </a:xfrm>
        </p:grpSpPr>
        <p:sp>
          <p:nvSpPr>
            <p:cNvPr id="5160" name="Rectangle 27"/>
            <p:cNvSpPr>
              <a:spLocks noChangeArrowheads="1"/>
            </p:cNvSpPr>
            <p:nvPr/>
          </p:nvSpPr>
          <p:spPr bwMode="auto">
            <a:xfrm>
              <a:off x="1979613" y="152400"/>
              <a:ext cx="2287587" cy="6905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61" name="Line 29"/>
            <p:cNvSpPr>
              <a:spLocks noChangeShapeType="1"/>
            </p:cNvSpPr>
            <p:nvPr/>
          </p:nvSpPr>
          <p:spPr bwMode="auto">
            <a:xfrm>
              <a:off x="3124200" y="8382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2" name="TextBox 4"/>
            <p:cNvSpPr txBox="1">
              <a:spLocks noChangeArrowheads="1"/>
            </p:cNvSpPr>
            <p:nvPr/>
          </p:nvSpPr>
          <p:spPr bwMode="auto">
            <a:xfrm>
              <a:off x="2057400" y="228600"/>
              <a:ext cx="217239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Explain concept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2895600" y="1747838"/>
            <a:ext cx="2514600" cy="1066800"/>
            <a:chOff x="1979613" y="152400"/>
            <a:chExt cx="2514600" cy="1066800"/>
          </a:xfrm>
        </p:grpSpPr>
        <p:sp>
          <p:nvSpPr>
            <p:cNvPr id="5157" name="Rectangle 27"/>
            <p:cNvSpPr>
              <a:spLocks noChangeArrowheads="1"/>
            </p:cNvSpPr>
            <p:nvPr/>
          </p:nvSpPr>
          <p:spPr bwMode="auto">
            <a:xfrm>
              <a:off x="1979613" y="152400"/>
              <a:ext cx="2514600" cy="6905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8" name="Line 29"/>
            <p:cNvSpPr>
              <a:spLocks noChangeShapeType="1"/>
            </p:cNvSpPr>
            <p:nvPr/>
          </p:nvSpPr>
          <p:spPr bwMode="auto">
            <a:xfrm>
              <a:off x="3124200" y="8382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9" name="TextBox 9"/>
            <p:cNvSpPr txBox="1">
              <a:spLocks noChangeArrowheads="1"/>
            </p:cNvSpPr>
            <p:nvPr/>
          </p:nvSpPr>
          <p:spPr bwMode="auto">
            <a:xfrm>
              <a:off x="2057400" y="228600"/>
              <a:ext cx="239520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Example Problem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3124200" y="2814638"/>
            <a:ext cx="1828800" cy="1066800"/>
            <a:chOff x="2208213" y="152400"/>
            <a:chExt cx="1828800" cy="1066800"/>
          </a:xfrm>
        </p:grpSpPr>
        <p:sp>
          <p:nvSpPr>
            <p:cNvPr id="5154" name="Rectangle 27"/>
            <p:cNvSpPr>
              <a:spLocks noChangeArrowheads="1"/>
            </p:cNvSpPr>
            <p:nvPr/>
          </p:nvSpPr>
          <p:spPr bwMode="auto">
            <a:xfrm>
              <a:off x="2208213" y="152400"/>
              <a:ext cx="1828800" cy="6905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5" name="Line 29"/>
            <p:cNvSpPr>
              <a:spLocks noChangeShapeType="1"/>
            </p:cNvSpPr>
            <p:nvPr/>
          </p:nvSpPr>
          <p:spPr bwMode="auto">
            <a:xfrm>
              <a:off x="3124200" y="8382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6" name="TextBox 13"/>
            <p:cNvSpPr txBox="1">
              <a:spLocks noChangeArrowheads="1"/>
            </p:cNvSpPr>
            <p:nvPr/>
          </p:nvSpPr>
          <p:spPr bwMode="auto">
            <a:xfrm>
              <a:off x="2281404" y="228600"/>
              <a:ext cx="175560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Whiteboards</a:t>
              </a:r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2895600" y="3881438"/>
            <a:ext cx="3733800" cy="1066800"/>
            <a:chOff x="1979613" y="152400"/>
            <a:chExt cx="3733799" cy="1066800"/>
          </a:xfrm>
        </p:grpSpPr>
        <p:sp>
          <p:nvSpPr>
            <p:cNvPr id="5151" name="Rectangle 27"/>
            <p:cNvSpPr>
              <a:spLocks noChangeArrowheads="1"/>
            </p:cNvSpPr>
            <p:nvPr/>
          </p:nvSpPr>
          <p:spPr bwMode="auto">
            <a:xfrm>
              <a:off x="1979613" y="152400"/>
              <a:ext cx="3733799" cy="6905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2" name="Line 29"/>
            <p:cNvSpPr>
              <a:spLocks noChangeShapeType="1"/>
            </p:cNvSpPr>
            <p:nvPr/>
          </p:nvSpPr>
          <p:spPr bwMode="auto">
            <a:xfrm>
              <a:off x="3124200" y="8382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3" name="TextBox 17"/>
            <p:cNvSpPr txBox="1">
              <a:spLocks noChangeArrowheads="1"/>
            </p:cNvSpPr>
            <p:nvPr/>
          </p:nvSpPr>
          <p:spPr bwMode="auto">
            <a:xfrm>
              <a:off x="2391153" y="228600"/>
              <a:ext cx="318894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Group Work/Homework</a:t>
              </a:r>
              <a:endParaRPr lang="en-US" dirty="0"/>
            </a:p>
          </p:txBody>
        </p:sp>
      </p:grp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2895600" y="4948238"/>
            <a:ext cx="3810000" cy="1066800"/>
            <a:chOff x="1979613" y="152400"/>
            <a:chExt cx="3811000" cy="1066800"/>
          </a:xfrm>
        </p:grpSpPr>
        <p:sp>
          <p:nvSpPr>
            <p:cNvPr id="5148" name="Rectangle 27"/>
            <p:cNvSpPr>
              <a:spLocks noChangeArrowheads="1"/>
            </p:cNvSpPr>
            <p:nvPr/>
          </p:nvSpPr>
          <p:spPr bwMode="auto">
            <a:xfrm>
              <a:off x="1979613" y="152400"/>
              <a:ext cx="3125020" cy="6905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9" name="Line 29"/>
            <p:cNvSpPr>
              <a:spLocks noChangeShapeType="1"/>
            </p:cNvSpPr>
            <p:nvPr/>
          </p:nvSpPr>
          <p:spPr bwMode="auto">
            <a:xfrm>
              <a:off x="3124200" y="8382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0" name="TextBox 21"/>
            <p:cNvSpPr txBox="1">
              <a:spLocks noChangeArrowheads="1"/>
            </p:cNvSpPr>
            <p:nvPr/>
          </p:nvSpPr>
          <p:spPr bwMode="auto">
            <a:xfrm>
              <a:off x="2057400" y="228600"/>
              <a:ext cx="373321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Formative Assessment</a:t>
              </a:r>
            </a:p>
          </p:txBody>
        </p:sp>
      </p:grpSp>
      <p:grpSp>
        <p:nvGrpSpPr>
          <p:cNvPr id="7" name="Group 79"/>
          <p:cNvGrpSpPr>
            <a:grpSpLocks/>
          </p:cNvGrpSpPr>
          <p:nvPr/>
        </p:nvGrpSpPr>
        <p:grpSpPr bwMode="auto">
          <a:xfrm>
            <a:off x="228600" y="681038"/>
            <a:ext cx="2667000" cy="4572000"/>
            <a:chOff x="228600" y="152400"/>
            <a:chExt cx="2667000" cy="4572000"/>
          </a:xfrm>
        </p:grpSpPr>
        <p:grpSp>
          <p:nvGrpSpPr>
            <p:cNvPr id="5136" name="Group 68"/>
            <p:cNvGrpSpPr>
              <a:grpSpLocks/>
            </p:cNvGrpSpPr>
            <p:nvPr/>
          </p:nvGrpSpPr>
          <p:grpSpPr bwMode="auto">
            <a:xfrm>
              <a:off x="228600" y="152400"/>
              <a:ext cx="2667000" cy="3048000"/>
              <a:chOff x="228600" y="152400"/>
              <a:chExt cx="2667000" cy="3048000"/>
            </a:xfrm>
          </p:grpSpPr>
          <p:grpSp>
            <p:nvGrpSpPr>
              <p:cNvPr id="5139" name="Group 53"/>
              <p:cNvGrpSpPr>
                <a:grpSpLocks/>
              </p:cNvGrpSpPr>
              <p:nvPr/>
            </p:nvGrpSpPr>
            <p:grpSpPr bwMode="auto">
              <a:xfrm>
                <a:off x="228600" y="152400"/>
                <a:ext cx="2287587" cy="1524000"/>
                <a:chOff x="1979613" y="152400"/>
                <a:chExt cx="2287587" cy="1066800"/>
              </a:xfrm>
            </p:grpSpPr>
            <p:sp>
              <p:nvSpPr>
                <p:cNvPr id="5145" name="Rectangle 27"/>
                <p:cNvSpPr>
                  <a:spLocks noChangeArrowheads="1"/>
                </p:cNvSpPr>
                <p:nvPr/>
              </p:nvSpPr>
              <p:spPr bwMode="auto">
                <a:xfrm>
                  <a:off x="1979613" y="152400"/>
                  <a:ext cx="2287587" cy="690563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46" name="Line 29"/>
                <p:cNvSpPr>
                  <a:spLocks noChangeShapeType="1"/>
                </p:cNvSpPr>
                <p:nvPr/>
              </p:nvSpPr>
              <p:spPr bwMode="auto">
                <a:xfrm>
                  <a:off x="3124200" y="838200"/>
                  <a:ext cx="0" cy="3810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47" name="TextBox 56"/>
                <p:cNvSpPr txBox="1">
                  <a:spLocks noChangeArrowheads="1"/>
                </p:cNvSpPr>
                <p:nvPr/>
              </p:nvSpPr>
              <p:spPr bwMode="auto">
                <a:xfrm>
                  <a:off x="2004032" y="228600"/>
                  <a:ext cx="2261581" cy="5816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/>
                    <a:t>Watch Videos at </a:t>
                  </a:r>
                </a:p>
                <a:p>
                  <a:pPr algn="ctr"/>
                  <a:r>
                    <a:rPr lang="en-US"/>
                    <a:t>Home</a:t>
                  </a:r>
                </a:p>
              </p:txBody>
            </p:sp>
          </p:grpSp>
          <p:grpSp>
            <p:nvGrpSpPr>
              <p:cNvPr id="5140" name="Group 57"/>
              <p:cNvGrpSpPr>
                <a:grpSpLocks/>
              </p:cNvGrpSpPr>
              <p:nvPr/>
            </p:nvGrpSpPr>
            <p:grpSpPr bwMode="auto">
              <a:xfrm>
                <a:off x="228600" y="1676400"/>
                <a:ext cx="2303123" cy="1524000"/>
                <a:chOff x="1979613" y="152400"/>
                <a:chExt cx="2303123" cy="1066800"/>
              </a:xfrm>
            </p:grpSpPr>
            <p:sp>
              <p:nvSpPr>
                <p:cNvPr id="5142" name="Rectangle 27"/>
                <p:cNvSpPr>
                  <a:spLocks noChangeArrowheads="1"/>
                </p:cNvSpPr>
                <p:nvPr/>
              </p:nvSpPr>
              <p:spPr bwMode="auto">
                <a:xfrm>
                  <a:off x="1979613" y="152400"/>
                  <a:ext cx="2287587" cy="690563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43" name="Line 29"/>
                <p:cNvSpPr>
                  <a:spLocks noChangeShapeType="1"/>
                </p:cNvSpPr>
                <p:nvPr/>
              </p:nvSpPr>
              <p:spPr bwMode="auto">
                <a:xfrm>
                  <a:off x="3124200" y="838200"/>
                  <a:ext cx="0" cy="3810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44" name="TextBox 60"/>
                <p:cNvSpPr txBox="1">
                  <a:spLocks noChangeArrowheads="1"/>
                </p:cNvSpPr>
                <p:nvPr/>
              </p:nvSpPr>
              <p:spPr bwMode="auto">
                <a:xfrm>
                  <a:off x="1986916" y="228600"/>
                  <a:ext cx="2295820" cy="5816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/>
                    <a:t>Do “Homework”</a:t>
                  </a:r>
                </a:p>
                <a:p>
                  <a:pPr algn="ctr"/>
                  <a:r>
                    <a:rPr lang="en-US"/>
                    <a:t>in class</a:t>
                  </a:r>
                </a:p>
              </p:txBody>
            </p:sp>
          </p:grpSp>
          <p:cxnSp>
            <p:nvCxnSpPr>
              <p:cNvPr id="5141" name="Straight Arrow Connector 66"/>
              <p:cNvCxnSpPr>
                <a:cxnSpLocks noChangeShapeType="1"/>
              </p:cNvCxnSpPr>
              <p:nvPr/>
            </p:nvCxnSpPr>
            <p:spPr bwMode="auto">
              <a:xfrm flipH="1">
                <a:off x="2590800" y="533400"/>
                <a:ext cx="304800" cy="0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</p:grpSp>
        <p:cxnSp>
          <p:nvCxnSpPr>
            <p:cNvPr id="5137" name="Straight Arrow Connector 76"/>
            <p:cNvCxnSpPr>
              <a:cxnSpLocks noChangeShapeType="1"/>
            </p:cNvCxnSpPr>
            <p:nvPr/>
          </p:nvCxnSpPr>
          <p:spPr bwMode="auto">
            <a:xfrm>
              <a:off x="1371600" y="3200400"/>
              <a:ext cx="0" cy="152400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5138" name="Straight Arrow Connector 78"/>
            <p:cNvCxnSpPr>
              <a:cxnSpLocks noChangeShapeType="1"/>
            </p:cNvCxnSpPr>
            <p:nvPr/>
          </p:nvCxnSpPr>
          <p:spPr bwMode="auto">
            <a:xfrm>
              <a:off x="1371600" y="4724400"/>
              <a:ext cx="1447800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sp>
        <p:nvSpPr>
          <p:cNvPr id="5128" name="TextBox 53"/>
          <p:cNvSpPr txBox="1">
            <a:spLocks noChangeArrowheads="1"/>
          </p:cNvSpPr>
          <p:nvPr/>
        </p:nvSpPr>
        <p:spPr bwMode="auto">
          <a:xfrm>
            <a:off x="304800" y="71438"/>
            <a:ext cx="36258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Learning Cycle for Physics:</a:t>
            </a:r>
          </a:p>
        </p:txBody>
      </p:sp>
      <p:grpSp>
        <p:nvGrpSpPr>
          <p:cNvPr id="11" name="Group 41"/>
          <p:cNvGrpSpPr>
            <a:grpSpLocks/>
          </p:cNvGrpSpPr>
          <p:nvPr/>
        </p:nvGrpSpPr>
        <p:grpSpPr bwMode="auto">
          <a:xfrm>
            <a:off x="2514600" y="5867400"/>
            <a:ext cx="5029200" cy="838200"/>
            <a:chOff x="2514600" y="5867400"/>
            <a:chExt cx="5029200" cy="838200"/>
          </a:xfrm>
        </p:grpSpPr>
        <p:grpSp>
          <p:nvGrpSpPr>
            <p:cNvPr id="5130" name="Group 22"/>
            <p:cNvGrpSpPr>
              <a:grpSpLocks/>
            </p:cNvGrpSpPr>
            <p:nvPr/>
          </p:nvGrpSpPr>
          <p:grpSpPr bwMode="auto">
            <a:xfrm>
              <a:off x="2514600" y="6015038"/>
              <a:ext cx="3657600" cy="690562"/>
              <a:chOff x="2455862" y="152400"/>
              <a:chExt cx="914401" cy="690563"/>
            </a:xfrm>
          </p:grpSpPr>
          <p:sp>
            <p:nvSpPr>
              <p:cNvPr id="5134" name="Rectangle 27"/>
              <p:cNvSpPr>
                <a:spLocks noChangeArrowheads="1"/>
              </p:cNvSpPr>
              <p:nvPr/>
            </p:nvSpPr>
            <p:spPr bwMode="auto">
              <a:xfrm>
                <a:off x="2455862" y="152400"/>
                <a:ext cx="914401" cy="69056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5" name="TextBox 25"/>
              <p:cNvSpPr txBox="1">
                <a:spLocks noChangeArrowheads="1"/>
              </p:cNvSpPr>
              <p:nvPr/>
            </p:nvSpPr>
            <p:spPr bwMode="auto">
              <a:xfrm>
                <a:off x="2532062" y="228600"/>
                <a:ext cx="774492" cy="461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Summative Assessment</a:t>
                </a:r>
              </a:p>
            </p:txBody>
          </p:sp>
        </p:grpSp>
        <p:cxnSp>
          <p:nvCxnSpPr>
            <p:cNvPr id="5131" name="Straight Connector 59"/>
            <p:cNvCxnSpPr>
              <a:cxnSpLocks noChangeShapeType="1"/>
            </p:cNvCxnSpPr>
            <p:nvPr/>
          </p:nvCxnSpPr>
          <p:spPr bwMode="auto">
            <a:xfrm>
              <a:off x="6172200" y="6324600"/>
              <a:ext cx="13716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132" name="Straight Connector 61"/>
            <p:cNvCxnSpPr>
              <a:cxnSpLocks noChangeShapeType="1"/>
            </p:cNvCxnSpPr>
            <p:nvPr/>
          </p:nvCxnSpPr>
          <p:spPr bwMode="auto">
            <a:xfrm flipV="1">
              <a:off x="7543800" y="5867400"/>
              <a:ext cx="0" cy="4572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133" name="Straight Arrow Connector 63"/>
            <p:cNvCxnSpPr>
              <a:cxnSpLocks noChangeShapeType="1"/>
            </p:cNvCxnSpPr>
            <p:nvPr/>
          </p:nvCxnSpPr>
          <p:spPr bwMode="auto">
            <a:xfrm flipH="1">
              <a:off x="4114800" y="5867400"/>
              <a:ext cx="3429000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669925" y="533400"/>
            <a:ext cx="4090988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/>
              <a:t>General Physics:</a:t>
            </a:r>
          </a:p>
          <a:p>
            <a:pPr lvl="1">
              <a:buFontTx/>
              <a:buChar char="•"/>
            </a:pPr>
            <a:r>
              <a:rPr lang="en-US" sz="3600" dirty="0"/>
              <a:t>Linear kinematics</a:t>
            </a:r>
          </a:p>
          <a:p>
            <a:pPr lvl="1">
              <a:buFontTx/>
              <a:buChar char="•"/>
            </a:pPr>
            <a:r>
              <a:rPr lang="en-US" sz="3600" dirty="0"/>
              <a:t>2D motion</a:t>
            </a:r>
          </a:p>
          <a:p>
            <a:pPr lvl="1">
              <a:buFontTx/>
              <a:buChar char="•"/>
            </a:pPr>
            <a:r>
              <a:rPr lang="en-US" sz="3600" dirty="0"/>
              <a:t>Forces</a:t>
            </a:r>
          </a:p>
          <a:p>
            <a:pPr lvl="1">
              <a:buFontTx/>
              <a:buChar char="•"/>
            </a:pPr>
            <a:r>
              <a:rPr lang="en-US" sz="3600" dirty="0"/>
              <a:t>Energy</a:t>
            </a:r>
          </a:p>
          <a:p>
            <a:pPr lvl="1">
              <a:buFontTx/>
              <a:buChar char="•"/>
            </a:pPr>
            <a:r>
              <a:rPr lang="en-US" sz="3600" dirty="0"/>
              <a:t>Momentum</a:t>
            </a:r>
          </a:p>
          <a:p>
            <a:pPr lvl="1">
              <a:buFontTx/>
              <a:buChar char="•"/>
            </a:pPr>
            <a:r>
              <a:rPr lang="en-US" sz="3600"/>
              <a:t>Circular Motion</a:t>
            </a:r>
          </a:p>
          <a:p>
            <a:pPr lvl="1">
              <a:buFontTx/>
              <a:buChar char="•"/>
            </a:pPr>
            <a:r>
              <a:rPr lang="en-US" sz="3600" dirty="0"/>
              <a:t>Waves and Sound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0" y="425450"/>
            <a:ext cx="9144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Communicating with us</a:t>
            </a:r>
          </a:p>
          <a:p>
            <a:pPr lvl="1">
              <a:buFontTx/>
              <a:buChar char="•"/>
            </a:pPr>
            <a:r>
              <a:rPr lang="en-US" sz="2800" dirty="0"/>
              <a:t>Tom Duggan               Chris Murray</a:t>
            </a:r>
          </a:p>
          <a:p>
            <a:pPr lvl="1">
              <a:buFontTx/>
              <a:buChar char="•"/>
            </a:pPr>
            <a:r>
              <a:rPr lang="en-US" sz="2800" dirty="0"/>
              <a:t>W:503.431.5726        503.431.5721</a:t>
            </a:r>
          </a:p>
          <a:p>
            <a:pPr lvl="1">
              <a:buFontTx/>
              <a:buChar char="•"/>
            </a:pPr>
            <a:r>
              <a:rPr lang="en-US" sz="2000" dirty="0" smtClean="0"/>
              <a:t>tduggan@ttsd.k12.or.us          </a:t>
            </a:r>
            <a:r>
              <a:rPr lang="en-US" sz="2000"/>
              <a:t>	</a:t>
            </a:r>
            <a:r>
              <a:rPr lang="en-US" sz="2000" smtClean="0"/>
              <a:t>cmurray@ttsd.k12.or.us</a:t>
            </a:r>
            <a:endParaRPr lang="en-US" sz="2000" dirty="0"/>
          </a:p>
          <a:p>
            <a:pPr lvl="1">
              <a:buFontTx/>
              <a:buChar char="•"/>
            </a:pPr>
            <a:r>
              <a:rPr lang="en-US" sz="2800" dirty="0">
                <a:hlinkClick r:id="rId2"/>
              </a:rPr>
              <a:t>http://tuhsphysics.ttsd.k12.or.us</a:t>
            </a:r>
            <a:endParaRPr lang="en-US" sz="2800" dirty="0"/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All of this is on the handout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6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177</Words>
  <Application>Microsoft Office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Welcome to Physics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47</cp:revision>
  <dcterms:created xsi:type="dcterms:W3CDTF">2002-09-18T17:06:10Z</dcterms:created>
  <dcterms:modified xsi:type="dcterms:W3CDTF">2017-09-26T18:20:39Z</dcterms:modified>
</cp:coreProperties>
</file>