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Microsoft_Equation3.bin" ContentType="application/vnd.openxmlformats-officedocument.oleObject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Microsoft_Equation2.bin" ContentType="application/vnd.openxmlformats-officedocument.oleObject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42"/>
  </p:notesMasterIdLst>
  <p:handoutMasterIdLst>
    <p:handoutMasterId r:id="rId43"/>
  </p:handoutMasterIdLst>
  <p:sldIdLst>
    <p:sldId id="375" r:id="rId2"/>
    <p:sldId id="440" r:id="rId3"/>
    <p:sldId id="441" r:id="rId4"/>
    <p:sldId id="438" r:id="rId5"/>
    <p:sldId id="437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42" r:id="rId17"/>
    <p:sldId id="337" r:id="rId18"/>
    <p:sldId id="338" r:id="rId19"/>
    <p:sldId id="362" r:id="rId20"/>
    <p:sldId id="443" r:id="rId21"/>
    <p:sldId id="339" r:id="rId22"/>
    <p:sldId id="468" r:id="rId23"/>
    <p:sldId id="444" r:id="rId24"/>
    <p:sldId id="340" r:id="rId25"/>
    <p:sldId id="445" r:id="rId26"/>
    <p:sldId id="341" r:id="rId27"/>
    <p:sldId id="342" r:id="rId28"/>
    <p:sldId id="446" r:id="rId29"/>
    <p:sldId id="478" r:id="rId30"/>
    <p:sldId id="447" r:id="rId31"/>
    <p:sldId id="448" r:id="rId32"/>
    <p:sldId id="449" r:id="rId33"/>
    <p:sldId id="450" r:id="rId34"/>
    <p:sldId id="451" r:id="rId35"/>
    <p:sldId id="452" r:id="rId36"/>
    <p:sldId id="453" r:id="rId37"/>
    <p:sldId id="454" r:id="rId38"/>
    <p:sldId id="457" r:id="rId39"/>
    <p:sldId id="455" r:id="rId40"/>
    <p:sldId id="456" r:id="rId4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280" y="-1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7E129A-1070-FC43-927A-F3EB726FB9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397285-EA5A-7A4D-B28F-3221313197C6}" type="datetimeFigureOut">
              <a:rPr lang="en-US"/>
              <a:pPr/>
              <a:t>4/5/14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756C1D-2913-A041-B5D2-CA0FDD27ED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B9431-E1D5-FB47-9EA8-0E5DD34EE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B2C47-75EF-6141-AB67-6ABE2E9D2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4B61D-F639-A54C-AB03-C32A8DB04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20675-1BB4-4C48-9D5A-C11F6A307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2869F-2DAF-A242-8FE7-B68559EF26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B10EC-DEF7-FC46-84D0-DB1F59EB4E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23362-075D-B548-8A77-9005B8B78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BA829-7C7B-BC44-B357-349AFFBB39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55ABE-B11C-9F44-A1FF-1ACFA802C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7D7D1-0B64-864E-A294-7617C76CF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76574-C13E-A84D-B963-B3B122CAC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51AFD6-F8DF-C349-A421-FF7C5C0263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2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47688"/>
            <a:ext cx="6288088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 rot="-5400000">
            <a:off x="-1474788" y="2668588"/>
            <a:ext cx="44418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Oscillations and waves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0" y="1409700"/>
            <a:ext cx="2209800" cy="2209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0930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A mass on the end of a spring oscillates with a period of 1.12 seconds and an amplitude of 0.15 m.  Suppose it is moving upward and is at equilibrium at t = 0.  What is its </a:t>
            </a:r>
            <a:r>
              <a:rPr lang="en-US" sz="3600" b="1"/>
              <a:t>velocity</a:t>
            </a:r>
            <a:r>
              <a:rPr lang="en-US" sz="2800"/>
              <a:t> at t = 13.5 s? </a:t>
            </a:r>
            <a:endParaRPr lang="en-US" sz="2800">
              <a:sym typeface="Symbol" charset="2"/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28600" y="2476500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ym typeface="Symbol" charset="2"/>
              </a:rPr>
              <a:t>use v = v</a:t>
            </a:r>
            <a:r>
              <a:rPr lang="en-US" sz="2000" baseline="-25000">
                <a:sym typeface="Symbol" charset="2"/>
              </a:rPr>
              <a:t>o</a:t>
            </a:r>
            <a:r>
              <a:rPr lang="en-US" sz="2000">
                <a:sym typeface="Symbol" charset="2"/>
              </a:rPr>
              <a:t>cos(t),  = 2/1.12, v</a:t>
            </a:r>
            <a:r>
              <a:rPr lang="en-US" sz="2000" baseline="-25000">
                <a:sym typeface="Symbol" charset="2"/>
              </a:rPr>
              <a:t>o</a:t>
            </a:r>
            <a:r>
              <a:rPr lang="en-US" sz="2000">
                <a:sym typeface="Symbol" charset="2"/>
              </a:rPr>
              <a:t> =  ( x</a:t>
            </a:r>
            <a:r>
              <a:rPr lang="en-US" sz="2000" baseline="-25000">
                <a:sym typeface="Symbol" charset="2"/>
              </a:rPr>
              <a:t>o</a:t>
            </a:r>
            <a:r>
              <a:rPr lang="en-US" sz="2000" baseline="30000">
                <a:sym typeface="Symbol" charset="2"/>
              </a:rPr>
              <a:t>2</a:t>
            </a:r>
            <a:r>
              <a:rPr lang="en-US" sz="2000">
                <a:sym typeface="Symbol" charset="2"/>
              </a:rPr>
              <a:t>) = </a:t>
            </a:r>
            <a:r>
              <a:rPr lang="en-US" sz="2000">
                <a:ea typeface="Times New Roman" charset="0"/>
                <a:cs typeface="Times New Roman" charset="0"/>
              </a:rPr>
              <a:t>x</a:t>
            </a:r>
            <a:r>
              <a:rPr lang="en-US" sz="2000" baseline="-25000">
                <a:ea typeface="Times New Roman" charset="0"/>
                <a:cs typeface="Times New Roman" charset="0"/>
              </a:rPr>
              <a:t>o</a:t>
            </a:r>
            <a:r>
              <a:rPr lang="en-US" sz="2000">
                <a:sym typeface="Symbol" charset="2"/>
              </a:rPr>
              <a:t>, v = +0.79427… m/s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40363"/>
            <a:ext cx="904875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+0.79 m/s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96313" y="5305425"/>
            <a:ext cx="474662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0930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An SHO has a mass of 0.259 kg, an amplitude of 0.128 m and an angular velocity of 14.7 rad/sec.</a:t>
            </a:r>
          </a:p>
          <a:p>
            <a:r>
              <a:rPr lang="en-US" sz="2800">
                <a:sym typeface="Symbol" charset="2"/>
              </a:rPr>
              <a:t>What is its total energy? (save this value in your calculator)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228600" y="2273300"/>
            <a:ext cx="8686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Use </a:t>
            </a:r>
            <a:r>
              <a:rPr lang="en-US" sz="2800">
                <a:sym typeface="Symbol" charset="2"/>
              </a:rPr>
              <a:t>E</a:t>
            </a:r>
            <a:r>
              <a:rPr lang="en-US" sz="2800" baseline="-25000">
                <a:sym typeface="Symbol" charset="2"/>
              </a:rPr>
              <a:t>T</a:t>
            </a:r>
            <a:r>
              <a:rPr lang="en-US" sz="2800">
                <a:sym typeface="Symbol" charset="2"/>
              </a:rPr>
              <a:t> = </a:t>
            </a:r>
            <a:r>
              <a:rPr lang="en-US" sz="2800" baseline="30000">
                <a:sym typeface="Symbol" charset="2"/>
              </a:rPr>
              <a:t>1</a:t>
            </a:r>
            <a:r>
              <a:rPr lang="en-US" sz="2800">
                <a:sym typeface="Symbol" charset="2"/>
              </a:rPr>
              <a:t>/</a:t>
            </a:r>
            <a:r>
              <a:rPr lang="en-US" sz="2800" baseline="-25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m</a:t>
            </a:r>
            <a:r>
              <a:rPr lang="en-US">
                <a:sym typeface="Symbol" charset="2"/>
              </a:rPr>
              <a:t></a:t>
            </a:r>
            <a:r>
              <a:rPr lang="en-US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x</a:t>
            </a:r>
            <a:r>
              <a:rPr lang="en-US" sz="2800" baseline="-25000">
                <a:sym typeface="Symbol" charset="2"/>
              </a:rPr>
              <a:t>o</a:t>
            </a:r>
            <a:r>
              <a:rPr lang="en-US" sz="2800" baseline="30000">
                <a:sym typeface="Symbol" charset="2"/>
              </a:rPr>
              <a:t>2</a:t>
            </a:r>
            <a:endParaRPr lang="en-US" sz="2800">
              <a:sym typeface="Symbol" charset="2"/>
            </a:endParaRPr>
          </a:p>
          <a:p>
            <a:endParaRPr lang="en-US">
              <a:sym typeface="Symbol" charset="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5440363"/>
            <a:ext cx="703263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0.458 J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596313" y="5305425"/>
            <a:ext cx="474662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0930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An SHO has a mass of 0.259 kg, an amplitude of 0.128 m and an angular velocity of 14.7 rad/sec.</a:t>
            </a:r>
          </a:p>
          <a:p>
            <a:r>
              <a:rPr lang="en-US" sz="2800">
                <a:sym typeface="Symbol" charset="2"/>
              </a:rPr>
              <a:t>What is its </a:t>
            </a:r>
            <a:r>
              <a:rPr lang="en-US" sz="2800" u="sng">
                <a:sym typeface="Symbol" charset="2"/>
              </a:rPr>
              <a:t>kinetic</a:t>
            </a:r>
            <a:r>
              <a:rPr lang="en-US" sz="2800">
                <a:sym typeface="Symbol" charset="2"/>
              </a:rPr>
              <a:t> energy when it is 0.096 m from equilibrium?  What is its </a:t>
            </a:r>
            <a:r>
              <a:rPr lang="en-US" sz="2800" u="sng">
                <a:sym typeface="Symbol" charset="2"/>
              </a:rPr>
              <a:t>potential</a:t>
            </a:r>
            <a:r>
              <a:rPr lang="en-US" sz="2800">
                <a:sym typeface="Symbol" charset="2"/>
              </a:rPr>
              <a:t> energy?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228600" y="2565400"/>
            <a:ext cx="86868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Use </a:t>
            </a:r>
            <a:r>
              <a:rPr lang="en-US" sz="2800">
                <a:sym typeface="Symbol" charset="2"/>
              </a:rPr>
              <a:t>E</a:t>
            </a:r>
            <a:r>
              <a:rPr lang="en-US" sz="2800" baseline="-25000">
                <a:sym typeface="Symbol" charset="2"/>
              </a:rPr>
              <a:t>k </a:t>
            </a:r>
            <a:r>
              <a:rPr lang="en-US" sz="2800">
                <a:sym typeface="Symbol" charset="2"/>
              </a:rPr>
              <a:t> = </a:t>
            </a:r>
            <a:r>
              <a:rPr lang="en-US" sz="2800" baseline="30000">
                <a:sym typeface="Symbol" charset="2"/>
              </a:rPr>
              <a:t>1</a:t>
            </a:r>
            <a:r>
              <a:rPr lang="en-US" sz="2800">
                <a:sym typeface="Symbol" charset="2"/>
              </a:rPr>
              <a:t>/</a:t>
            </a:r>
            <a:r>
              <a:rPr lang="en-US" sz="2800" baseline="-25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m</a:t>
            </a:r>
            <a:r>
              <a:rPr lang="en-US">
                <a:sym typeface="Symbol" charset="2"/>
              </a:rPr>
              <a:t>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(</a:t>
            </a:r>
            <a:r>
              <a:rPr lang="en-US" sz="2800">
                <a:sym typeface="Symbol" charset="2"/>
              </a:rPr>
              <a:t>x</a:t>
            </a:r>
            <a:r>
              <a:rPr lang="en-US" sz="2800" baseline="-25000">
                <a:sym typeface="Symbol" charset="2"/>
              </a:rPr>
              <a:t>o</a:t>
            </a:r>
            <a:r>
              <a:rPr lang="en-US" sz="2800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 – x</a:t>
            </a:r>
            <a:r>
              <a:rPr lang="en-US" sz="2800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)</a:t>
            </a:r>
          </a:p>
          <a:p>
            <a:endParaRPr lang="en-US" sz="2800">
              <a:sym typeface="Symbol" charset="2"/>
            </a:endParaRPr>
          </a:p>
          <a:p>
            <a:endParaRPr lang="en-US">
              <a:sym typeface="Symbol" charset="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5440363"/>
            <a:ext cx="1133475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0.20 J, 0.26 J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596313" y="5305425"/>
            <a:ext cx="474662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0930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An SHO has a total energy of 2.18 J, a mass of 0.126 kg, and a period of 0.175 s.  </a:t>
            </a:r>
          </a:p>
          <a:p>
            <a:r>
              <a:rPr lang="en-US" sz="3200"/>
              <a:t>a) What is its maximum velocity?</a:t>
            </a:r>
          </a:p>
          <a:p>
            <a:r>
              <a:rPr lang="en-US" sz="3200"/>
              <a:t>b) What is its amplitude of motion?</a:t>
            </a:r>
            <a:endParaRPr lang="en-US" sz="3200">
              <a:sym typeface="Symbol" charset="2"/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228600" y="25654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Use </a:t>
            </a:r>
            <a:r>
              <a:rPr lang="en-US" sz="2800">
                <a:sym typeface="Symbol" charset="2"/>
              </a:rPr>
              <a:t>E</a:t>
            </a:r>
            <a:r>
              <a:rPr lang="en-US" sz="2800" baseline="-25000">
                <a:sym typeface="Symbol" charset="2"/>
              </a:rPr>
              <a:t>k </a:t>
            </a:r>
            <a:r>
              <a:rPr lang="en-US" sz="2800">
                <a:sym typeface="Symbol" charset="2"/>
              </a:rPr>
              <a:t> = </a:t>
            </a:r>
            <a:r>
              <a:rPr lang="en-US" sz="2800" baseline="30000">
                <a:sym typeface="Symbol" charset="2"/>
              </a:rPr>
              <a:t>1</a:t>
            </a:r>
            <a:r>
              <a:rPr lang="en-US" sz="2800">
                <a:sym typeface="Symbol" charset="2"/>
              </a:rPr>
              <a:t>/</a:t>
            </a:r>
            <a:r>
              <a:rPr lang="en-US" sz="2800" baseline="-25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mv</a:t>
            </a:r>
            <a:r>
              <a:rPr lang="en-US" sz="2800" baseline="30000">
                <a:sym typeface="Symbol" charset="2"/>
              </a:rPr>
              <a:t>2</a:t>
            </a:r>
            <a:endParaRPr lang="en-US" sz="2800">
              <a:sym typeface="Symbol" charset="2"/>
            </a:endParaRPr>
          </a:p>
          <a:p>
            <a:r>
              <a:rPr lang="en-US" sz="2800">
                <a:sym typeface="Symbol" charset="2"/>
              </a:rPr>
              <a:t>Then  = 2/T</a:t>
            </a:r>
          </a:p>
          <a:p>
            <a:r>
              <a:rPr lang="en-US">
                <a:sym typeface="Symbol" charset="2"/>
              </a:rPr>
              <a:t>Use </a:t>
            </a:r>
            <a:r>
              <a:rPr lang="en-US" sz="2800">
                <a:sym typeface="Symbol" charset="2"/>
              </a:rPr>
              <a:t>E</a:t>
            </a:r>
            <a:r>
              <a:rPr lang="en-US" sz="2800" baseline="-25000">
                <a:sym typeface="Symbol" charset="2"/>
              </a:rPr>
              <a:t>k (max) </a:t>
            </a:r>
            <a:r>
              <a:rPr lang="en-US" sz="2800">
                <a:sym typeface="Symbol" charset="2"/>
              </a:rPr>
              <a:t> = </a:t>
            </a:r>
            <a:r>
              <a:rPr lang="en-US" sz="2800" baseline="30000">
                <a:sym typeface="Symbol" charset="2"/>
              </a:rPr>
              <a:t>1</a:t>
            </a:r>
            <a:r>
              <a:rPr lang="en-US" sz="2800">
                <a:sym typeface="Symbol" charset="2"/>
              </a:rPr>
              <a:t>/</a:t>
            </a:r>
            <a:r>
              <a:rPr lang="en-US" sz="2800" baseline="-25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m</a:t>
            </a:r>
            <a:r>
              <a:rPr lang="en-US">
                <a:sym typeface="Symbol" charset="2"/>
              </a:rPr>
              <a:t></a:t>
            </a:r>
            <a:r>
              <a:rPr lang="en-US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x</a:t>
            </a:r>
            <a:r>
              <a:rPr lang="en-US" sz="2800" baseline="-25000">
                <a:sym typeface="Symbol" charset="2"/>
              </a:rPr>
              <a:t>o</a:t>
            </a:r>
            <a:r>
              <a:rPr lang="en-US" sz="2800" baseline="30000">
                <a:sym typeface="Symbol" charset="2"/>
              </a:rPr>
              <a:t>2</a:t>
            </a:r>
            <a:endParaRPr lang="en-US" sz="2800">
              <a:sym typeface="Symbol" charset="2"/>
            </a:endParaRPr>
          </a:p>
          <a:p>
            <a:endParaRPr lang="en-US">
              <a:sym typeface="Symbol" charset="2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5440363"/>
            <a:ext cx="1641475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5.88 m/s J, 0.164 m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596313" y="5305425"/>
            <a:ext cx="474662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0930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An SHO a maximum velocity of 3.47 m/s, and a mass of 0.395 kg, and an amplitude of 0.805 m.  What is its potential energy when it is 0.215 m from equilibrium?</a:t>
            </a:r>
            <a:endParaRPr lang="en-US" sz="3200">
              <a:sym typeface="Symbol" charset="2"/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228600" y="2565400"/>
            <a:ext cx="86868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ym typeface="Symbol" charset="2"/>
              </a:rPr>
              <a:t> = 2/T</a:t>
            </a:r>
            <a:endParaRPr lang="en-US">
              <a:sym typeface="Symbol" charset="2"/>
            </a:endParaRPr>
          </a:p>
          <a:p>
            <a:r>
              <a:rPr lang="en-US">
                <a:sym typeface="Symbol" charset="2"/>
              </a:rPr>
              <a:t>Use </a:t>
            </a:r>
            <a:r>
              <a:rPr lang="en-US" sz="2800">
                <a:sym typeface="Symbol" charset="2"/>
              </a:rPr>
              <a:t>E</a:t>
            </a:r>
            <a:r>
              <a:rPr lang="en-US" sz="2800" baseline="-25000">
                <a:sym typeface="Symbol" charset="2"/>
              </a:rPr>
              <a:t>k </a:t>
            </a:r>
            <a:r>
              <a:rPr lang="en-US" sz="2800">
                <a:sym typeface="Symbol" charset="2"/>
              </a:rPr>
              <a:t> = </a:t>
            </a:r>
            <a:r>
              <a:rPr lang="en-US" sz="2800" baseline="30000">
                <a:sym typeface="Symbol" charset="2"/>
              </a:rPr>
              <a:t>1</a:t>
            </a:r>
            <a:r>
              <a:rPr lang="en-US" sz="2800">
                <a:sym typeface="Symbol" charset="2"/>
              </a:rPr>
              <a:t>/</a:t>
            </a:r>
            <a:r>
              <a:rPr lang="en-US" sz="2800" baseline="-25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mv</a:t>
            </a:r>
            <a:r>
              <a:rPr lang="en-US" sz="2800" baseline="30000">
                <a:sym typeface="Symbol" charset="2"/>
              </a:rPr>
              <a:t>2</a:t>
            </a:r>
            <a:endParaRPr lang="en-US" sz="2800">
              <a:sym typeface="Symbol" charset="2"/>
            </a:endParaRPr>
          </a:p>
          <a:p>
            <a:r>
              <a:rPr lang="en-US">
                <a:sym typeface="Symbol" charset="2"/>
              </a:rPr>
              <a:t>Use </a:t>
            </a:r>
            <a:r>
              <a:rPr lang="en-US" sz="2800">
                <a:sym typeface="Symbol" charset="2"/>
              </a:rPr>
              <a:t>E</a:t>
            </a:r>
            <a:r>
              <a:rPr lang="en-US" sz="2800" baseline="-25000">
                <a:sym typeface="Symbol" charset="2"/>
              </a:rPr>
              <a:t>k (max) </a:t>
            </a:r>
            <a:r>
              <a:rPr lang="en-US" sz="2800">
                <a:sym typeface="Symbol" charset="2"/>
              </a:rPr>
              <a:t> = </a:t>
            </a:r>
            <a:r>
              <a:rPr lang="en-US" sz="2800" baseline="30000">
                <a:sym typeface="Symbol" charset="2"/>
              </a:rPr>
              <a:t>1</a:t>
            </a:r>
            <a:r>
              <a:rPr lang="en-US" sz="2800">
                <a:sym typeface="Symbol" charset="2"/>
              </a:rPr>
              <a:t>/</a:t>
            </a:r>
            <a:r>
              <a:rPr lang="en-US" sz="2800" baseline="-25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m</a:t>
            </a:r>
            <a:r>
              <a:rPr lang="en-US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x</a:t>
            </a:r>
            <a:r>
              <a:rPr lang="en-US" sz="2800" baseline="-25000">
                <a:sym typeface="Symbol" charset="2"/>
              </a:rPr>
              <a:t>o</a:t>
            </a:r>
            <a:r>
              <a:rPr lang="en-US" sz="2800" baseline="30000">
                <a:sym typeface="Symbol" charset="2"/>
              </a:rPr>
              <a:t>2</a:t>
            </a:r>
          </a:p>
          <a:p>
            <a:r>
              <a:rPr lang="en-US" sz="2800">
                <a:sym typeface="Symbol" charset="2"/>
              </a:rPr>
              <a:t>Then </a:t>
            </a:r>
            <a:r>
              <a:rPr lang="en-US">
                <a:sym typeface="Symbol" charset="2"/>
              </a:rPr>
              <a:t>Use </a:t>
            </a:r>
            <a:r>
              <a:rPr lang="en-US" sz="2800">
                <a:sym typeface="Symbol" charset="2"/>
              </a:rPr>
              <a:t>E</a:t>
            </a:r>
            <a:r>
              <a:rPr lang="en-US" sz="2800" baseline="-25000">
                <a:sym typeface="Symbol" charset="2"/>
              </a:rPr>
              <a:t>k </a:t>
            </a:r>
            <a:r>
              <a:rPr lang="en-US" sz="2800">
                <a:sym typeface="Symbol" charset="2"/>
              </a:rPr>
              <a:t> = </a:t>
            </a:r>
            <a:r>
              <a:rPr lang="en-US" sz="2800" baseline="30000">
                <a:sym typeface="Symbol" charset="2"/>
              </a:rPr>
              <a:t>1</a:t>
            </a:r>
            <a:r>
              <a:rPr lang="en-US" sz="2800">
                <a:sym typeface="Symbol" charset="2"/>
              </a:rPr>
              <a:t>/</a:t>
            </a:r>
            <a:r>
              <a:rPr lang="en-US" sz="2800" baseline="-25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m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(</a:t>
            </a:r>
            <a:r>
              <a:rPr lang="en-US" sz="2800">
                <a:sym typeface="Symbol" charset="2"/>
              </a:rPr>
              <a:t>x</a:t>
            </a:r>
            <a:r>
              <a:rPr lang="en-US" sz="2800" baseline="-25000">
                <a:sym typeface="Symbol" charset="2"/>
              </a:rPr>
              <a:t>o</a:t>
            </a:r>
            <a:r>
              <a:rPr lang="en-US" sz="2800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 – x</a:t>
            </a:r>
            <a:r>
              <a:rPr lang="en-US" sz="2800" baseline="30000">
                <a:sym typeface="Symbol" charset="2"/>
              </a:rPr>
              <a:t>2</a:t>
            </a:r>
            <a:r>
              <a:rPr lang="en-US" sz="2800">
                <a:sym typeface="Symbol" charset="2"/>
              </a:rPr>
              <a:t>)</a:t>
            </a:r>
          </a:p>
          <a:p>
            <a:r>
              <a:rPr lang="en-US">
                <a:sym typeface="Symbol" charset="2"/>
              </a:rPr>
              <a:t>Subtract kinetic from max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5440363"/>
            <a:ext cx="703263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0.170 J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596313" y="5305425"/>
            <a:ext cx="474662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0930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A 1250 kg car moves with the following equation of motion: (in m)</a:t>
            </a:r>
          </a:p>
          <a:p>
            <a:pPr lvl="1"/>
            <a:r>
              <a:rPr lang="en-US" sz="2800" b="1" i="1"/>
              <a:t>x = 0.170sin(4.42t)</a:t>
            </a:r>
          </a:p>
          <a:p>
            <a:r>
              <a:rPr lang="en-US" sz="2800">
                <a:sym typeface="Symbol" charset="2"/>
              </a:rPr>
              <a:t>a) what is its total energy?</a:t>
            </a:r>
          </a:p>
          <a:p>
            <a:r>
              <a:rPr lang="en-US" sz="2800">
                <a:sym typeface="Symbol" charset="2"/>
              </a:rPr>
              <a:t>b) what is its kinetic energy at t = 3.50 s?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28600" y="25654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Use E</a:t>
            </a:r>
            <a:r>
              <a:rPr lang="en-US" baseline="-25000">
                <a:sym typeface="Symbol" charset="2"/>
              </a:rPr>
              <a:t>T</a:t>
            </a:r>
            <a:r>
              <a:rPr lang="en-US">
                <a:sym typeface="Symbol" charset="2"/>
              </a:rPr>
              <a:t> = </a:t>
            </a:r>
            <a:r>
              <a:rPr lang="en-US" baseline="30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/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m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x</a:t>
            </a:r>
            <a:r>
              <a:rPr lang="en-US" baseline="-25000">
                <a:sym typeface="Symbol" charset="2"/>
              </a:rPr>
              <a:t>o</a:t>
            </a:r>
            <a:r>
              <a:rPr lang="en-US" baseline="30000">
                <a:sym typeface="Symbol" charset="2"/>
              </a:rPr>
              <a:t>2</a:t>
            </a:r>
            <a:endParaRPr lang="en-US">
              <a:sym typeface="Symbol" charset="2"/>
            </a:endParaRPr>
          </a:p>
          <a:p>
            <a:r>
              <a:rPr lang="en-US">
                <a:sym typeface="Symbol" charset="2"/>
              </a:rPr>
              <a:t>Then find x from the equation: (.04007…)</a:t>
            </a:r>
          </a:p>
          <a:p>
            <a:r>
              <a:rPr lang="en-US">
                <a:sym typeface="Symbol" charset="2"/>
              </a:rPr>
              <a:t>Then use Use E</a:t>
            </a:r>
            <a:r>
              <a:rPr lang="en-US" baseline="-25000">
                <a:sym typeface="Symbol" charset="2"/>
              </a:rPr>
              <a:t>k </a:t>
            </a:r>
            <a:r>
              <a:rPr lang="en-US">
                <a:sym typeface="Symbol" charset="2"/>
              </a:rPr>
              <a:t> = </a:t>
            </a:r>
            <a:r>
              <a:rPr lang="en-US" baseline="30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/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m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(x</a:t>
            </a:r>
            <a:r>
              <a:rPr lang="en-US" baseline="-25000">
                <a:sym typeface="Symbol" charset="2"/>
              </a:rPr>
              <a:t>o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– x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)</a:t>
            </a:r>
          </a:p>
          <a:p>
            <a:endParaRPr lang="en-US">
              <a:sym typeface="Symbol" charset="2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5440363"/>
            <a:ext cx="1044575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353 J, 333 J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596313" y="5305425"/>
            <a:ext cx="474662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47688"/>
            <a:ext cx="6288088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 rot="-5400000">
            <a:off x="-1474788" y="2668588"/>
            <a:ext cx="44418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Oscillations and waves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0" y="3619500"/>
            <a:ext cx="1219200" cy="228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What is the frequency of a sound wave that has a wavelength of 45 cm, where the speed of sound is 335 m/s</a:t>
            </a:r>
            <a:endParaRPr lang="en-US" sz="600"/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28600" y="2413000"/>
            <a:ext cx="8763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/>
              <a:t>v = f</a:t>
            </a:r>
            <a:r>
              <a:rPr lang="en-US" sz="1000"/>
              <a:t> </a:t>
            </a:r>
            <a:r>
              <a:rPr lang="en-US" sz="1400">
                <a:sym typeface="Symbol" charset="2"/>
              </a:rPr>
              <a:t></a:t>
            </a:r>
            <a:endParaRPr lang="en-US" sz="2000" baseline="-25000"/>
          </a:p>
          <a:p>
            <a:pPr eaLnBrk="0" hangingPunct="0"/>
            <a:r>
              <a:rPr lang="en-US" sz="1400">
                <a:sym typeface="Symbol" charset="2"/>
              </a:rPr>
              <a:t>f = v/ = (335 m/s)/(.45 m) = 744.444 = 740 Hz</a:t>
            </a:r>
          </a:p>
          <a:p>
            <a:pPr eaLnBrk="0" hangingPunct="0"/>
            <a:r>
              <a:rPr lang="en-US" sz="1400">
                <a:sym typeface="Symbol" charset="2"/>
              </a:rPr>
              <a:t>…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4762500"/>
            <a:ext cx="108267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740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228600" y="3429000"/>
            <a:ext cx="876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/>
              <a:t>L = </a:t>
            </a:r>
            <a:r>
              <a:rPr lang="en-US" sz="1600" baseline="30000"/>
              <a:t>2</a:t>
            </a:r>
            <a:r>
              <a:rPr lang="en-US" sz="1600"/>
              <a:t>/</a:t>
            </a:r>
            <a:r>
              <a:rPr lang="en-US" sz="1600" baseline="-25000"/>
              <a:t>4</a:t>
            </a:r>
            <a:r>
              <a:rPr lang="en-US" sz="1100"/>
              <a:t> </a:t>
            </a:r>
            <a:r>
              <a:rPr lang="en-US" sz="1400">
                <a:sym typeface="Symbol" charset="2"/>
              </a:rPr>
              <a:t></a:t>
            </a:r>
          </a:p>
          <a:p>
            <a:r>
              <a:rPr lang="en-US" sz="1400">
                <a:sym typeface="Symbol" charset="2"/>
              </a:rPr>
              <a:t> = </a:t>
            </a:r>
            <a:r>
              <a:rPr lang="en-US" sz="1600" baseline="30000"/>
              <a:t>4</a:t>
            </a:r>
            <a:r>
              <a:rPr lang="en-US" sz="1600"/>
              <a:t>/</a:t>
            </a:r>
            <a:r>
              <a:rPr lang="en-US" sz="1600" baseline="-25000"/>
              <a:t>2</a:t>
            </a:r>
            <a:r>
              <a:rPr lang="en-US" sz="1400">
                <a:sym typeface="Symbol" charset="2"/>
              </a:rPr>
              <a:t>(.62 m) = 1.24 m</a:t>
            </a:r>
          </a:p>
          <a:p>
            <a:r>
              <a:rPr lang="en-US" sz="1000"/>
              <a:t>v = f</a:t>
            </a:r>
            <a:r>
              <a:rPr lang="en-US" sz="1000">
                <a:sym typeface="Symbol" charset="2"/>
              </a:rPr>
              <a:t>, f = v/ = (343 m/s)/(1.24 m) =</a:t>
            </a:r>
            <a:r>
              <a:rPr lang="en-US" sz="1400">
                <a:sym typeface="Symbol" charset="2"/>
              </a:rPr>
              <a:t> 277 Hz</a:t>
            </a:r>
          </a:p>
          <a:p>
            <a:r>
              <a:rPr lang="en-US" sz="1400">
                <a:sym typeface="Symbol" charset="2"/>
              </a:rPr>
              <a:t>…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746125" y="1905000"/>
            <a:ext cx="8169275" cy="1384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The waveform is 62 cm long.  What is the </a:t>
            </a:r>
            <a:r>
              <a:rPr lang="en-US" sz="2800">
                <a:sym typeface="Symbol" charset="2"/>
              </a:rPr>
              <a:t>?</a:t>
            </a:r>
          </a:p>
          <a:p>
            <a:r>
              <a:rPr lang="en-US" sz="2800">
                <a:sym typeface="Symbol" charset="2"/>
              </a:rPr>
              <a:t>If it is a sound wave (v = 343 m/s), what is its frequency</a:t>
            </a:r>
            <a:r>
              <a:rPr lang="en-US" sz="2000"/>
              <a:t> (v = f</a:t>
            </a:r>
            <a:r>
              <a:rPr lang="en-US" sz="2800">
                <a:sym typeface="Symbol" charset="2"/>
              </a:rPr>
              <a:t>)</a:t>
            </a:r>
          </a:p>
        </p:txBody>
      </p:sp>
      <p:pic>
        <p:nvPicPr>
          <p:cNvPr id="19460" name="Picture 6" descr="FG12_1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"/>
            <a:ext cx="74676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304800" y="4914900"/>
            <a:ext cx="108267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277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228600" y="3568700"/>
            <a:ext cx="8763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/>
              <a:t>L = </a:t>
            </a:r>
            <a:r>
              <a:rPr lang="en-US" sz="1800" baseline="30000"/>
              <a:t>1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200"/>
              <a:t> </a:t>
            </a:r>
            <a:r>
              <a:rPr lang="en-US" sz="1600">
                <a:sym typeface="Symbol" charset="2"/>
              </a:rPr>
              <a:t></a:t>
            </a:r>
          </a:p>
          <a:p>
            <a:r>
              <a:rPr lang="en-US" sz="1600">
                <a:sym typeface="Symbol" charset="2"/>
              </a:rPr>
              <a:t> = </a:t>
            </a:r>
            <a:r>
              <a:rPr lang="en-US" sz="1800" baseline="30000"/>
              <a:t>4</a:t>
            </a:r>
            <a:r>
              <a:rPr lang="en-US" sz="1800"/>
              <a:t>/</a:t>
            </a:r>
            <a:r>
              <a:rPr lang="en-US" sz="1800" baseline="-25000"/>
              <a:t>1</a:t>
            </a:r>
            <a:r>
              <a:rPr lang="en-US" sz="1600">
                <a:sym typeface="Symbol" charset="2"/>
              </a:rPr>
              <a:t>(2.42 m) = 9.68 m</a:t>
            </a:r>
          </a:p>
          <a:p>
            <a:r>
              <a:rPr lang="en-US" sz="1100"/>
              <a:t>v = f</a:t>
            </a:r>
            <a:r>
              <a:rPr lang="en-US" sz="1100">
                <a:sym typeface="Symbol" charset="2"/>
              </a:rPr>
              <a:t>, f = v/ = (343 m/s)/(9.68 m) =</a:t>
            </a:r>
            <a:r>
              <a:rPr lang="en-US" sz="1600">
                <a:sym typeface="Symbol" charset="2"/>
              </a:rPr>
              <a:t> 35.4 Hz</a:t>
            </a:r>
          </a:p>
          <a:p>
            <a:r>
              <a:rPr lang="en-US" sz="1600">
                <a:sym typeface="Symbol" charset="2"/>
              </a:rPr>
              <a:t>...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746125" y="2147888"/>
            <a:ext cx="8169275" cy="1384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The waveform is 2.42 m long.  What is the </a:t>
            </a:r>
            <a:r>
              <a:rPr lang="en-US" sz="2800" u="sng">
                <a:sym typeface="Symbol" charset="2"/>
              </a:rPr>
              <a:t></a:t>
            </a:r>
            <a:r>
              <a:rPr lang="en-US" sz="2800">
                <a:sym typeface="Symbol" charset="2"/>
              </a:rPr>
              <a:t>?</a:t>
            </a:r>
          </a:p>
          <a:p>
            <a:r>
              <a:rPr lang="en-US" sz="2800">
                <a:sym typeface="Symbol" charset="2"/>
              </a:rPr>
              <a:t>If it is a sound wave (v = 343 m/s), what is its </a:t>
            </a:r>
            <a:r>
              <a:rPr lang="en-US" sz="2800" u="sng">
                <a:sym typeface="Symbol" charset="2"/>
              </a:rPr>
              <a:t>frequency</a:t>
            </a:r>
            <a:r>
              <a:rPr lang="en-US" sz="2000"/>
              <a:t> (v = f</a:t>
            </a:r>
            <a:r>
              <a:rPr lang="en-US" sz="2800">
                <a:sym typeface="Symbol" charset="2"/>
              </a:rPr>
              <a:t>)</a:t>
            </a:r>
          </a:p>
        </p:txBody>
      </p:sp>
      <p:pic>
        <p:nvPicPr>
          <p:cNvPr id="20484" name="Picture 6" descr="FG12_1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0"/>
            <a:ext cx="91440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152400" y="4991100"/>
            <a:ext cx="115887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35.4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28600" y="190500"/>
            <a:ext cx="6646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u="sng"/>
              <a:t>Simple Harmonic Motion</a:t>
            </a:r>
            <a:r>
              <a:rPr lang="en-US" sz="3600"/>
              <a:t> - </a:t>
            </a:r>
            <a:r>
              <a:rPr lang="en-US" sz="1600"/>
              <a:t>Kinematics</a:t>
            </a:r>
          </a:p>
        </p:txBody>
      </p:sp>
      <p:sp>
        <p:nvSpPr>
          <p:cNvPr id="1028" name="Text Box 15"/>
          <p:cNvSpPr txBox="1">
            <a:spLocks noChangeArrowheads="1"/>
          </p:cNvSpPr>
          <p:nvPr/>
        </p:nvSpPr>
        <p:spPr bwMode="auto">
          <a:xfrm>
            <a:off x="304800" y="825500"/>
            <a:ext cx="4495800" cy="163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 = </a:t>
            </a:r>
            <a:r>
              <a:rPr lang="en-US" u="sng">
                <a:sym typeface="Symbol" charset="2"/>
              </a:rPr>
              <a:t>2</a:t>
            </a:r>
            <a:r>
              <a:rPr lang="en-US">
                <a:sym typeface="Symbol" charset="2"/>
              </a:rPr>
              <a:t>     </a:t>
            </a:r>
            <a:r>
              <a:rPr lang="en-US">
                <a:solidFill>
                  <a:srgbClr val="FF3300"/>
                </a:solidFill>
                <a:sym typeface="Symbol" charset="2"/>
              </a:rPr>
              <a:t>f = </a:t>
            </a:r>
            <a:r>
              <a:rPr lang="en-US" u="sng">
                <a:solidFill>
                  <a:srgbClr val="FF3300"/>
                </a:solidFill>
                <a:sym typeface="Symbol" charset="2"/>
              </a:rPr>
              <a:t>1</a:t>
            </a:r>
            <a:r>
              <a:rPr lang="en-US">
                <a:sym typeface="Symbol" charset="2"/>
              </a:rPr>
              <a:t>    </a:t>
            </a:r>
            <a:r>
              <a:rPr lang="en-US">
                <a:solidFill>
                  <a:srgbClr val="FF3300"/>
                </a:solidFill>
                <a:sym typeface="Symbol" charset="2"/>
              </a:rPr>
              <a:t> = 2f</a:t>
            </a:r>
          </a:p>
          <a:p>
            <a:r>
              <a:rPr lang="en-US">
                <a:sym typeface="Symbol" charset="2"/>
              </a:rPr>
              <a:t>        T          </a:t>
            </a:r>
            <a:r>
              <a:rPr lang="en-US">
                <a:solidFill>
                  <a:srgbClr val="FF3300"/>
                </a:solidFill>
                <a:sym typeface="Symbol" charset="2"/>
              </a:rPr>
              <a:t> T</a:t>
            </a:r>
          </a:p>
          <a:p>
            <a:r>
              <a:rPr lang="en-US">
                <a:sym typeface="Symbol" charset="2"/>
              </a:rPr>
              <a:t>x = x</a:t>
            </a:r>
            <a:r>
              <a:rPr lang="en-US" baseline="-25000">
                <a:sym typeface="Symbol" charset="2"/>
              </a:rPr>
              <a:t>o</a:t>
            </a:r>
            <a:r>
              <a:rPr lang="en-US">
                <a:sym typeface="Symbol" charset="2"/>
              </a:rPr>
              <a:t>sin(t)  or  x</a:t>
            </a:r>
            <a:r>
              <a:rPr lang="en-US" baseline="-25000">
                <a:sym typeface="Symbol" charset="2"/>
              </a:rPr>
              <a:t>o</a:t>
            </a:r>
            <a:r>
              <a:rPr lang="en-US">
                <a:sym typeface="Symbol" charset="2"/>
              </a:rPr>
              <a:t>cos(t)</a:t>
            </a:r>
            <a:endParaRPr lang="en-US" sz="2000">
              <a:sym typeface="Symbol" charset="2"/>
            </a:endParaRPr>
          </a:p>
          <a:p>
            <a:r>
              <a:rPr lang="en-US">
                <a:sym typeface="Symbol" charset="2"/>
              </a:rPr>
              <a:t>v = v</a:t>
            </a:r>
            <a:r>
              <a:rPr lang="en-US" baseline="-25000">
                <a:sym typeface="Symbol" charset="2"/>
              </a:rPr>
              <a:t>o</a:t>
            </a:r>
            <a:r>
              <a:rPr lang="en-US">
                <a:sym typeface="Symbol" charset="2"/>
              </a:rPr>
              <a:t>cos(t) or -v</a:t>
            </a:r>
            <a:r>
              <a:rPr lang="en-US" baseline="-25000">
                <a:sym typeface="Symbol" charset="2"/>
              </a:rPr>
              <a:t>o</a:t>
            </a:r>
            <a:r>
              <a:rPr lang="en-US">
                <a:sym typeface="Symbol" charset="2"/>
              </a:rPr>
              <a:t>sin(t) 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1050925" y="2730500"/>
            <a:ext cx="5578475" cy="2678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ym typeface="Symbol" charset="2"/>
              </a:rPr>
              <a:t> 	– “Angular” velocity</a:t>
            </a:r>
          </a:p>
          <a:p>
            <a:r>
              <a:rPr lang="en-US" sz="2000">
                <a:sym typeface="Symbol" charset="2"/>
              </a:rPr>
              <a:t>T 	– Period of motion</a:t>
            </a:r>
          </a:p>
          <a:p>
            <a:r>
              <a:rPr lang="en-US" sz="2000">
                <a:sym typeface="Symbol" charset="2"/>
              </a:rPr>
              <a:t>x 	– Position (at some time)</a:t>
            </a:r>
          </a:p>
          <a:p>
            <a:r>
              <a:rPr lang="en-US" sz="2000">
                <a:sym typeface="Symbol" charset="2"/>
              </a:rPr>
              <a:t>v 	– Velocity (at some time)</a:t>
            </a:r>
          </a:p>
          <a:p>
            <a:endParaRPr lang="en-US" sz="2000">
              <a:sym typeface="Symbol" charset="2"/>
            </a:endParaRPr>
          </a:p>
          <a:p>
            <a:r>
              <a:rPr lang="en-US" sz="2000">
                <a:sym typeface="Symbol" charset="2"/>
              </a:rPr>
              <a:t>Draw on board:</a:t>
            </a:r>
          </a:p>
          <a:p>
            <a:r>
              <a:rPr lang="en-US">
                <a:sym typeface="Symbol" charset="2"/>
              </a:rPr>
              <a:t>x</a:t>
            </a:r>
            <a:r>
              <a:rPr lang="en-US" baseline="-25000">
                <a:sym typeface="Symbol" charset="2"/>
              </a:rPr>
              <a:t>o</a:t>
            </a:r>
            <a:r>
              <a:rPr lang="en-US" sz="2000">
                <a:sym typeface="Symbol" charset="2"/>
              </a:rPr>
              <a:t> 	– Max Position (Amplitude)</a:t>
            </a:r>
          </a:p>
          <a:p>
            <a:r>
              <a:rPr lang="en-US">
                <a:sym typeface="Symbol" charset="2"/>
              </a:rPr>
              <a:t>v</a:t>
            </a:r>
            <a:r>
              <a:rPr lang="en-US" baseline="-25000">
                <a:sym typeface="Symbol" charset="2"/>
              </a:rPr>
              <a:t>o</a:t>
            </a:r>
            <a:r>
              <a:rPr lang="en-US" sz="2000">
                <a:sym typeface="Symbol" charset="2"/>
              </a:rPr>
              <a:t> 	– Max Velocity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2349500"/>
          <a:ext cx="1905000" cy="423863"/>
        </p:xfrm>
        <a:graphic>
          <a:graphicData uri="http://schemas.openxmlformats.org/presentationml/2006/ole">
            <p:oleObj spid="_x0000_s1026" name="Equation" r:id="rId3" imgW="133344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47688"/>
            <a:ext cx="6288088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 rot="-5400000">
            <a:off x="-1474788" y="2668588"/>
            <a:ext cx="44418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Oscillations and waves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648200" y="1409700"/>
            <a:ext cx="2819400" cy="990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81000" y="1689100"/>
            <a:ext cx="8763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Moving observer</a:t>
            </a:r>
          </a:p>
          <a:p>
            <a:r>
              <a:rPr lang="en-US" sz="1400"/>
              <a:t>higher frequency</a:t>
            </a:r>
          </a:p>
          <a:p>
            <a:pPr eaLnBrk="0" hangingPunct="0"/>
            <a:r>
              <a:rPr lang="en-US" sz="1400">
                <a:sym typeface="Symbol" charset="2"/>
              </a:rPr>
              <a:t>f’ = f{1 </a:t>
            </a:r>
            <a:r>
              <a:rPr lang="en-US" sz="1400" u="sng">
                <a:sym typeface="Symbol" charset="2"/>
              </a:rPr>
              <a:t>+</a:t>
            </a:r>
            <a:r>
              <a:rPr lang="en-US" sz="1400">
                <a:sym typeface="Symbol" charset="2"/>
              </a:rPr>
              <a:t> v</a:t>
            </a:r>
            <a:r>
              <a:rPr lang="en-US" sz="1400" baseline="-25000">
                <a:sym typeface="Symbol" charset="2"/>
              </a:rPr>
              <a:t>o</a:t>
            </a:r>
            <a:r>
              <a:rPr lang="en-US" sz="1400">
                <a:sym typeface="Symbol" charset="2"/>
              </a:rPr>
              <a:t>/v}</a:t>
            </a:r>
          </a:p>
          <a:p>
            <a:pPr lvl="1"/>
            <a:endParaRPr lang="en-US" sz="1400">
              <a:sym typeface="Symbol" charset="2"/>
            </a:endParaRPr>
          </a:p>
          <a:p>
            <a:r>
              <a:rPr lang="en-US" sz="1400">
                <a:sym typeface="Symbol" charset="2"/>
              </a:rPr>
              <a:t>f = 440.0 Hz, vo = 18.0 m/s, v = 343 m/s, and +</a:t>
            </a:r>
          </a:p>
          <a:p>
            <a:r>
              <a:rPr lang="en-US" sz="1600"/>
              <a:t>F = 463 Hz</a:t>
            </a:r>
          </a:p>
          <a:p>
            <a:r>
              <a:rPr lang="en-US" sz="1600"/>
              <a:t>…</a:t>
            </a:r>
            <a:endParaRPr lang="en-US" sz="1400">
              <a:sym typeface="Symbol" charset="2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8302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 person who is late for a concert runs at 18.0 m/s towards an A 440.0 Hz.  What frequency do they hear?  (use v sound = 343 m/s)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4686300"/>
            <a:ext cx="108267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463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381000" y="1689100"/>
            <a:ext cx="8763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Moving source</a:t>
            </a:r>
          </a:p>
          <a:p>
            <a:r>
              <a:rPr lang="en-US" sz="2000"/>
              <a:t>lower frequency</a:t>
            </a:r>
          </a:p>
          <a:p>
            <a:r>
              <a:rPr lang="en-US" sz="2000">
                <a:sym typeface="Symbol" charset="2"/>
              </a:rPr>
              <a:t>f’ = f{</a:t>
            </a:r>
            <a:r>
              <a:rPr lang="en-US" sz="2000" u="sng">
                <a:sym typeface="Symbol" charset="2"/>
              </a:rPr>
              <a:t>      v       </a:t>
            </a:r>
            <a:r>
              <a:rPr lang="en-US" sz="2000">
                <a:sym typeface="Symbol" charset="2"/>
              </a:rPr>
              <a:t>}</a:t>
            </a:r>
          </a:p>
          <a:p>
            <a:pPr lvl="1"/>
            <a:r>
              <a:rPr lang="en-US" sz="2000">
                <a:sym typeface="Symbol" charset="2"/>
              </a:rPr>
              <a:t> </a:t>
            </a:r>
            <a:r>
              <a:rPr lang="en-US" sz="1600">
                <a:sym typeface="Symbol" charset="2"/>
              </a:rPr>
              <a:t>   </a:t>
            </a:r>
            <a:r>
              <a:rPr lang="en-US" sz="2000">
                <a:sym typeface="Symbol" charset="2"/>
              </a:rPr>
              <a:t> {v   </a:t>
            </a:r>
            <a:r>
              <a:rPr lang="en-US" sz="2000" u="sng">
                <a:sym typeface="Symbol" charset="2"/>
              </a:rPr>
              <a:t>+</a:t>
            </a:r>
            <a:r>
              <a:rPr lang="en-US" sz="2000">
                <a:sym typeface="Symbol" charset="2"/>
              </a:rPr>
              <a:t>   u</a:t>
            </a:r>
            <a:r>
              <a:rPr lang="en-US" sz="2000" baseline="-25000">
                <a:sym typeface="Symbol" charset="2"/>
              </a:rPr>
              <a:t>s</a:t>
            </a:r>
            <a:r>
              <a:rPr lang="en-US" sz="2000">
                <a:sym typeface="Symbol" charset="2"/>
              </a:rPr>
              <a:t> }</a:t>
            </a:r>
          </a:p>
          <a:p>
            <a:pPr lvl="1"/>
            <a:endParaRPr lang="en-US" sz="2000">
              <a:sym typeface="Symbol" charset="2"/>
            </a:endParaRPr>
          </a:p>
          <a:p>
            <a:r>
              <a:rPr lang="en-US" sz="2000">
                <a:sym typeface="Symbol" charset="2"/>
              </a:rPr>
              <a:t>f’ = 213 Hz,  f = 256 Hz, v = 343 m/s, and +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2400" y="4838700"/>
            <a:ext cx="318611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69.2 m/s away from you</a:t>
            </a:r>
            <a:endParaRPr lang="en-US" sz="3200">
              <a:sym typeface="Symbol" charset="2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11080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 car with a 256 Hz horn is moving so that you hear 213 Hz.  What is its velocity, and is it moving away from you or toward you?  </a:t>
            </a:r>
          </a:p>
          <a:p>
            <a:r>
              <a:rPr lang="en-US" sz="1800"/>
              <a:t>(use v sound = 343 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47688"/>
            <a:ext cx="6288088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 rot="-5400000">
            <a:off x="-1474788" y="2668588"/>
            <a:ext cx="44418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Oscillations and waves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24000" y="4305300"/>
            <a:ext cx="2209800" cy="685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8686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Two speakers 3.0 m apart are making sound with a wavelength of 48.0 cm. </a:t>
            </a:r>
          </a:p>
          <a:p>
            <a:pPr eaLnBrk="0" hangingPunct="0"/>
            <a:r>
              <a:rPr lang="en-US"/>
              <a:t>If I am 2.12 m from one speaker, and 3.80 m from the other, is it loud, or quiet, and how many wavelengths difference in distance is there?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81000" y="3441700"/>
            <a:ext cx="876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/>
              <a:t>3.80 m - 2.12 m = 1.68 m</a:t>
            </a:r>
          </a:p>
          <a:p>
            <a:r>
              <a:rPr lang="en-US" sz="1600"/>
              <a:t>(1.68 m)/(.48 m) = 3.5 </a:t>
            </a:r>
            <a:r>
              <a:rPr lang="en-US" sz="1600">
                <a:sym typeface="Symbol" charset="2"/>
              </a:rPr>
              <a:t> = destructive interference</a:t>
            </a:r>
          </a:p>
          <a:p>
            <a:r>
              <a:rPr lang="en-US" sz="1600">
                <a:sym typeface="Symbol" charset="2"/>
              </a:rPr>
              <a:t>…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0" y="4838700"/>
            <a:ext cx="40386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3.5 </a:t>
            </a:r>
            <a:r>
              <a:rPr lang="en-US">
                <a:sym typeface="Symbol" charset="2"/>
              </a:rPr>
              <a:t> = destructive interference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47688"/>
            <a:ext cx="6288088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 rot="-5400000">
            <a:off x="-1474788" y="2668588"/>
            <a:ext cx="44418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Oscillations and waves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447800" y="3848100"/>
            <a:ext cx="1524000" cy="5334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381000" y="1689100"/>
            <a:ext cx="8763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n = </a:t>
            </a:r>
            <a:r>
              <a:rPr lang="en-US" sz="3600" baseline="30000"/>
              <a:t>c</a:t>
            </a:r>
            <a:r>
              <a:rPr lang="en-US" sz="3600"/>
              <a:t>/</a:t>
            </a:r>
            <a:r>
              <a:rPr lang="en-US" sz="3600" baseline="-25000"/>
              <a:t>v</a:t>
            </a:r>
          </a:p>
          <a:p>
            <a:pPr lvl="1"/>
            <a:endParaRPr lang="en-US" sz="1800">
              <a:sym typeface="Symbol" charset="2"/>
            </a:endParaRPr>
          </a:p>
          <a:p>
            <a:r>
              <a:rPr lang="en-US" sz="1800">
                <a:sym typeface="Symbol" charset="2"/>
              </a:rPr>
              <a:t>n = 2.42, c = 3.00 x 10</a:t>
            </a:r>
            <a:r>
              <a:rPr lang="en-US" sz="1800" baseline="30000">
                <a:sym typeface="Symbol" charset="2"/>
              </a:rPr>
              <a:t>8</a:t>
            </a:r>
            <a:r>
              <a:rPr lang="en-US" sz="1800">
                <a:sym typeface="Symbol" charset="2"/>
              </a:rPr>
              <a:t> m/s </a:t>
            </a:r>
          </a:p>
          <a:p>
            <a:r>
              <a:rPr lang="en-US" sz="1800">
                <a:sym typeface="Symbol" charset="2"/>
              </a:rPr>
              <a:t>V = </a:t>
            </a:r>
            <a:r>
              <a:rPr lang="en-US" sz="1800"/>
              <a:t>1.24 x 10</a:t>
            </a:r>
            <a:r>
              <a:rPr lang="en-US" sz="1800" baseline="30000"/>
              <a:t>8</a:t>
            </a:r>
            <a:r>
              <a:rPr lang="en-US" sz="1800"/>
              <a:t> m/s</a:t>
            </a:r>
          </a:p>
          <a:p>
            <a:r>
              <a:rPr lang="en-US" sz="1800"/>
              <a:t>…</a:t>
            </a:r>
            <a:endParaRPr lang="en-US" sz="4400">
              <a:sym typeface="Symbol" charset="2"/>
            </a:endParaRP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584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What is the speed of light in diamond? n = 2.42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4838700"/>
            <a:ext cx="19637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1.24 x 10</a:t>
            </a:r>
            <a:r>
              <a:rPr lang="en-US" baseline="30000"/>
              <a:t>8</a:t>
            </a:r>
            <a:r>
              <a:rPr lang="en-US"/>
              <a:t>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381000" y="2108200"/>
            <a:ext cx="495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/>
              <a:t>n</a:t>
            </a:r>
            <a:r>
              <a:rPr lang="en-US" sz="1600" baseline="-25000"/>
              <a:t>1</a:t>
            </a:r>
            <a:r>
              <a:rPr lang="en-US" sz="1600"/>
              <a:t> </a:t>
            </a:r>
            <a:r>
              <a:rPr lang="en-US" sz="1800"/>
              <a:t>sin </a:t>
            </a:r>
            <a:r>
              <a:rPr lang="en-US" sz="1800">
                <a:sym typeface="Symbol" charset="2"/>
              </a:rPr>
              <a:t></a:t>
            </a:r>
            <a:r>
              <a:rPr lang="en-US" sz="1800" baseline="-25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  =  </a:t>
            </a:r>
            <a:r>
              <a:rPr lang="en-US" sz="1600"/>
              <a:t>n</a:t>
            </a:r>
            <a:r>
              <a:rPr lang="en-US" sz="1600" baseline="-25000"/>
              <a:t>2</a:t>
            </a:r>
            <a:r>
              <a:rPr lang="en-US" sz="1600"/>
              <a:t> </a:t>
            </a:r>
            <a:r>
              <a:rPr lang="en-US" sz="1800"/>
              <a:t>sin </a:t>
            </a:r>
            <a:r>
              <a:rPr lang="en-US" sz="1800">
                <a:sym typeface="Symbol" charset="2"/>
              </a:rPr>
              <a:t></a:t>
            </a:r>
            <a:r>
              <a:rPr lang="en-US" sz="1800" baseline="-25000">
                <a:sym typeface="Symbol" charset="2"/>
              </a:rPr>
              <a:t>2</a:t>
            </a:r>
            <a:endParaRPr lang="en-US" sz="1800">
              <a:sym typeface="Symbol" charset="2"/>
            </a:endParaRPr>
          </a:p>
          <a:p>
            <a:r>
              <a:rPr lang="en-US" sz="1600"/>
              <a:t>n</a:t>
            </a:r>
            <a:r>
              <a:rPr lang="en-US" sz="1600" baseline="-25000"/>
              <a:t>1</a:t>
            </a:r>
            <a:r>
              <a:rPr lang="en-US" sz="1800">
                <a:sym typeface="Symbol" charset="2"/>
              </a:rPr>
              <a:t> = 1.33, </a:t>
            </a:r>
            <a:r>
              <a:rPr lang="en-US" sz="1800" baseline="-25000">
                <a:sym typeface="Symbol" charset="2"/>
              </a:rPr>
              <a:t>1</a:t>
            </a:r>
            <a:r>
              <a:rPr lang="en-US" sz="1800">
                <a:sym typeface="Symbol" charset="2"/>
              </a:rPr>
              <a:t> = </a:t>
            </a:r>
            <a:r>
              <a:rPr lang="en-US" sz="1800"/>
              <a:t>12</a:t>
            </a:r>
            <a:r>
              <a:rPr lang="en-US" sz="1800" baseline="30000"/>
              <a:t>o</a:t>
            </a:r>
            <a:r>
              <a:rPr lang="en-US" sz="1800">
                <a:sym typeface="Symbol" charset="2"/>
              </a:rPr>
              <a:t>, n</a:t>
            </a:r>
            <a:r>
              <a:rPr lang="en-US" sz="1800" baseline="-25000">
                <a:sym typeface="Symbol" charset="2"/>
              </a:rPr>
              <a:t>2</a:t>
            </a:r>
            <a:r>
              <a:rPr lang="en-US" sz="1800">
                <a:sym typeface="Symbol" charset="2"/>
              </a:rPr>
              <a:t> = </a:t>
            </a:r>
            <a:r>
              <a:rPr lang="en-US" sz="1800"/>
              <a:t>1.00</a:t>
            </a:r>
          </a:p>
          <a:p>
            <a:r>
              <a:rPr lang="en-US" sz="1800"/>
              <a:t>Angle = </a:t>
            </a:r>
            <a:r>
              <a:rPr lang="en-US" sz="1600"/>
              <a:t>16</a:t>
            </a:r>
            <a:r>
              <a:rPr lang="en-US" sz="1600" baseline="30000"/>
              <a:t>o</a:t>
            </a:r>
          </a:p>
          <a:p>
            <a:r>
              <a:rPr lang="en-US" sz="1600"/>
              <a:t>…</a:t>
            </a:r>
            <a:endParaRPr lang="en-US" sz="40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1200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 ray of light has an incident angle of 12</a:t>
            </a:r>
            <a:r>
              <a:rPr lang="en-US" baseline="30000"/>
              <a:t>o</a:t>
            </a:r>
            <a:r>
              <a:rPr lang="en-US"/>
              <a:t> with the underside of an air-water interface, what is the refracted angle in the air?  (n = 1.33 for water, 1.00 for air)</a:t>
            </a:r>
          </a:p>
        </p:txBody>
      </p:sp>
      <p:grpSp>
        <p:nvGrpSpPr>
          <p:cNvPr id="28676" name="Group 6"/>
          <p:cNvGrpSpPr>
            <a:grpSpLocks/>
          </p:cNvGrpSpPr>
          <p:nvPr/>
        </p:nvGrpSpPr>
        <p:grpSpPr bwMode="auto">
          <a:xfrm>
            <a:off x="6019800" y="1968500"/>
            <a:ext cx="3124200" cy="2286000"/>
            <a:chOff x="240" y="1296"/>
            <a:chExt cx="4368" cy="2880"/>
          </a:xfrm>
        </p:grpSpPr>
        <p:sp>
          <p:nvSpPr>
            <p:cNvPr id="28687" name="Rectangle 7"/>
            <p:cNvSpPr>
              <a:spLocks noChangeArrowheads="1"/>
            </p:cNvSpPr>
            <p:nvPr/>
          </p:nvSpPr>
          <p:spPr bwMode="auto">
            <a:xfrm>
              <a:off x="240" y="1296"/>
              <a:ext cx="4368" cy="2880"/>
            </a:xfrm>
            <a:prstGeom prst="rect">
              <a:avLst/>
            </a:prstGeom>
            <a:solidFill>
              <a:schemeClr val="bg1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800"/>
            </a:p>
          </p:txBody>
        </p:sp>
        <p:sp>
          <p:nvSpPr>
            <p:cNvPr id="28688" name="Rectangle 8"/>
            <p:cNvSpPr>
              <a:spLocks noChangeArrowheads="1"/>
            </p:cNvSpPr>
            <p:nvPr/>
          </p:nvSpPr>
          <p:spPr bwMode="auto">
            <a:xfrm>
              <a:off x="240" y="2736"/>
              <a:ext cx="4368" cy="1440"/>
            </a:xfrm>
            <a:prstGeom prst="rect">
              <a:avLst/>
            </a:prstGeom>
            <a:solidFill>
              <a:srgbClr val="00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677" name="Line 9"/>
          <p:cNvSpPr>
            <a:spLocks noChangeShapeType="1"/>
          </p:cNvSpPr>
          <p:nvPr/>
        </p:nvSpPr>
        <p:spPr bwMode="auto">
          <a:xfrm>
            <a:off x="7620000" y="2032000"/>
            <a:ext cx="0" cy="22225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Line 10"/>
          <p:cNvSpPr>
            <a:spLocks noChangeShapeType="1"/>
          </p:cNvSpPr>
          <p:nvPr/>
        </p:nvSpPr>
        <p:spPr bwMode="auto">
          <a:xfrm flipH="1" flipV="1">
            <a:off x="7620000" y="3111500"/>
            <a:ext cx="60960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9" name="Line 11"/>
          <p:cNvSpPr>
            <a:spLocks noChangeShapeType="1"/>
          </p:cNvSpPr>
          <p:nvPr/>
        </p:nvSpPr>
        <p:spPr bwMode="auto">
          <a:xfrm flipH="1" flipV="1">
            <a:off x="6629400" y="2095500"/>
            <a:ext cx="99060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Freeform 12"/>
          <p:cNvSpPr>
            <a:spLocks/>
          </p:cNvSpPr>
          <p:nvPr/>
        </p:nvSpPr>
        <p:spPr bwMode="auto">
          <a:xfrm>
            <a:off x="7620000" y="3746500"/>
            <a:ext cx="304800" cy="74613"/>
          </a:xfrm>
          <a:custGeom>
            <a:avLst/>
            <a:gdLst>
              <a:gd name="T0" fmla="*/ 2147483647 w 192"/>
              <a:gd name="T1" fmla="*/ 0 h 56"/>
              <a:gd name="T2" fmla="*/ 2147483647 w 192"/>
              <a:gd name="T3" fmla="*/ 2147483647 h 56"/>
              <a:gd name="T4" fmla="*/ 0 w 192"/>
              <a:gd name="T5" fmla="*/ 2147483647 h 56"/>
              <a:gd name="T6" fmla="*/ 0 60000 65536"/>
              <a:gd name="T7" fmla="*/ 0 60000 65536"/>
              <a:gd name="T8" fmla="*/ 0 60000 65536"/>
              <a:gd name="T9" fmla="*/ 0 w 192"/>
              <a:gd name="T10" fmla="*/ 0 h 56"/>
              <a:gd name="T11" fmla="*/ 192 w 192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6">
                <a:moveTo>
                  <a:pt x="192" y="0"/>
                </a:moveTo>
                <a:cubicBezTo>
                  <a:pt x="184" y="20"/>
                  <a:pt x="176" y="40"/>
                  <a:pt x="144" y="48"/>
                </a:cubicBezTo>
                <a:cubicBezTo>
                  <a:pt x="112" y="56"/>
                  <a:pt x="56" y="52"/>
                  <a:pt x="0" y="4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1" name="Freeform 13"/>
          <p:cNvSpPr>
            <a:spLocks/>
          </p:cNvSpPr>
          <p:nvPr/>
        </p:nvSpPr>
        <p:spPr bwMode="auto">
          <a:xfrm>
            <a:off x="7239000" y="2603500"/>
            <a:ext cx="381000" cy="63500"/>
          </a:xfrm>
          <a:custGeom>
            <a:avLst/>
            <a:gdLst>
              <a:gd name="T0" fmla="*/ 0 w 240"/>
              <a:gd name="T1" fmla="*/ 2147483647 h 48"/>
              <a:gd name="T2" fmla="*/ 2147483647 w 240"/>
              <a:gd name="T3" fmla="*/ 0 h 48"/>
              <a:gd name="T4" fmla="*/ 2147483647 w 240"/>
              <a:gd name="T5" fmla="*/ 2147483647 h 48"/>
              <a:gd name="T6" fmla="*/ 0 60000 65536"/>
              <a:gd name="T7" fmla="*/ 0 60000 65536"/>
              <a:gd name="T8" fmla="*/ 0 60000 65536"/>
              <a:gd name="T9" fmla="*/ 0 w 240"/>
              <a:gd name="T10" fmla="*/ 0 h 48"/>
              <a:gd name="T11" fmla="*/ 240 w 240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8">
                <a:moveTo>
                  <a:pt x="0" y="48"/>
                </a:moveTo>
                <a:cubicBezTo>
                  <a:pt x="28" y="24"/>
                  <a:pt x="56" y="0"/>
                  <a:pt x="96" y="0"/>
                </a:cubicBezTo>
                <a:cubicBezTo>
                  <a:pt x="136" y="0"/>
                  <a:pt x="188" y="24"/>
                  <a:pt x="240" y="4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2" name="Text Box 14"/>
          <p:cNvSpPr txBox="1">
            <a:spLocks noChangeArrowheads="1"/>
          </p:cNvSpPr>
          <p:nvPr/>
        </p:nvSpPr>
        <p:spPr bwMode="auto">
          <a:xfrm>
            <a:off x="7070725" y="2087563"/>
            <a:ext cx="503238" cy="523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??</a:t>
            </a:r>
          </a:p>
        </p:txBody>
      </p:sp>
      <p:sp>
        <p:nvSpPr>
          <p:cNvPr id="28683" name="Text Box 15"/>
          <p:cNvSpPr txBox="1">
            <a:spLocks noChangeArrowheads="1"/>
          </p:cNvSpPr>
          <p:nvPr/>
        </p:nvSpPr>
        <p:spPr bwMode="auto">
          <a:xfrm>
            <a:off x="8137525" y="3357563"/>
            <a:ext cx="663575" cy="523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12</a:t>
            </a:r>
            <a:r>
              <a:rPr lang="en-US" sz="2800" baseline="30000"/>
              <a:t>o</a:t>
            </a:r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6080125" y="3421063"/>
            <a:ext cx="1374775" cy="523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n = 1.33</a:t>
            </a:r>
          </a:p>
        </p:txBody>
      </p:sp>
      <p:sp>
        <p:nvSpPr>
          <p:cNvPr id="28685" name="Text Box 17"/>
          <p:cNvSpPr txBox="1">
            <a:spLocks noChangeArrowheads="1"/>
          </p:cNvSpPr>
          <p:nvPr/>
        </p:nvSpPr>
        <p:spPr bwMode="auto">
          <a:xfrm>
            <a:off x="7756525" y="2214563"/>
            <a:ext cx="1374775" cy="523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n = 1.00</a:t>
            </a:r>
          </a:p>
        </p:txBody>
      </p:sp>
      <p:sp>
        <p:nvSpPr>
          <p:cNvPr id="28686" name="Rectangle 18"/>
          <p:cNvSpPr>
            <a:spLocks noChangeArrowheads="1"/>
          </p:cNvSpPr>
          <p:nvPr/>
        </p:nvSpPr>
        <p:spPr bwMode="auto">
          <a:xfrm>
            <a:off x="0" y="4838700"/>
            <a:ext cx="59531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16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47688"/>
            <a:ext cx="6288088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 rot="-5400000">
            <a:off x="-1474788" y="2668588"/>
            <a:ext cx="44418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Oscillations and waves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2000" y="2359025"/>
            <a:ext cx="914400" cy="5334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47688"/>
            <a:ext cx="6288088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 rot="-5400000">
            <a:off x="-1474788" y="2668588"/>
            <a:ext cx="44418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Oscillations and waves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572000" y="2781300"/>
            <a:ext cx="914400" cy="5334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04800" y="63500"/>
            <a:ext cx="8458200" cy="1570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/>
              <a:t>x</a:t>
            </a:r>
            <a:r>
              <a:rPr lang="en-US" baseline="-25000"/>
              <a:t>o</a:t>
            </a:r>
            <a:r>
              <a:rPr lang="en-US"/>
              <a:t> = Maximum displacement </a:t>
            </a:r>
          </a:p>
          <a:p>
            <a:pPr lvl="1"/>
            <a:r>
              <a:rPr lang="en-US"/>
              <a:t>(AKA Amplitude)</a:t>
            </a:r>
          </a:p>
          <a:p>
            <a:pPr>
              <a:buFontTx/>
              <a:buChar char="•"/>
            </a:pPr>
            <a:r>
              <a:rPr lang="en-US"/>
              <a:t>v</a:t>
            </a:r>
            <a:r>
              <a:rPr lang="en-US" baseline="-25000"/>
              <a:t>o </a:t>
            </a:r>
            <a:r>
              <a:rPr lang="en-US"/>
              <a:t>= Maximum velocity</a:t>
            </a:r>
          </a:p>
          <a:p>
            <a:pPr>
              <a:buFontTx/>
              <a:buChar char="•"/>
            </a:pPr>
            <a:r>
              <a:rPr lang="en-US"/>
              <a:t>a</a:t>
            </a:r>
            <a:r>
              <a:rPr lang="en-US" baseline="-25000"/>
              <a:t>o</a:t>
            </a:r>
            <a:r>
              <a:rPr lang="en-US"/>
              <a:t> = Maximum acceleration</a:t>
            </a: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1447800" y="3111500"/>
            <a:ext cx="617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V="1">
            <a:off x="1447800" y="2413000"/>
            <a:ext cx="0" cy="698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4343400" y="2540000"/>
            <a:ext cx="533400" cy="571500"/>
          </a:xfrm>
          <a:prstGeom prst="rect">
            <a:avLst/>
          </a:prstGeom>
          <a:solidFill>
            <a:srgbClr val="008000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4876800" y="27940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 flipH="1">
            <a:off x="2514600" y="27940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457200" y="3302000"/>
            <a:ext cx="8458200" cy="193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4000"/>
              <a:t>x:          -x</a:t>
            </a:r>
            <a:r>
              <a:rPr lang="en-US" sz="4000" baseline="-25000"/>
              <a:t>o </a:t>
            </a:r>
            <a:r>
              <a:rPr lang="en-US" sz="4000"/>
              <a:t>           0             +x</a:t>
            </a:r>
            <a:r>
              <a:rPr lang="en-US" sz="4000" baseline="-25000"/>
              <a:t>o</a:t>
            </a:r>
            <a:endParaRPr lang="en-US" sz="4000"/>
          </a:p>
          <a:p>
            <a:pPr>
              <a:buFontTx/>
              <a:buChar char="•"/>
            </a:pPr>
            <a:r>
              <a:rPr lang="en-US" sz="4000"/>
              <a:t>v:           0           </a:t>
            </a:r>
            <a:r>
              <a:rPr lang="en-US" sz="3200" baseline="30000"/>
              <a:t>+</a:t>
            </a:r>
            <a:r>
              <a:rPr lang="en-US" sz="3200"/>
              <a:t>/-</a:t>
            </a:r>
            <a:r>
              <a:rPr lang="en-US" sz="4000"/>
              <a:t>v</a:t>
            </a:r>
            <a:r>
              <a:rPr lang="en-US" sz="4000" baseline="-25000"/>
              <a:t>o</a:t>
            </a:r>
            <a:r>
              <a:rPr lang="en-US" sz="4000"/>
              <a:t>             0</a:t>
            </a:r>
          </a:p>
          <a:p>
            <a:pPr>
              <a:buFontTx/>
              <a:buChar char="•"/>
            </a:pPr>
            <a:r>
              <a:rPr lang="en-US" sz="4000"/>
              <a:t>a:          +a</a:t>
            </a:r>
            <a:r>
              <a:rPr lang="en-US" sz="4000" baseline="-25000"/>
              <a:t>o </a:t>
            </a:r>
            <a:r>
              <a:rPr lang="en-US" sz="4000"/>
              <a:t>           0             -a</a:t>
            </a:r>
            <a:r>
              <a:rPr lang="en-US" sz="4000" baseline="-25000"/>
              <a:t>o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1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304800" y="254000"/>
            <a:ext cx="3276600" cy="21240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 </a:t>
            </a:r>
            <a:r>
              <a:rPr lang="en-US">
                <a:ea typeface="Times New Roman" charset="0"/>
                <a:cs typeface="Times New Roman" charset="0"/>
              </a:rPr>
              <a:t>≈ </a:t>
            </a:r>
            <a:r>
              <a:rPr lang="en-US" u="sng">
                <a:ea typeface="Times New Roman" charset="0"/>
                <a:cs typeface="Times New Roman" charset="0"/>
                <a:sym typeface="Symbol" charset="2"/>
              </a:rPr>
              <a:t></a:t>
            </a:r>
          </a:p>
          <a:p>
            <a:r>
              <a:rPr lang="en-US">
                <a:ea typeface="Times New Roman" charset="0"/>
                <a:cs typeface="Times New Roman" charset="0"/>
                <a:sym typeface="Symbol" charset="2"/>
              </a:rPr>
              <a:t>       b</a:t>
            </a:r>
          </a:p>
          <a:p>
            <a:endParaRPr lang="en-US">
              <a:ea typeface="Times New Roman" charset="0"/>
              <a:cs typeface="Times New Roman" charset="0"/>
              <a:sym typeface="Symbol" charset="2"/>
            </a:endParaRPr>
          </a:p>
          <a:p>
            <a:pPr lvl="1">
              <a:buFont typeface="Symbol" charset="2"/>
              <a:buNone/>
            </a:pPr>
            <a:r>
              <a:rPr lang="en-US" sz="2000">
                <a:ea typeface="Times New Roman" charset="0"/>
                <a:cs typeface="Times New Roman" charset="0"/>
                <a:sym typeface="Symbol" charset="2"/>
              </a:rPr>
              <a:t> = Angular Spread</a:t>
            </a:r>
          </a:p>
          <a:p>
            <a:pPr lvl="1">
              <a:buFont typeface="Symbol" charset="2"/>
              <a:buNone/>
            </a:pPr>
            <a:r>
              <a:rPr lang="en-US" sz="2000">
                <a:ea typeface="Times New Roman" charset="0"/>
                <a:cs typeface="Times New Roman" charset="0"/>
                <a:sym typeface="Symbol" charset="2"/>
              </a:rPr>
              <a:t> = Wavelength</a:t>
            </a:r>
          </a:p>
          <a:p>
            <a:pPr lvl="1">
              <a:buFont typeface="Symbol" charset="2"/>
              <a:buNone/>
            </a:pPr>
            <a:r>
              <a:rPr lang="en-US" sz="2000">
                <a:ea typeface="Times New Roman" charset="0"/>
                <a:cs typeface="Times New Roman" charset="0"/>
                <a:sym typeface="Symbol" charset="2"/>
              </a:rPr>
              <a:t>b = Size of opening</a:t>
            </a:r>
          </a:p>
        </p:txBody>
      </p:sp>
      <p:pic>
        <p:nvPicPr>
          <p:cNvPr id="31747" name="Picture 5" descr="FG11_43"/>
          <p:cNvPicPr>
            <a:picLocks noChangeAspect="1" noChangeArrowheads="1"/>
          </p:cNvPicPr>
          <p:nvPr/>
        </p:nvPicPr>
        <p:blipFill>
          <a:blip r:embed="rId2"/>
          <a:srcRect l="20004" r="22984"/>
          <a:stretch>
            <a:fillRect/>
          </a:stretch>
        </p:blipFill>
        <p:spPr bwMode="auto">
          <a:xfrm>
            <a:off x="3429000" y="508000"/>
            <a:ext cx="41910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48" name="Group 18"/>
          <p:cNvGrpSpPr>
            <a:grpSpLocks/>
          </p:cNvGrpSpPr>
          <p:nvPr/>
        </p:nvGrpSpPr>
        <p:grpSpPr bwMode="auto">
          <a:xfrm>
            <a:off x="4462463" y="1624013"/>
            <a:ext cx="2743200" cy="1270000"/>
            <a:chOff x="2880" y="1200"/>
            <a:chExt cx="1728" cy="960"/>
          </a:xfrm>
        </p:grpSpPr>
        <p:sp>
          <p:nvSpPr>
            <p:cNvPr id="31751" name="Line 6"/>
            <p:cNvSpPr>
              <a:spLocks noChangeShapeType="1"/>
            </p:cNvSpPr>
            <p:nvPr/>
          </p:nvSpPr>
          <p:spPr bwMode="auto">
            <a:xfrm>
              <a:off x="2880" y="1200"/>
              <a:ext cx="192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2" name="Line 7"/>
            <p:cNvSpPr>
              <a:spLocks noChangeShapeType="1"/>
            </p:cNvSpPr>
            <p:nvPr/>
          </p:nvSpPr>
          <p:spPr bwMode="auto">
            <a:xfrm>
              <a:off x="2880" y="1200"/>
              <a:ext cx="172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749" name="Line 14"/>
          <p:cNvSpPr>
            <a:spLocks noChangeShapeType="1"/>
          </p:cNvSpPr>
          <p:nvPr/>
        </p:nvSpPr>
        <p:spPr bwMode="auto">
          <a:xfrm flipH="1">
            <a:off x="4191000" y="1587500"/>
            <a:ext cx="4572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Rectangle 15"/>
          <p:cNvSpPr>
            <a:spLocks noChangeArrowheads="1"/>
          </p:cNvSpPr>
          <p:nvPr/>
        </p:nvSpPr>
        <p:spPr bwMode="auto">
          <a:xfrm>
            <a:off x="4267200" y="1346200"/>
            <a:ext cx="300038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ym typeface="Symbol" charset="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533400" y="317500"/>
            <a:ext cx="807720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Try this problem:  Sound waves with a frequency of 256 Hz come through a doorway that is 0.92 m wide.  What is the approximate angle of diffraction into the room?  Use 343 m/s as the speed of sound. 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609600" y="2030413"/>
            <a:ext cx="8077200" cy="181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Use v = f</a:t>
            </a:r>
            <a:r>
              <a:rPr lang="en-US" sz="1400">
                <a:sym typeface="Symbol" charset="2"/>
              </a:rPr>
              <a:t>, so  = 1.340 m</a:t>
            </a:r>
          </a:p>
          <a:p>
            <a:r>
              <a:rPr lang="en-US" sz="1400">
                <a:sym typeface="Symbol" charset="2"/>
              </a:rPr>
              <a:t>Then use </a:t>
            </a:r>
          </a:p>
          <a:p>
            <a:r>
              <a:rPr lang="en-US" sz="1400">
                <a:sym typeface="Symbol" charset="2"/>
              </a:rPr>
              <a:t> </a:t>
            </a:r>
            <a:r>
              <a:rPr lang="en-US" sz="1400"/>
              <a:t>≈ </a:t>
            </a:r>
            <a:r>
              <a:rPr lang="en-US" sz="1400" u="sng">
                <a:sym typeface="Symbol" charset="2"/>
              </a:rPr>
              <a:t></a:t>
            </a:r>
          </a:p>
          <a:p>
            <a:r>
              <a:rPr lang="en-US" sz="1400">
                <a:sym typeface="Symbol" charset="2"/>
              </a:rPr>
              <a:t>       b</a:t>
            </a:r>
          </a:p>
          <a:p>
            <a:r>
              <a:rPr lang="en-US" sz="1400">
                <a:sym typeface="Symbol" charset="2"/>
              </a:rPr>
              <a:t> </a:t>
            </a:r>
            <a:r>
              <a:rPr lang="en-US" sz="1400"/>
              <a:t>≈ 1.5 rad </a:t>
            </a:r>
            <a:endParaRPr lang="en-US" sz="1400">
              <a:sym typeface="Symbol" charset="2"/>
            </a:endParaRPr>
          </a:p>
          <a:p>
            <a:endParaRPr lang="en-US" sz="1400"/>
          </a:p>
          <a:p>
            <a:r>
              <a:rPr lang="en-US" sz="1400"/>
              <a:t>What if the frequency were lower?</a:t>
            </a:r>
          </a:p>
          <a:p>
            <a:r>
              <a:rPr lang="en-US" sz="1400"/>
              <a:t>Sub Woofers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0" y="4991100"/>
            <a:ext cx="1522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 </a:t>
            </a:r>
            <a:r>
              <a:rPr lang="en-US"/>
              <a:t>≈ 1.5 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47688"/>
            <a:ext cx="6288088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 rot="-5400000">
            <a:off x="-1474788" y="2668588"/>
            <a:ext cx="44418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Oscillations and waves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595813" y="3197225"/>
            <a:ext cx="914400" cy="5334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274638"/>
            <a:ext cx="4800600" cy="3784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Rayleigh Criterion</a:t>
            </a:r>
          </a:p>
          <a:p>
            <a:endParaRPr lang="en-US" sz="2000"/>
          </a:p>
          <a:p>
            <a:r>
              <a:rPr lang="en-US" sz="2000">
                <a:sym typeface="Symbol" charset="2"/>
              </a:rPr>
              <a:t> </a:t>
            </a:r>
            <a:r>
              <a:rPr lang="en-US" sz="2000"/>
              <a:t>= </a:t>
            </a:r>
            <a:r>
              <a:rPr lang="en-US" sz="2000" u="sng"/>
              <a:t>1.22</a:t>
            </a:r>
            <a:r>
              <a:rPr lang="en-US" sz="2000" u="sng">
                <a:sym typeface="Symbol" charset="2"/>
              </a:rPr>
              <a:t></a:t>
            </a:r>
          </a:p>
          <a:p>
            <a:r>
              <a:rPr lang="en-US" sz="2000">
                <a:sym typeface="Symbol" charset="2"/>
              </a:rPr>
              <a:t>          b</a:t>
            </a:r>
          </a:p>
          <a:p>
            <a:endParaRPr lang="en-US" sz="2000">
              <a:sym typeface="Symbol" charset="2"/>
            </a:endParaRPr>
          </a:p>
          <a:p>
            <a:pPr lvl="1"/>
            <a:r>
              <a:rPr lang="en-US" sz="2000">
                <a:sym typeface="Symbol" charset="2"/>
              </a:rPr>
              <a:t> = Angle of resolution (Rad)</a:t>
            </a:r>
          </a:p>
          <a:p>
            <a:pPr lvl="1"/>
            <a:r>
              <a:rPr lang="en-US" sz="2000">
                <a:sym typeface="Symbol" charset="2"/>
              </a:rPr>
              <a:t> = Wavelength (m)</a:t>
            </a:r>
          </a:p>
          <a:p>
            <a:pPr lvl="1"/>
            <a:r>
              <a:rPr lang="en-US" sz="2000">
                <a:sym typeface="Symbol" charset="2"/>
              </a:rPr>
              <a:t>b = Diameter of circular opening (m)</a:t>
            </a:r>
          </a:p>
          <a:p>
            <a:pPr lvl="1"/>
            <a:r>
              <a:rPr lang="en-US" sz="2000"/>
              <a:t>(Telescope aperture)</a:t>
            </a:r>
          </a:p>
          <a:p>
            <a:pPr lvl="1"/>
            <a:endParaRPr lang="en-US" sz="2000"/>
          </a:p>
          <a:p>
            <a:pPr lvl="1"/>
            <a:r>
              <a:rPr lang="en-US" sz="2000"/>
              <a:t>the bigger the aperture, the smaller the angle you can resolve.</a:t>
            </a:r>
          </a:p>
        </p:txBody>
      </p:sp>
      <p:pic>
        <p:nvPicPr>
          <p:cNvPr id="119811" name="Picture 3" descr="FG25_28"/>
          <p:cNvPicPr>
            <a:picLocks noChangeAspect="1" noChangeArrowheads="1"/>
          </p:cNvPicPr>
          <p:nvPr/>
        </p:nvPicPr>
        <p:blipFill>
          <a:blip r:embed="rId2"/>
          <a:srcRect l="27005" t="24500" r="30986" b="25999"/>
          <a:stretch>
            <a:fillRect/>
          </a:stretch>
        </p:blipFill>
        <p:spPr bwMode="auto">
          <a:xfrm>
            <a:off x="5715000" y="127000"/>
            <a:ext cx="3200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191000"/>
            <a:ext cx="12192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191000"/>
            <a:ext cx="12192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94325" y="2476500"/>
            <a:ext cx="3597275" cy="3132138"/>
            <a:chOff x="3398" y="1872"/>
            <a:chExt cx="2266" cy="2368"/>
          </a:xfrm>
        </p:grpSpPr>
        <p:pic>
          <p:nvPicPr>
            <p:cNvPr id="34823" name="Picture 7" descr="FG25_2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56" y="1872"/>
              <a:ext cx="2208" cy="1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3398" y="3705"/>
              <a:ext cx="2266" cy="53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Central maximum of one is over minimum of the other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044575"/>
            <a:ext cx="7162800" cy="467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52400" y="63500"/>
            <a:ext cx="4800600" cy="15700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/>
              <a:t>Rayleigh Criterion</a:t>
            </a:r>
          </a:p>
          <a:p>
            <a:r>
              <a:rPr lang="en-US" sz="1600">
                <a:sym typeface="Symbol" charset="2"/>
              </a:rPr>
              <a:t> </a:t>
            </a:r>
            <a:r>
              <a:rPr lang="en-US" sz="1600"/>
              <a:t>= </a:t>
            </a:r>
            <a:r>
              <a:rPr lang="en-US" sz="1600" u="sng"/>
              <a:t>1.22</a:t>
            </a:r>
            <a:r>
              <a:rPr lang="en-US" sz="1600" u="sng">
                <a:sym typeface="Symbol" charset="2"/>
              </a:rPr>
              <a:t></a:t>
            </a:r>
          </a:p>
          <a:p>
            <a:r>
              <a:rPr lang="en-US" sz="1600">
                <a:sym typeface="Symbol" charset="2"/>
              </a:rPr>
              <a:t>          b</a:t>
            </a:r>
          </a:p>
          <a:p>
            <a:pPr lvl="1"/>
            <a:r>
              <a:rPr lang="en-US" sz="1600">
                <a:sym typeface="Symbol" charset="2"/>
              </a:rPr>
              <a:t> = Angle of resolution (Rad)</a:t>
            </a:r>
          </a:p>
          <a:p>
            <a:pPr lvl="1"/>
            <a:r>
              <a:rPr lang="en-US" sz="1600">
                <a:sym typeface="Symbol" charset="2"/>
              </a:rPr>
              <a:t> = Wavelength (m)</a:t>
            </a:r>
          </a:p>
          <a:p>
            <a:pPr lvl="1"/>
            <a:r>
              <a:rPr lang="en-US" sz="1600">
                <a:sym typeface="Symbol" charset="2"/>
              </a:rPr>
              <a:t>b = Diameter of circular opening 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47688"/>
            <a:ext cx="6288088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 rot="-5400000">
            <a:off x="-1474788" y="2668588"/>
            <a:ext cx="44418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Oscillations and waves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572000" y="3619500"/>
            <a:ext cx="9906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FG24_41"/>
          <p:cNvPicPr>
            <a:picLocks noChangeAspect="1" noChangeArrowheads="1"/>
          </p:cNvPicPr>
          <p:nvPr/>
        </p:nvPicPr>
        <p:blipFill>
          <a:blip r:embed="rId2"/>
          <a:srcRect t="17000" b="27499"/>
          <a:stretch>
            <a:fillRect/>
          </a:stretch>
        </p:blipFill>
        <p:spPr bwMode="auto">
          <a:xfrm>
            <a:off x="304800" y="2095500"/>
            <a:ext cx="761841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304800" y="296863"/>
            <a:ext cx="8032750" cy="1938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More than one polarizer:</a:t>
            </a:r>
          </a:p>
          <a:p>
            <a:r>
              <a:rPr lang="en-US"/>
              <a:t>I = I</a:t>
            </a:r>
            <a:r>
              <a:rPr lang="en-US" baseline="-25000"/>
              <a:t>o</a:t>
            </a:r>
            <a:r>
              <a:rPr lang="en-US"/>
              <a:t>cos</a:t>
            </a:r>
            <a:r>
              <a:rPr lang="en-US" baseline="30000"/>
              <a:t>2</a:t>
            </a:r>
            <a:r>
              <a:rPr lang="en-US">
                <a:sym typeface="Symbol" charset="2"/>
              </a:rPr>
              <a:t></a:t>
            </a:r>
          </a:p>
          <a:p>
            <a:pPr lvl="1"/>
            <a:r>
              <a:rPr lang="en-US"/>
              <a:t>I</a:t>
            </a:r>
            <a:r>
              <a:rPr lang="en-US" baseline="-25000"/>
              <a:t>o</a:t>
            </a:r>
            <a:r>
              <a:rPr lang="en-US">
                <a:sym typeface="Symbol" charset="2"/>
              </a:rPr>
              <a:t>  – incident intensity of polarized light</a:t>
            </a:r>
          </a:p>
          <a:p>
            <a:pPr lvl="1"/>
            <a:r>
              <a:rPr lang="en-US">
                <a:sym typeface="Symbol" charset="2"/>
              </a:rPr>
              <a:t>I    – transmitted intensity (W/m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)</a:t>
            </a:r>
          </a:p>
          <a:p>
            <a:pPr lvl="1"/>
            <a:r>
              <a:rPr lang="en-US">
                <a:sym typeface="Symbol" charset="2"/>
              </a:rPr>
              <a:t>   – angle twixt polarizer and incident angle of polarization</a:t>
            </a:r>
          </a:p>
        </p:txBody>
      </p:sp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2133600" y="2627313"/>
            <a:ext cx="39052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ea typeface="Times New Roman" charset="0"/>
                <a:cs typeface="Times New Roman" charset="0"/>
              </a:rPr>
              <a:t>I</a:t>
            </a:r>
            <a:r>
              <a:rPr lang="en-US" baseline="-25000">
                <a:ea typeface="Times New Roman" charset="0"/>
                <a:cs typeface="Times New Roman" charset="0"/>
              </a:rPr>
              <a:t>o</a:t>
            </a:r>
            <a:endParaRPr lang="en-US">
              <a:ea typeface="Times New Roman" charset="0"/>
              <a:cs typeface="Times New Roman" charset="0"/>
            </a:endParaRPr>
          </a:p>
        </p:txBody>
      </p:sp>
      <p:sp>
        <p:nvSpPr>
          <p:cNvPr id="37893" name="Rectangle 9"/>
          <p:cNvSpPr>
            <a:spLocks noChangeArrowheads="1"/>
          </p:cNvSpPr>
          <p:nvPr/>
        </p:nvSpPr>
        <p:spPr bwMode="auto">
          <a:xfrm>
            <a:off x="5105400" y="2563813"/>
            <a:ext cx="620713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ea typeface="Times New Roman" charset="0"/>
                <a:cs typeface="Times New Roman" charset="0"/>
              </a:rPr>
              <a:t>½I</a:t>
            </a:r>
            <a:r>
              <a:rPr lang="en-US" baseline="-25000">
                <a:ea typeface="Times New Roman" charset="0"/>
                <a:cs typeface="Times New Roman" charset="0"/>
              </a:rPr>
              <a:t>o</a:t>
            </a:r>
            <a:endParaRPr lang="en-US">
              <a:ea typeface="Times New Roman" charset="0"/>
              <a:cs typeface="Times New Roman" charset="0"/>
            </a:endParaRPr>
          </a:p>
        </p:txBody>
      </p:sp>
      <p:sp>
        <p:nvSpPr>
          <p:cNvPr id="37894" name="Rectangle 10"/>
          <p:cNvSpPr>
            <a:spLocks noChangeArrowheads="1"/>
          </p:cNvSpPr>
          <p:nvPr/>
        </p:nvSpPr>
        <p:spPr bwMode="auto">
          <a:xfrm>
            <a:off x="6899275" y="2563813"/>
            <a:ext cx="1576388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ea typeface="Times New Roman" charset="0"/>
                <a:cs typeface="Times New Roman" charset="0"/>
              </a:rPr>
              <a:t>(½ I</a:t>
            </a:r>
            <a:r>
              <a:rPr lang="en-US" baseline="-25000">
                <a:ea typeface="Times New Roman" charset="0"/>
                <a:cs typeface="Times New Roman" charset="0"/>
              </a:rPr>
              <a:t>o</a:t>
            </a:r>
            <a:r>
              <a:rPr lang="en-US">
                <a:ea typeface="Times New Roman" charset="0"/>
                <a:cs typeface="Times New Roman" charset="0"/>
              </a:rPr>
              <a:t>)cos</a:t>
            </a:r>
            <a:r>
              <a:rPr lang="en-US" baseline="30000">
                <a:ea typeface="Times New Roman" charset="0"/>
                <a:cs typeface="Times New Roman" charset="0"/>
              </a:rPr>
              <a:t>2</a:t>
            </a:r>
            <a:r>
              <a:rPr lang="en-US">
                <a:ea typeface="Times New Roman" charset="0"/>
                <a:cs typeface="Times New Roman" charset="0"/>
                <a:sym typeface="Symbol" charset="2"/>
              </a:rPr>
              <a:t>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533400" y="512763"/>
            <a:ext cx="822960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Two polarizers are at an angle of  37</a:t>
            </a:r>
            <a:r>
              <a:rPr lang="en-US" baseline="30000"/>
              <a:t>o</a:t>
            </a:r>
            <a:r>
              <a:rPr lang="en-US"/>
              <a:t> with each other.  If there is a 235 W/m</a:t>
            </a:r>
            <a:r>
              <a:rPr lang="en-US" baseline="30000"/>
              <a:t>2</a:t>
            </a:r>
            <a:r>
              <a:rPr lang="en-US"/>
              <a:t> beam of light incident on the first filter, what is the intensity between the filters, and after the second?</a:t>
            </a:r>
            <a:endParaRPr lang="en-US">
              <a:sym typeface="Symbol" charset="2"/>
            </a:endParaRP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685800" y="2222500"/>
            <a:ext cx="7543800" cy="163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/>
              <a:t>I = I</a:t>
            </a:r>
            <a:r>
              <a:rPr lang="en-US" sz="1600" baseline="-25000"/>
              <a:t>o</a:t>
            </a:r>
            <a:r>
              <a:rPr lang="en-US" sz="1600"/>
              <a:t>cos</a:t>
            </a:r>
            <a:r>
              <a:rPr lang="en-US" sz="1600" baseline="30000"/>
              <a:t>2</a:t>
            </a:r>
            <a:r>
              <a:rPr lang="en-US" sz="1600">
                <a:sym typeface="Symbol" charset="2"/>
              </a:rPr>
              <a:t></a:t>
            </a:r>
          </a:p>
          <a:p>
            <a:r>
              <a:rPr lang="en-US" sz="1600">
                <a:sym typeface="Symbol" charset="2"/>
              </a:rPr>
              <a:t>After the first polarizer, we have half the intensity:</a:t>
            </a:r>
          </a:p>
          <a:p>
            <a:r>
              <a:rPr lang="en-US" sz="1600">
                <a:sym typeface="Symbol" charset="2"/>
              </a:rPr>
              <a:t>I = 235/2 = 117.5 W/m</a:t>
            </a:r>
            <a:r>
              <a:rPr lang="en-US" sz="1600" baseline="30000">
                <a:sym typeface="Symbol" charset="2"/>
              </a:rPr>
              <a:t>2</a:t>
            </a:r>
          </a:p>
          <a:p>
            <a:r>
              <a:rPr lang="en-US" sz="1600">
                <a:sym typeface="Symbol" charset="2"/>
              </a:rPr>
              <a:t>and then that polarized light hits the second filter at an angle of 37</a:t>
            </a:r>
            <a:r>
              <a:rPr lang="en-US" sz="1600" baseline="30000">
                <a:sym typeface="Symbol" charset="2"/>
              </a:rPr>
              <a:t>o</a:t>
            </a:r>
            <a:r>
              <a:rPr lang="en-US" sz="1600">
                <a:sym typeface="Symbol" charset="2"/>
              </a:rPr>
              <a:t>:</a:t>
            </a:r>
          </a:p>
          <a:p>
            <a:r>
              <a:rPr lang="en-US" sz="1600">
                <a:sym typeface="Symbol" charset="2"/>
              </a:rPr>
              <a:t>I = (117.5 W/m</a:t>
            </a:r>
            <a:r>
              <a:rPr lang="en-US" sz="1600" baseline="30000">
                <a:sym typeface="Symbol" charset="2"/>
              </a:rPr>
              <a:t>2</a:t>
            </a:r>
            <a:r>
              <a:rPr lang="en-US" sz="1600">
                <a:sym typeface="Symbol" charset="2"/>
              </a:rPr>
              <a:t>) </a:t>
            </a:r>
            <a:r>
              <a:rPr lang="en-US" sz="1600">
                <a:ea typeface="Times New Roman" charset="0"/>
                <a:cs typeface="Times New Roman" charset="0"/>
              </a:rPr>
              <a:t>cos</a:t>
            </a:r>
            <a:r>
              <a:rPr lang="en-US" sz="1800" baseline="30000">
                <a:ea typeface="Times New Roman" charset="0"/>
                <a:cs typeface="Times New Roman" charset="0"/>
              </a:rPr>
              <a:t>2</a:t>
            </a:r>
            <a:r>
              <a:rPr lang="en-US" sz="1600">
                <a:ea typeface="Times New Roman" charset="0"/>
                <a:cs typeface="Times New Roman" charset="0"/>
                <a:sym typeface="Symbol" charset="2"/>
              </a:rPr>
              <a:t>(37</a:t>
            </a:r>
            <a:r>
              <a:rPr lang="en-US" sz="1600" baseline="30000">
                <a:ea typeface="Times New Roman" charset="0"/>
                <a:cs typeface="Times New Roman" charset="0"/>
                <a:sym typeface="Symbol" charset="2"/>
              </a:rPr>
              <a:t>o</a:t>
            </a:r>
            <a:r>
              <a:rPr lang="en-US" sz="1600">
                <a:ea typeface="Times New Roman" charset="0"/>
                <a:cs typeface="Times New Roman" charset="0"/>
                <a:sym typeface="Symbol" charset="2"/>
              </a:rPr>
              <a:t>) = 74.94 = 75 W/m</a:t>
            </a:r>
            <a:r>
              <a:rPr lang="en-US" sz="1600" baseline="30000">
                <a:ea typeface="Times New Roman" charset="0"/>
                <a:cs typeface="Times New Roman" charset="0"/>
                <a:sym typeface="Symbol" charset="2"/>
              </a:rPr>
              <a:t>2</a:t>
            </a:r>
          </a:p>
          <a:p>
            <a:endParaRPr lang="en-US" sz="1600">
              <a:ea typeface="Times New Roman" charset="0"/>
              <a:cs typeface="Times New Roman" charset="0"/>
              <a:sym typeface="Symbol" charset="2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0" y="4838700"/>
            <a:ext cx="1655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117.5 W/m</a:t>
            </a:r>
            <a:r>
              <a:rPr lang="en-US" baseline="30000">
                <a:sym typeface="Symbol" charset="2"/>
              </a:rPr>
              <a:t>2</a:t>
            </a:r>
            <a:endParaRPr lang="en-US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752600" y="4838700"/>
            <a:ext cx="1281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75 W/m</a:t>
            </a:r>
            <a:r>
              <a:rPr lang="en-US" baseline="30000">
                <a:sym typeface="Symbol" charset="2"/>
              </a:rPr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47688"/>
            <a:ext cx="6288088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 rot="-5400000">
            <a:off x="-1474788" y="2668588"/>
            <a:ext cx="44418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Oscillations and waves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0" y="3924300"/>
            <a:ext cx="9906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-63500"/>
            <a:ext cx="4267200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Brewster’s angle:</a:t>
            </a:r>
          </a:p>
          <a:p>
            <a:pPr lvl="1">
              <a:buFontTx/>
              <a:buChar char="•"/>
            </a:pPr>
            <a:r>
              <a:rPr lang="en-US" sz="2000"/>
              <a:t>non-metallic surface</a:t>
            </a:r>
          </a:p>
          <a:p>
            <a:pPr lvl="1">
              <a:buFontTx/>
              <a:buChar char="•"/>
            </a:pPr>
            <a:r>
              <a:rPr lang="en-US" sz="2000">
                <a:sym typeface="Symbol" charset="2"/>
              </a:rPr>
              <a:t>reflected light polarized parallel to surface.</a:t>
            </a:r>
          </a:p>
          <a:p>
            <a:pPr lvl="1">
              <a:buFontTx/>
              <a:buChar char="•"/>
            </a:pPr>
            <a:endParaRPr lang="en-US" sz="2000">
              <a:sym typeface="Symbol" charset="2"/>
            </a:endParaRPr>
          </a:p>
          <a:p>
            <a:r>
              <a:rPr lang="en-US" sz="2000">
                <a:sym typeface="Symbol" charset="2"/>
              </a:rPr>
              <a:t>In general</a:t>
            </a:r>
          </a:p>
          <a:p>
            <a:r>
              <a:rPr lang="en-US" sz="2000" u="sng">
                <a:sym typeface="Symbol" charset="2"/>
              </a:rPr>
              <a:t>n</a:t>
            </a:r>
            <a:r>
              <a:rPr lang="en-US" sz="2000" u="sng" baseline="-25000">
                <a:sym typeface="Symbol" charset="2"/>
              </a:rPr>
              <a:t>2</a:t>
            </a:r>
            <a:r>
              <a:rPr lang="en-US" sz="2000">
                <a:sym typeface="Symbol" charset="2"/>
              </a:rPr>
              <a:t>  =  </a:t>
            </a:r>
            <a:r>
              <a:rPr lang="en-US" sz="2000">
                <a:ea typeface="Times New Roman" charset="0"/>
                <a:cs typeface="Times New Roman" charset="0"/>
              </a:rPr>
              <a:t>tan</a:t>
            </a:r>
            <a:r>
              <a:rPr lang="en-US" sz="2000">
                <a:ea typeface="Times New Roman" charset="0"/>
                <a:cs typeface="Times New Roman" charset="0"/>
                <a:sym typeface="Symbol" charset="2"/>
              </a:rPr>
              <a:t></a:t>
            </a:r>
          </a:p>
          <a:p>
            <a:r>
              <a:rPr lang="en-US" sz="2000">
                <a:ea typeface="Times New Roman" charset="0"/>
                <a:cs typeface="Times New Roman" charset="0"/>
                <a:sym typeface="Symbol" charset="2"/>
              </a:rPr>
              <a:t>n</a:t>
            </a:r>
            <a:r>
              <a:rPr lang="en-US" sz="2000" baseline="-25000">
                <a:ea typeface="Times New Roman" charset="0"/>
                <a:cs typeface="Times New Roman" charset="0"/>
                <a:sym typeface="Symbol" charset="2"/>
              </a:rPr>
              <a:t>1</a:t>
            </a:r>
          </a:p>
          <a:p>
            <a:endParaRPr lang="en-US" sz="2000">
              <a:ea typeface="Times New Roman" charset="0"/>
              <a:cs typeface="Times New Roman" charset="0"/>
              <a:sym typeface="Symbol" charset="2"/>
            </a:endParaRPr>
          </a:p>
          <a:p>
            <a:r>
              <a:rPr lang="en-US" sz="2000">
                <a:ea typeface="Times New Roman" charset="0"/>
                <a:cs typeface="Times New Roman" charset="0"/>
                <a:sym typeface="Symbol" charset="2"/>
              </a:rPr>
              <a:t>For air (n</a:t>
            </a:r>
            <a:r>
              <a:rPr lang="en-US" sz="2000" baseline="-25000">
                <a:ea typeface="Times New Roman" charset="0"/>
                <a:cs typeface="Times New Roman" charset="0"/>
                <a:sym typeface="Symbol" charset="2"/>
              </a:rPr>
              <a:t>1</a:t>
            </a:r>
            <a:r>
              <a:rPr lang="en-US" sz="2000">
                <a:ea typeface="Times New Roman" charset="0"/>
                <a:cs typeface="Times New Roman" charset="0"/>
                <a:sym typeface="Symbol" charset="2"/>
              </a:rPr>
              <a:t> = 1.00) to something:</a:t>
            </a:r>
          </a:p>
          <a:p>
            <a:r>
              <a:rPr lang="en-US" sz="2000">
                <a:ea typeface="Times New Roman" charset="0"/>
                <a:cs typeface="Times New Roman" charset="0"/>
                <a:sym typeface="Symbol" charset="2"/>
              </a:rPr>
              <a:t>n = tan</a:t>
            </a:r>
          </a:p>
        </p:txBody>
      </p:sp>
      <p:pic>
        <p:nvPicPr>
          <p:cNvPr id="40963" name="Picture 6" descr="FG24_46"/>
          <p:cNvPicPr>
            <a:picLocks noChangeAspect="1" noChangeArrowheads="1"/>
          </p:cNvPicPr>
          <p:nvPr/>
        </p:nvPicPr>
        <p:blipFill>
          <a:blip r:embed="rId2"/>
          <a:srcRect l="18004" t="7500" r="19983" b="14500"/>
          <a:stretch>
            <a:fillRect/>
          </a:stretch>
        </p:blipFill>
        <p:spPr bwMode="auto">
          <a:xfrm>
            <a:off x="0" y="3371850"/>
            <a:ext cx="33528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7" descr="FG24_44"/>
          <p:cNvPicPr>
            <a:picLocks noChangeAspect="1" noChangeArrowheads="1"/>
          </p:cNvPicPr>
          <p:nvPr/>
        </p:nvPicPr>
        <p:blipFill>
          <a:blip r:embed="rId3"/>
          <a:srcRect l="11002" t="10500" r="12982" b="8501"/>
          <a:stretch>
            <a:fillRect/>
          </a:stretch>
        </p:blipFill>
        <p:spPr bwMode="auto">
          <a:xfrm>
            <a:off x="4648200" y="127000"/>
            <a:ext cx="4038600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6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540000"/>
            <a:ext cx="4286250" cy="277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6932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 u="sng"/>
              <a:t>Simple Harmonic Motion</a:t>
            </a:r>
            <a:r>
              <a:rPr lang="en-US" sz="4000"/>
              <a:t> - </a:t>
            </a:r>
            <a:r>
              <a:rPr lang="en-US" sz="1800"/>
              <a:t>Energy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304800" y="825500"/>
            <a:ext cx="3276600" cy="1200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E</a:t>
            </a:r>
            <a:r>
              <a:rPr lang="en-US" baseline="-25000">
                <a:sym typeface="Symbol" charset="2"/>
              </a:rPr>
              <a:t>k </a:t>
            </a:r>
            <a:r>
              <a:rPr lang="en-US">
                <a:sym typeface="Symbol" charset="2"/>
              </a:rPr>
              <a:t> = </a:t>
            </a:r>
            <a:r>
              <a:rPr lang="en-US" baseline="30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/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m</a:t>
            </a:r>
            <a:r>
              <a:rPr lang="en-US" sz="2000">
                <a:sym typeface="Symbol" charset="2"/>
              </a:rPr>
              <a:t></a:t>
            </a:r>
            <a:r>
              <a:rPr lang="en-US" sz="2000" baseline="30000">
                <a:sym typeface="Symbol" charset="2"/>
              </a:rPr>
              <a:t>2</a:t>
            </a:r>
            <a:r>
              <a:rPr lang="en-US" sz="2000">
                <a:sym typeface="Symbol" charset="2"/>
              </a:rPr>
              <a:t>(</a:t>
            </a:r>
            <a:r>
              <a:rPr lang="en-US">
                <a:sym typeface="Symbol" charset="2"/>
              </a:rPr>
              <a:t>x</a:t>
            </a:r>
            <a:r>
              <a:rPr lang="en-US" baseline="-25000">
                <a:sym typeface="Symbol" charset="2"/>
              </a:rPr>
              <a:t>o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 – x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)</a:t>
            </a:r>
          </a:p>
          <a:p>
            <a:r>
              <a:rPr lang="en-US">
                <a:sym typeface="Symbol" charset="2"/>
              </a:rPr>
              <a:t>E</a:t>
            </a:r>
            <a:r>
              <a:rPr lang="en-US" baseline="-25000">
                <a:sym typeface="Symbol" charset="2"/>
              </a:rPr>
              <a:t>k (max)</a:t>
            </a:r>
            <a:r>
              <a:rPr lang="en-US">
                <a:sym typeface="Symbol" charset="2"/>
              </a:rPr>
              <a:t> = </a:t>
            </a:r>
            <a:r>
              <a:rPr lang="en-US" baseline="30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/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m</a:t>
            </a:r>
            <a:r>
              <a:rPr lang="en-US" sz="2000">
                <a:sym typeface="Symbol" charset="2"/>
              </a:rPr>
              <a:t></a:t>
            </a:r>
            <a:r>
              <a:rPr lang="en-US" sz="2000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x</a:t>
            </a:r>
            <a:r>
              <a:rPr lang="en-US" baseline="-25000">
                <a:sym typeface="Symbol" charset="2"/>
              </a:rPr>
              <a:t>o</a:t>
            </a:r>
            <a:r>
              <a:rPr lang="en-US" baseline="30000">
                <a:sym typeface="Symbol" charset="2"/>
              </a:rPr>
              <a:t>2</a:t>
            </a:r>
          </a:p>
          <a:p>
            <a:r>
              <a:rPr lang="en-US">
                <a:sym typeface="Symbol" charset="2"/>
              </a:rPr>
              <a:t>E</a:t>
            </a:r>
            <a:r>
              <a:rPr lang="en-US" baseline="-25000">
                <a:sym typeface="Symbol" charset="2"/>
              </a:rPr>
              <a:t>T</a:t>
            </a:r>
            <a:r>
              <a:rPr lang="en-US">
                <a:sym typeface="Symbol" charset="2"/>
              </a:rPr>
              <a:t> = </a:t>
            </a:r>
            <a:r>
              <a:rPr lang="en-US" baseline="30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/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m</a:t>
            </a:r>
            <a:r>
              <a:rPr lang="en-US" sz="2000">
                <a:sym typeface="Symbol" charset="2"/>
              </a:rPr>
              <a:t></a:t>
            </a:r>
            <a:r>
              <a:rPr lang="en-US" sz="2000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x</a:t>
            </a:r>
            <a:r>
              <a:rPr lang="en-US" baseline="-25000">
                <a:sym typeface="Symbol" charset="2"/>
              </a:rPr>
              <a:t>o</a:t>
            </a:r>
            <a:r>
              <a:rPr lang="en-US" baseline="30000">
                <a:sym typeface="Symbol" charset="2"/>
              </a:rPr>
              <a:t>2</a:t>
            </a:r>
            <a:endParaRPr lang="en-US">
              <a:sym typeface="Symbol" charset="2"/>
            </a:endParaRP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050925" y="2476500"/>
            <a:ext cx="5578475" cy="3108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E</a:t>
            </a:r>
            <a:r>
              <a:rPr lang="en-US" baseline="-25000">
                <a:sym typeface="Symbol" charset="2"/>
              </a:rPr>
              <a:t>T</a:t>
            </a:r>
            <a:r>
              <a:rPr lang="en-US" sz="2000">
                <a:sym typeface="Symbol" charset="2"/>
              </a:rPr>
              <a:t> 	– Total Energy</a:t>
            </a:r>
            <a:endParaRPr lang="en-US">
              <a:sym typeface="Symbol" charset="2"/>
            </a:endParaRPr>
          </a:p>
          <a:p>
            <a:r>
              <a:rPr lang="en-US" sz="1800">
                <a:sym typeface="Symbol" charset="2"/>
              </a:rPr>
              <a:t>E</a:t>
            </a:r>
            <a:r>
              <a:rPr lang="en-US" sz="1800" baseline="-25000">
                <a:sym typeface="Symbol" charset="2"/>
              </a:rPr>
              <a:t>k (max)</a:t>
            </a:r>
            <a:r>
              <a:rPr lang="en-US" sz="2000">
                <a:sym typeface="Symbol" charset="2"/>
              </a:rPr>
              <a:t> 	– Maximum Kinetic Energy</a:t>
            </a:r>
          </a:p>
          <a:p>
            <a:r>
              <a:rPr lang="en-US">
                <a:sym typeface="Symbol" charset="2"/>
              </a:rPr>
              <a:t>E</a:t>
            </a:r>
            <a:r>
              <a:rPr lang="en-US" baseline="-25000">
                <a:sym typeface="Symbol" charset="2"/>
              </a:rPr>
              <a:t>k</a:t>
            </a:r>
            <a:r>
              <a:rPr lang="en-US" sz="2000">
                <a:sym typeface="Symbol" charset="2"/>
              </a:rPr>
              <a:t> 	– Kinetic Energy</a:t>
            </a:r>
          </a:p>
          <a:p>
            <a:r>
              <a:rPr lang="en-US" sz="2000">
                <a:sym typeface="Symbol" charset="2"/>
              </a:rPr>
              <a:t> 	– “Angular” velocity</a:t>
            </a:r>
          </a:p>
          <a:p>
            <a:r>
              <a:rPr lang="en-US" sz="2000">
                <a:sym typeface="Symbol" charset="2"/>
              </a:rPr>
              <a:t>T 	– Period of motion</a:t>
            </a:r>
          </a:p>
          <a:p>
            <a:r>
              <a:rPr lang="en-US" sz="2000">
                <a:sym typeface="Symbol" charset="2"/>
              </a:rPr>
              <a:t>x 	– Position (at some time)</a:t>
            </a:r>
          </a:p>
          <a:p>
            <a:r>
              <a:rPr lang="en-US" sz="2000">
                <a:sym typeface="Symbol" charset="2"/>
              </a:rPr>
              <a:t>v 	– Velocity (at some time)</a:t>
            </a:r>
          </a:p>
          <a:p>
            <a:r>
              <a:rPr lang="en-US">
                <a:sym typeface="Symbol" charset="2"/>
              </a:rPr>
              <a:t>x</a:t>
            </a:r>
            <a:r>
              <a:rPr lang="en-US" baseline="-25000">
                <a:sym typeface="Symbol" charset="2"/>
              </a:rPr>
              <a:t>o</a:t>
            </a:r>
            <a:r>
              <a:rPr lang="en-US" sz="2000">
                <a:sym typeface="Symbol" charset="2"/>
              </a:rPr>
              <a:t> 	– Max Position (Amplitude)</a:t>
            </a:r>
          </a:p>
          <a:p>
            <a:r>
              <a:rPr lang="en-US">
                <a:sym typeface="Symbol" charset="2"/>
              </a:rPr>
              <a:t>v</a:t>
            </a:r>
            <a:r>
              <a:rPr lang="en-US" baseline="-25000">
                <a:sym typeface="Symbol" charset="2"/>
              </a:rPr>
              <a:t>o</a:t>
            </a:r>
            <a:r>
              <a:rPr lang="en-US" sz="2000">
                <a:sym typeface="Symbol" charset="2"/>
              </a:rPr>
              <a:t> 	– Max Velocity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7200" y="1968500"/>
          <a:ext cx="1905000" cy="423863"/>
        </p:xfrm>
        <a:graphic>
          <a:graphicData uri="http://schemas.openxmlformats.org/presentationml/2006/ole">
            <p:oleObj spid="_x0000_s2050" name="Equation" r:id="rId3" imgW="133344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304800" y="3238500"/>
            <a:ext cx="8763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 </a:t>
            </a:r>
            <a:r>
              <a:rPr lang="en-US"/>
              <a:t>n = 1.33, </a:t>
            </a:r>
            <a:r>
              <a:rPr lang="en-US">
                <a:sym typeface="Symbol" charset="2"/>
              </a:rPr>
              <a:t>  = </a:t>
            </a:r>
            <a:r>
              <a:rPr lang="en-US" sz="3200">
                <a:ea typeface="Times New Roman" charset="0"/>
                <a:cs typeface="Times New Roman" charset="0"/>
              </a:rPr>
              <a:t>?</a:t>
            </a:r>
            <a:endParaRPr lang="en-US">
              <a:ea typeface="Times New Roman" charset="0"/>
              <a:cs typeface="Times New Roman" charset="0"/>
              <a:sym typeface="Symbol" charset="2"/>
            </a:endParaRPr>
          </a:p>
          <a:p>
            <a:r>
              <a:rPr lang="en-US">
                <a:ea typeface="Times New Roman" charset="0"/>
                <a:cs typeface="Times New Roman" charset="0"/>
                <a:sym typeface="Symbol" charset="2"/>
              </a:rPr>
              <a:t> = </a:t>
            </a:r>
            <a:r>
              <a:rPr lang="en-US">
                <a:ea typeface="Times New Roman" charset="0"/>
                <a:cs typeface="Times New Roman" charset="0"/>
              </a:rPr>
              <a:t>53.06</a:t>
            </a:r>
            <a:r>
              <a:rPr lang="en-US" baseline="30000">
                <a:ea typeface="Times New Roman" charset="0"/>
                <a:cs typeface="Times New Roman" charset="0"/>
              </a:rPr>
              <a:t>o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4914900"/>
            <a:ext cx="8255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53.1</a:t>
            </a:r>
            <a:r>
              <a:rPr lang="en-US" baseline="30000">
                <a:sym typeface="Symbol" charset="2"/>
              </a:rPr>
              <a:t>o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57200" y="317500"/>
            <a:ext cx="8458200" cy="12620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What is Brewster’s angle from air to water?  (n = 1.33)</a:t>
            </a:r>
          </a:p>
          <a:p>
            <a:endParaRPr lang="en-US" sz="2800"/>
          </a:p>
          <a:p>
            <a:r>
              <a:rPr lang="en-US" sz="2000">
                <a:sym typeface="Symbol" charset="2"/>
              </a:rPr>
              <a:t>n = tan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6932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 u="sng"/>
              <a:t>Simple Harmonic Motion</a:t>
            </a:r>
            <a:r>
              <a:rPr lang="en-US" sz="4000"/>
              <a:t> - </a:t>
            </a:r>
            <a:r>
              <a:rPr lang="en-US" sz="1800"/>
              <a:t>Energy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304800" y="825500"/>
            <a:ext cx="3124200" cy="1200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E</a:t>
            </a:r>
            <a:r>
              <a:rPr lang="en-US" baseline="-25000">
                <a:sym typeface="Symbol" charset="2"/>
              </a:rPr>
              <a:t>k (max)</a:t>
            </a:r>
            <a:r>
              <a:rPr lang="en-US">
                <a:sym typeface="Symbol" charset="2"/>
              </a:rPr>
              <a:t> = </a:t>
            </a:r>
            <a:r>
              <a:rPr lang="en-US" baseline="30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/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mv</a:t>
            </a:r>
            <a:r>
              <a:rPr lang="en-US" baseline="-25000">
                <a:sym typeface="Symbol" charset="2"/>
              </a:rPr>
              <a:t>o</a:t>
            </a:r>
            <a:r>
              <a:rPr lang="en-US" baseline="30000">
                <a:sym typeface="Symbol" charset="2"/>
              </a:rPr>
              <a:t>2</a:t>
            </a:r>
          </a:p>
          <a:p>
            <a:r>
              <a:rPr lang="en-US">
                <a:sym typeface="Symbol" charset="2"/>
              </a:rPr>
              <a:t>E</a:t>
            </a:r>
            <a:r>
              <a:rPr lang="en-US" baseline="-25000">
                <a:sym typeface="Symbol" charset="2"/>
              </a:rPr>
              <a:t>p (max)</a:t>
            </a:r>
            <a:r>
              <a:rPr lang="en-US">
                <a:sym typeface="Symbol" charset="2"/>
              </a:rPr>
              <a:t> = </a:t>
            </a:r>
            <a:r>
              <a:rPr lang="en-US" baseline="30000">
                <a:sym typeface="Symbol" charset="2"/>
              </a:rPr>
              <a:t>1</a:t>
            </a:r>
            <a:r>
              <a:rPr lang="en-US">
                <a:sym typeface="Symbol" charset="2"/>
              </a:rPr>
              <a:t>/</a:t>
            </a:r>
            <a:r>
              <a:rPr lang="en-US" baseline="-25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kx</a:t>
            </a:r>
            <a:r>
              <a:rPr lang="en-US" baseline="-25000">
                <a:sym typeface="Symbol" charset="2"/>
              </a:rPr>
              <a:t>o</a:t>
            </a:r>
            <a:r>
              <a:rPr lang="en-US" baseline="30000">
                <a:sym typeface="Symbol" charset="2"/>
              </a:rPr>
              <a:t>2</a:t>
            </a:r>
          </a:p>
          <a:p>
            <a:r>
              <a:rPr lang="en-US">
                <a:sym typeface="Symbol" charset="2"/>
              </a:rPr>
              <a:t>Where they happen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47800" y="3162300"/>
            <a:ext cx="6172200" cy="698500"/>
            <a:chOff x="912" y="1824"/>
            <a:chExt cx="3888" cy="528"/>
          </a:xfrm>
        </p:grpSpPr>
        <p:sp>
          <p:nvSpPr>
            <p:cNvPr id="3081" name="Line 8"/>
            <p:cNvSpPr>
              <a:spLocks noChangeShapeType="1"/>
            </p:cNvSpPr>
            <p:nvPr/>
          </p:nvSpPr>
          <p:spPr bwMode="auto">
            <a:xfrm>
              <a:off x="912" y="2352"/>
              <a:ext cx="38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Line 9"/>
            <p:cNvSpPr>
              <a:spLocks noChangeShapeType="1"/>
            </p:cNvSpPr>
            <p:nvPr/>
          </p:nvSpPr>
          <p:spPr bwMode="auto">
            <a:xfrm flipV="1">
              <a:off x="912" y="1824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Rectangle 10"/>
            <p:cNvSpPr>
              <a:spLocks noChangeArrowheads="1"/>
            </p:cNvSpPr>
            <p:nvPr/>
          </p:nvSpPr>
          <p:spPr bwMode="auto">
            <a:xfrm>
              <a:off x="2736" y="1920"/>
              <a:ext cx="336" cy="432"/>
            </a:xfrm>
            <a:prstGeom prst="rect">
              <a:avLst/>
            </a:prstGeom>
            <a:solidFill>
              <a:srgbClr val="008000"/>
            </a:solidFill>
            <a:ln w="381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Line 11"/>
            <p:cNvSpPr>
              <a:spLocks noChangeShapeType="1"/>
            </p:cNvSpPr>
            <p:nvPr/>
          </p:nvSpPr>
          <p:spPr bwMode="auto">
            <a:xfrm>
              <a:off x="3072" y="2112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Line 12"/>
            <p:cNvSpPr>
              <a:spLocks noChangeShapeType="1"/>
            </p:cNvSpPr>
            <p:nvPr/>
          </p:nvSpPr>
          <p:spPr bwMode="auto">
            <a:xfrm flipH="1">
              <a:off x="1584" y="2112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304800" y="4051300"/>
            <a:ext cx="8458200" cy="1322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4000"/>
              <a:t>E</a:t>
            </a:r>
            <a:r>
              <a:rPr lang="en-US" sz="4000" baseline="-25000"/>
              <a:t>k</a:t>
            </a:r>
            <a:r>
              <a:rPr lang="en-US" sz="4000"/>
              <a:t>:          0</a:t>
            </a:r>
            <a:r>
              <a:rPr lang="en-US" sz="4000" baseline="-25000"/>
              <a:t> </a:t>
            </a:r>
            <a:r>
              <a:rPr lang="en-US" sz="4000"/>
              <a:t>           max             0</a:t>
            </a:r>
          </a:p>
          <a:p>
            <a:pPr>
              <a:buFontTx/>
              <a:buChar char="•"/>
            </a:pPr>
            <a:r>
              <a:rPr lang="en-US" sz="4000"/>
              <a:t>E</a:t>
            </a:r>
            <a:r>
              <a:rPr lang="en-US" sz="4000" baseline="-25000"/>
              <a:t>p</a:t>
            </a:r>
            <a:r>
              <a:rPr lang="en-US" sz="4000"/>
              <a:t>:          max         0              max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495800" y="952500"/>
            <a:ext cx="4343400" cy="1947863"/>
            <a:chOff x="2832" y="720"/>
            <a:chExt cx="2736" cy="1472"/>
          </a:xfrm>
        </p:grpSpPr>
        <p:sp>
          <p:nvSpPr>
            <p:cNvPr id="3080" name="Text Box 15"/>
            <p:cNvSpPr txBox="1">
              <a:spLocks noChangeArrowheads="1"/>
            </p:cNvSpPr>
            <p:nvPr/>
          </p:nvSpPr>
          <p:spPr bwMode="auto">
            <a:xfrm>
              <a:off x="2832" y="720"/>
              <a:ext cx="2736" cy="11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ym typeface="Symbol" charset="2"/>
                </a:rPr>
                <a:t>Derive the energy equations:</a:t>
              </a:r>
            </a:p>
            <a:p>
              <a:r>
                <a:rPr lang="en-US">
                  <a:sym typeface="Symbol" charset="2"/>
                </a:rPr>
                <a:t>E</a:t>
              </a:r>
              <a:r>
                <a:rPr lang="en-US" baseline="-25000">
                  <a:sym typeface="Symbol" charset="2"/>
                </a:rPr>
                <a:t>k </a:t>
              </a:r>
              <a:r>
                <a:rPr lang="en-US">
                  <a:sym typeface="Symbol" charset="2"/>
                </a:rPr>
                <a:t> = </a:t>
              </a:r>
              <a:r>
                <a:rPr lang="en-US" baseline="30000">
                  <a:sym typeface="Symbol" charset="2"/>
                </a:rPr>
                <a:t>1</a:t>
              </a:r>
              <a:r>
                <a:rPr lang="en-US">
                  <a:sym typeface="Symbol" charset="2"/>
                </a:rPr>
                <a:t>/</a:t>
              </a:r>
              <a:r>
                <a:rPr lang="en-US" baseline="-25000">
                  <a:sym typeface="Symbol" charset="2"/>
                </a:rPr>
                <a:t>2</a:t>
              </a:r>
              <a:r>
                <a:rPr lang="en-US">
                  <a:sym typeface="Symbol" charset="2"/>
                </a:rPr>
                <a:t>m</a:t>
              </a:r>
              <a:r>
                <a:rPr lang="en-US" sz="2000">
                  <a:sym typeface="Symbol" charset="2"/>
                </a:rPr>
                <a:t></a:t>
              </a:r>
              <a:r>
                <a:rPr lang="en-US" sz="2000" baseline="30000">
                  <a:sym typeface="Symbol" charset="2"/>
                </a:rPr>
                <a:t>2</a:t>
              </a:r>
              <a:r>
                <a:rPr lang="en-US" sz="2000">
                  <a:sym typeface="Symbol" charset="2"/>
                </a:rPr>
                <a:t>(</a:t>
              </a:r>
              <a:r>
                <a:rPr lang="en-US">
                  <a:sym typeface="Symbol" charset="2"/>
                </a:rPr>
                <a:t>x</a:t>
              </a:r>
              <a:r>
                <a:rPr lang="en-US" baseline="-25000">
                  <a:sym typeface="Symbol" charset="2"/>
                </a:rPr>
                <a:t>o</a:t>
              </a:r>
              <a:r>
                <a:rPr lang="en-US" baseline="30000">
                  <a:sym typeface="Symbol" charset="2"/>
                </a:rPr>
                <a:t>2</a:t>
              </a:r>
              <a:r>
                <a:rPr lang="en-US">
                  <a:sym typeface="Symbol" charset="2"/>
                </a:rPr>
                <a:t> – x</a:t>
              </a:r>
              <a:r>
                <a:rPr lang="en-US" baseline="30000">
                  <a:sym typeface="Symbol" charset="2"/>
                </a:rPr>
                <a:t>2</a:t>
              </a:r>
              <a:r>
                <a:rPr lang="en-US">
                  <a:sym typeface="Symbol" charset="2"/>
                </a:rPr>
                <a:t>)</a:t>
              </a:r>
            </a:p>
            <a:p>
              <a:r>
                <a:rPr lang="en-US">
                  <a:sym typeface="Symbol" charset="2"/>
                </a:rPr>
                <a:t>E</a:t>
              </a:r>
              <a:r>
                <a:rPr lang="en-US" baseline="-25000">
                  <a:sym typeface="Symbol" charset="2"/>
                </a:rPr>
                <a:t>k (max)</a:t>
              </a:r>
              <a:r>
                <a:rPr lang="en-US">
                  <a:sym typeface="Symbol" charset="2"/>
                </a:rPr>
                <a:t> = </a:t>
              </a:r>
              <a:r>
                <a:rPr lang="en-US" baseline="30000">
                  <a:sym typeface="Symbol" charset="2"/>
                </a:rPr>
                <a:t>1</a:t>
              </a:r>
              <a:r>
                <a:rPr lang="en-US">
                  <a:sym typeface="Symbol" charset="2"/>
                </a:rPr>
                <a:t>/</a:t>
              </a:r>
              <a:r>
                <a:rPr lang="en-US" baseline="-25000">
                  <a:sym typeface="Symbol" charset="2"/>
                </a:rPr>
                <a:t>2</a:t>
              </a:r>
              <a:r>
                <a:rPr lang="en-US">
                  <a:sym typeface="Symbol" charset="2"/>
                </a:rPr>
                <a:t>m</a:t>
              </a:r>
              <a:r>
                <a:rPr lang="en-US" sz="2000">
                  <a:sym typeface="Symbol" charset="2"/>
                </a:rPr>
                <a:t></a:t>
              </a:r>
              <a:r>
                <a:rPr lang="en-US" sz="2000" baseline="30000">
                  <a:sym typeface="Symbol" charset="2"/>
                </a:rPr>
                <a:t>2</a:t>
              </a:r>
              <a:r>
                <a:rPr lang="en-US">
                  <a:sym typeface="Symbol" charset="2"/>
                </a:rPr>
                <a:t>x</a:t>
              </a:r>
              <a:r>
                <a:rPr lang="en-US" baseline="-25000">
                  <a:sym typeface="Symbol" charset="2"/>
                </a:rPr>
                <a:t>o</a:t>
              </a:r>
              <a:r>
                <a:rPr lang="en-US" baseline="30000">
                  <a:sym typeface="Symbol" charset="2"/>
                </a:rPr>
                <a:t>2</a:t>
              </a:r>
            </a:p>
            <a:p>
              <a:r>
                <a:rPr lang="en-US">
                  <a:sym typeface="Symbol" charset="2"/>
                </a:rPr>
                <a:t>E</a:t>
              </a:r>
              <a:r>
                <a:rPr lang="en-US" baseline="-25000">
                  <a:sym typeface="Symbol" charset="2"/>
                </a:rPr>
                <a:t>T</a:t>
              </a:r>
              <a:r>
                <a:rPr lang="en-US">
                  <a:sym typeface="Symbol" charset="2"/>
                </a:rPr>
                <a:t> = </a:t>
              </a:r>
              <a:r>
                <a:rPr lang="en-US" baseline="30000">
                  <a:sym typeface="Symbol" charset="2"/>
                </a:rPr>
                <a:t>1</a:t>
              </a:r>
              <a:r>
                <a:rPr lang="en-US">
                  <a:sym typeface="Symbol" charset="2"/>
                </a:rPr>
                <a:t>/</a:t>
              </a:r>
              <a:r>
                <a:rPr lang="en-US" baseline="-25000">
                  <a:sym typeface="Symbol" charset="2"/>
                </a:rPr>
                <a:t>2</a:t>
              </a:r>
              <a:r>
                <a:rPr lang="en-US">
                  <a:sym typeface="Symbol" charset="2"/>
                </a:rPr>
                <a:t>m</a:t>
              </a:r>
              <a:r>
                <a:rPr lang="en-US" sz="2000">
                  <a:sym typeface="Symbol" charset="2"/>
                </a:rPr>
                <a:t></a:t>
              </a:r>
              <a:r>
                <a:rPr lang="en-US" sz="2000" baseline="30000">
                  <a:sym typeface="Symbol" charset="2"/>
                </a:rPr>
                <a:t>2</a:t>
              </a:r>
              <a:r>
                <a:rPr lang="en-US">
                  <a:sym typeface="Symbol" charset="2"/>
                </a:rPr>
                <a:t>x</a:t>
              </a:r>
              <a:r>
                <a:rPr lang="en-US" baseline="-25000">
                  <a:sym typeface="Symbol" charset="2"/>
                </a:rPr>
                <a:t>o</a:t>
              </a:r>
              <a:r>
                <a:rPr lang="en-US" baseline="30000">
                  <a:sym typeface="Symbol" charset="2"/>
                </a:rPr>
                <a:t>2</a:t>
              </a:r>
              <a:endParaRPr lang="en-US">
                <a:sym typeface="Symbol" charset="2"/>
              </a:endParaRPr>
            </a:p>
          </p:txBody>
        </p: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2880" y="1872"/>
            <a:ext cx="1200" cy="320"/>
          </p:xfrm>
          <a:graphic>
            <a:graphicData uri="http://schemas.openxmlformats.org/presentationml/2006/ole">
              <p:oleObj spid="_x0000_s3074" name="Equation" r:id="rId3" imgW="1333440" imgH="35532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4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4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  <p:bldP spid="11470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0930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What is the period of a guitar string that is vibrating 156 times a second?  (156 Hz) </a:t>
            </a:r>
            <a:endParaRPr lang="en-US" sz="3200">
              <a:sym typeface="Symbol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228600" y="2273300"/>
            <a:ext cx="8686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Use f = 1/T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5440363"/>
            <a:ext cx="884238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0.00641 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596313" y="5305425"/>
            <a:ext cx="474662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0930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A mass on the end of a spring oscillates with a period of 2.52 seconds and an amplitude of 0.450 m.  What is its maximum velocity? (save this value)</a:t>
            </a:r>
            <a:endParaRPr lang="en-US" sz="3200">
              <a:sym typeface="Symbol" charset="2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228600" y="2273300"/>
            <a:ext cx="8686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v = </a:t>
            </a:r>
            <a:r>
              <a:rPr lang="en-US" u="sng">
                <a:sym typeface="Symbol" charset="2"/>
              </a:rPr>
              <a:t>+</a:t>
            </a:r>
            <a:r>
              <a:rPr lang="en-US">
                <a:sym typeface="Symbol" charset="2"/>
              </a:rPr>
              <a:t> ( x</a:t>
            </a:r>
            <a:r>
              <a:rPr lang="en-US" baseline="-25000">
                <a:sym typeface="Symbol" charset="2"/>
              </a:rPr>
              <a:t>o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- x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), make x = 0,  = 2/2.52, |v| = 1.12199…. m/s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" y="5440363"/>
            <a:ext cx="803275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1.12 m/s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596313" y="5305425"/>
            <a:ext cx="474662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09307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A SHO has an equation of motion of: (in m)</a:t>
            </a:r>
          </a:p>
          <a:p>
            <a:r>
              <a:rPr lang="en-US" sz="2800"/>
              <a:t>x = 2.4sin(6.1t)</a:t>
            </a:r>
          </a:p>
          <a:p>
            <a:r>
              <a:rPr lang="en-US" sz="2800"/>
              <a:t>a) what is the amplitude and angular velocity of the oscillator?</a:t>
            </a:r>
          </a:p>
          <a:p>
            <a:r>
              <a:rPr lang="en-US" sz="2800"/>
              <a:t>b) what is its period?</a:t>
            </a:r>
          </a:p>
          <a:p>
            <a:r>
              <a:rPr lang="en-US" sz="2800"/>
              <a:t>c) what is its maximum velocity?</a:t>
            </a:r>
          </a:p>
          <a:p>
            <a:r>
              <a:rPr lang="en-US" sz="2800"/>
              <a:t>d) write an equation for its velocity.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228600" y="3114675"/>
            <a:ext cx="8686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x</a:t>
            </a:r>
            <a:r>
              <a:rPr lang="en-US" baseline="-25000">
                <a:sym typeface="Symbol" charset="2"/>
              </a:rPr>
              <a:t>o </a:t>
            </a:r>
            <a:r>
              <a:rPr lang="en-US">
                <a:sym typeface="Symbol" charset="2"/>
              </a:rPr>
              <a:t>= 2.4 m,  = 6.1 rad/s</a:t>
            </a:r>
          </a:p>
          <a:p>
            <a:r>
              <a:rPr lang="en-US">
                <a:sym typeface="Symbol" charset="2"/>
              </a:rPr>
              <a:t>T = 2/6.1 = 1.03 s</a:t>
            </a:r>
          </a:p>
          <a:p>
            <a:r>
              <a:rPr lang="en-US">
                <a:sym typeface="Symbol" charset="2"/>
              </a:rPr>
              <a:t>v</a:t>
            </a:r>
            <a:r>
              <a:rPr lang="en-US" baseline="-25000">
                <a:sym typeface="Symbol" charset="2"/>
              </a:rPr>
              <a:t>o</a:t>
            </a:r>
            <a:r>
              <a:rPr lang="en-US">
                <a:sym typeface="Symbol" charset="2"/>
              </a:rPr>
              <a:t> = (6.1 rad/s)(2.4 m) = 14.64</a:t>
            </a:r>
          </a:p>
          <a:p>
            <a:r>
              <a:rPr lang="en-US">
                <a:sym typeface="Symbol" charset="2"/>
              </a:rPr>
              <a:t>v = 15cos(6.1t)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4838700"/>
            <a:ext cx="1220788" cy="831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2.4 m – 6.1 rad/s</a:t>
            </a:r>
          </a:p>
          <a:p>
            <a:r>
              <a:rPr lang="en-US" sz="1200"/>
              <a:t>1.0 s</a:t>
            </a:r>
          </a:p>
          <a:p>
            <a:r>
              <a:rPr lang="en-US" sz="1200"/>
              <a:t>15 m/s</a:t>
            </a:r>
          </a:p>
          <a:p>
            <a:r>
              <a:rPr lang="en-US" sz="1200">
                <a:sym typeface="Symbol" charset="2"/>
              </a:rPr>
              <a:t>v = 15cos(6.1t)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596313" y="5305425"/>
            <a:ext cx="474662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0930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A loudspeaker makes a pure tone at 440.0 Hz.  If it moves with an amplitude of 0.87 cm, what is its maximum velocity?  (0.87 cm = .0087 m) </a:t>
            </a:r>
          </a:p>
          <a:p>
            <a:r>
              <a:rPr lang="en-US" sz="3200"/>
              <a:t>(f = 1/T) </a:t>
            </a:r>
            <a:endParaRPr lang="en-US" sz="3200">
              <a:sym typeface="Symbol" charset="2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28600" y="2273300"/>
            <a:ext cx="8686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ym typeface="Symbol" charset="2"/>
              </a:rPr>
              <a:t>v = </a:t>
            </a:r>
            <a:r>
              <a:rPr lang="en-US" u="sng">
                <a:sym typeface="Symbol" charset="2"/>
              </a:rPr>
              <a:t>+</a:t>
            </a:r>
            <a:r>
              <a:rPr lang="en-US">
                <a:sym typeface="Symbol" charset="2"/>
              </a:rPr>
              <a:t> ( x</a:t>
            </a:r>
            <a:r>
              <a:rPr lang="en-US" baseline="-25000">
                <a:sym typeface="Symbol" charset="2"/>
              </a:rPr>
              <a:t>o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- x</a:t>
            </a:r>
            <a:r>
              <a:rPr lang="en-US" baseline="30000">
                <a:sym typeface="Symbol" charset="2"/>
              </a:rPr>
              <a:t>2</a:t>
            </a:r>
            <a:r>
              <a:rPr lang="en-US">
                <a:sym typeface="Symbol" charset="2"/>
              </a:rPr>
              <a:t>), make x = 0,  = 2(440), |v| = 24.052…. m/s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5440363"/>
            <a:ext cx="668338" cy="307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24 m/s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596313" y="5305425"/>
            <a:ext cx="474662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FF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2052</Words>
  <Application>Microsoft Office PowerPoint</Application>
  <PresentationFormat>On-screen Show (16:10)</PresentationFormat>
  <Paragraphs>247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Times New Roman</vt:lpstr>
      <vt:lpstr>ＭＳ Ｐゴシック</vt:lpstr>
      <vt:lpstr>Arial</vt:lpstr>
      <vt:lpstr>Calibri</vt:lpstr>
      <vt:lpstr>Symbol</vt:lpstr>
      <vt:lpstr>Default Design</vt:lpstr>
      <vt:lpstr>Microsoft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230</cp:revision>
  <dcterms:created xsi:type="dcterms:W3CDTF">2014-04-05T17:36:18Z</dcterms:created>
  <dcterms:modified xsi:type="dcterms:W3CDTF">2014-04-05T17:38:11Z</dcterms:modified>
</cp:coreProperties>
</file>