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4"/>
  </p:notesMasterIdLst>
  <p:handoutMasterIdLst>
    <p:handoutMasterId r:id="rId25"/>
  </p:handoutMasterIdLst>
  <p:sldIdLst>
    <p:sldId id="264" r:id="rId2"/>
    <p:sldId id="305" r:id="rId3"/>
    <p:sldId id="310" r:id="rId4"/>
    <p:sldId id="312" r:id="rId5"/>
    <p:sldId id="398" r:id="rId6"/>
    <p:sldId id="369" r:id="rId7"/>
    <p:sldId id="315" r:id="rId8"/>
    <p:sldId id="432" r:id="rId9"/>
    <p:sldId id="371" r:id="rId10"/>
    <p:sldId id="467" r:id="rId11"/>
    <p:sldId id="324" r:id="rId12"/>
    <p:sldId id="433" r:id="rId13"/>
    <p:sldId id="326" r:id="rId14"/>
    <p:sldId id="372" r:id="rId15"/>
    <p:sldId id="373" r:id="rId16"/>
    <p:sldId id="331" r:id="rId17"/>
    <p:sldId id="434" r:id="rId18"/>
    <p:sldId id="435" r:id="rId19"/>
    <p:sldId id="436" r:id="rId20"/>
    <p:sldId id="374" r:id="rId21"/>
    <p:sldId id="333" r:id="rId22"/>
    <p:sldId id="334" r:id="rId2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80" y="-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7469A6-E228-4D42-9B62-77B3F8653D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0EEEA-6DA2-A54F-9ADD-4A466CA5F7DB}" type="datetimeFigureOut">
              <a:rPr lang="en-US"/>
              <a:pPr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765916-1DF8-B140-A1F8-CB8A37BAA8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A7D1D-316E-DC48-B15E-4E1CFFBDB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EF006-1AA6-F54E-8E9B-4B59F6F83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DCE5E-87B5-F844-B63A-3155002E2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B18E4-C7D1-FC4F-84A0-0A0409EB79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FCF85-051A-534B-A8EA-25EB62C07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472BD-9F20-7547-ACE7-3D989C502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036CF-3BC4-C043-8463-709EAF4B91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36171-B8B5-DE4F-948C-5B3335885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D06DE-6E20-6F4D-BBB1-A2CC0EB7AC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83627-C2E2-5F44-935B-72358606C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19DF7-22EE-D142-B312-01F8519AF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9E5F7F-303C-8347-A27C-CB54A10CED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42888"/>
            <a:ext cx="620077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 rot="16200000">
            <a:off x="-1057275" y="1949450"/>
            <a:ext cx="3606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Linear Kinematics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089525" y="1431925"/>
            <a:ext cx="2360613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u + at    ?????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371600" y="1079500"/>
            <a:ext cx="6400800" cy="1016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Volkswagen can do .650 “g”s of lateral acceleration.  What is the minimum radius turn at 27.0 m/s? </a:t>
            </a:r>
            <a:r>
              <a:rPr lang="en-US" sz="900"/>
              <a:t>(3)</a:t>
            </a:r>
            <a:endParaRPr lang="en-US" sz="900">
              <a:sym typeface="Symbol" charset="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20320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a = v</a:t>
            </a:r>
            <a:r>
              <a:rPr lang="en-US" sz="1600" baseline="30000"/>
              <a:t>2</a:t>
            </a:r>
            <a:r>
              <a:rPr lang="en-US" sz="1600"/>
              <a:t>/r  </a:t>
            </a:r>
          </a:p>
          <a:p>
            <a:pPr eaLnBrk="0" hangingPunct="0"/>
            <a:r>
              <a:rPr lang="en-US" sz="1600"/>
              <a:t>1g= 9.81 m/s/s</a:t>
            </a:r>
          </a:p>
          <a:p>
            <a:pPr eaLnBrk="0" hangingPunct="0"/>
            <a:r>
              <a:rPr lang="en-US" sz="1600"/>
              <a:t>a = (9.81 m/s/s)(.650) = 6.3765 m/s/s</a:t>
            </a:r>
          </a:p>
          <a:p>
            <a:pPr eaLnBrk="0" hangingPunct="0"/>
            <a:r>
              <a:rPr lang="en-US" sz="1600"/>
              <a:t>6.3765 m/s/s = (27.0 m/s)</a:t>
            </a:r>
            <a:r>
              <a:rPr lang="en-US" sz="1600" baseline="30000"/>
              <a:t>2</a:t>
            </a:r>
            <a:r>
              <a:rPr lang="en-US" sz="1600"/>
              <a:t>/r</a:t>
            </a:r>
          </a:p>
          <a:p>
            <a:pPr eaLnBrk="0" hangingPunct="0"/>
            <a:r>
              <a:rPr lang="en-US" sz="1600"/>
              <a:t>r = (27.0 m/s)</a:t>
            </a:r>
            <a:r>
              <a:rPr lang="en-US" sz="1600" baseline="30000"/>
              <a:t>2</a:t>
            </a:r>
            <a:r>
              <a:rPr lang="en-US" sz="1600"/>
              <a:t>/(6.3765 m/s/s) = 114.326 m</a:t>
            </a:r>
          </a:p>
          <a:p>
            <a:pPr eaLnBrk="0" hangingPunct="0"/>
            <a:r>
              <a:rPr lang="en-US" sz="1600"/>
              <a:t>r = 114m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8747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114m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What should be the period of motion if you want 3.5 “g”s of centripetal acceleration 5.25 m from the center of rotation?</a:t>
            </a:r>
            <a:endParaRPr lang="en-US">
              <a:sym typeface="Symbol" charset="2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24892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/>
              <a:t>a = 4</a:t>
            </a:r>
            <a:r>
              <a:rPr lang="en-US" sz="1200">
                <a:sym typeface="Symbol" charset="2"/>
              </a:rPr>
              <a:t></a:t>
            </a:r>
            <a:r>
              <a:rPr lang="en-US" sz="1200" baseline="30000">
                <a:sym typeface="Symbol" charset="2"/>
              </a:rPr>
              <a:t>2</a:t>
            </a:r>
            <a:r>
              <a:rPr lang="en-US" sz="1200">
                <a:sym typeface="Symbol" charset="2"/>
              </a:rPr>
              <a:t>r/T</a:t>
            </a:r>
            <a:r>
              <a:rPr lang="en-US" sz="1200" baseline="30000">
                <a:sym typeface="Symbol" charset="2"/>
              </a:rPr>
              <a:t>2</a:t>
            </a:r>
            <a:endParaRPr lang="en-US" sz="1200"/>
          </a:p>
          <a:p>
            <a:pPr eaLnBrk="0" hangingPunct="0"/>
            <a:r>
              <a:rPr lang="en-US" sz="1200"/>
              <a:t>a = (3.5)(9.8 m/s/s) = 34.3 m/s/s</a:t>
            </a:r>
          </a:p>
          <a:p>
            <a:pPr eaLnBrk="0" hangingPunct="0"/>
            <a:r>
              <a:rPr lang="en-US" sz="1200"/>
              <a:t>34.3 m/s/s = 4</a:t>
            </a:r>
            <a:r>
              <a:rPr lang="en-US" sz="1200">
                <a:sym typeface="Symbol" charset="2"/>
              </a:rPr>
              <a:t></a:t>
            </a:r>
            <a:r>
              <a:rPr lang="en-US" sz="1200" baseline="30000">
                <a:sym typeface="Symbol" charset="2"/>
              </a:rPr>
              <a:t>2</a:t>
            </a:r>
            <a:r>
              <a:rPr lang="en-US" sz="1200">
                <a:sym typeface="Symbol" charset="2"/>
              </a:rPr>
              <a:t>(5.25 m)/T</a:t>
            </a:r>
            <a:r>
              <a:rPr lang="en-US" sz="1200" baseline="30000">
                <a:sym typeface="Symbol" charset="2"/>
              </a:rPr>
              <a:t>2</a:t>
            </a:r>
            <a:endParaRPr lang="en-US" sz="1200"/>
          </a:p>
          <a:p>
            <a:pPr eaLnBrk="0" hangingPunct="0"/>
            <a:r>
              <a:rPr lang="en-US" sz="1200"/>
              <a:t>T = 2.5 s</a:t>
            </a:r>
          </a:p>
          <a:p>
            <a:pPr eaLnBrk="0" hangingPunct="0"/>
            <a:r>
              <a:rPr lang="en-US" sz="1200"/>
              <a:t>…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4838700"/>
            <a:ext cx="7667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Ice skates can give 420 N of turning force.  What is r</a:t>
            </a:r>
            <a:r>
              <a:rPr lang="en-US" baseline="-25000"/>
              <a:t>min</a:t>
            </a:r>
            <a:r>
              <a:rPr lang="en-US"/>
              <a:t> for a 50.kg skater @10.m/s?</a:t>
            </a:r>
            <a:endParaRPr lang="en-US">
              <a:sym typeface="Symbol" charset="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2032000"/>
            <a:ext cx="86868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/>
              <a:t>F=ma, a=v</a:t>
            </a:r>
            <a:r>
              <a:rPr lang="en-US" sz="1400" baseline="30000"/>
              <a:t>2</a:t>
            </a:r>
            <a:r>
              <a:rPr lang="en-US" sz="1400"/>
              <a:t>/r</a:t>
            </a:r>
          </a:p>
          <a:p>
            <a:pPr eaLnBrk="0" hangingPunct="0"/>
            <a:r>
              <a:rPr lang="en-US" sz="1400"/>
              <a:t>F=mv</a:t>
            </a:r>
            <a:r>
              <a:rPr lang="en-US" sz="1400" baseline="30000"/>
              <a:t>2</a:t>
            </a:r>
            <a:r>
              <a:rPr lang="en-US" sz="1400"/>
              <a:t>/r</a:t>
            </a:r>
          </a:p>
          <a:p>
            <a:pPr eaLnBrk="0" hangingPunct="0"/>
            <a:r>
              <a:rPr lang="en-US" sz="1400"/>
              <a:t>420 N = (50 kg)(10.m/s)</a:t>
            </a:r>
            <a:r>
              <a:rPr lang="en-US" sz="1400" baseline="30000"/>
              <a:t>2</a:t>
            </a:r>
            <a:r>
              <a:rPr lang="en-US" sz="1400"/>
              <a:t>/r</a:t>
            </a:r>
          </a:p>
          <a:p>
            <a:pPr eaLnBrk="0" hangingPunct="0"/>
            <a:r>
              <a:rPr lang="en-US" sz="1400"/>
              <a:t>r = (50 kg)(10.m/s)</a:t>
            </a:r>
            <a:r>
              <a:rPr lang="en-US" sz="1400" baseline="30000"/>
              <a:t>2</a:t>
            </a:r>
            <a:r>
              <a:rPr lang="en-US" sz="1400"/>
              <a:t>/(420 N)</a:t>
            </a:r>
          </a:p>
          <a:p>
            <a:pPr eaLnBrk="0" hangingPunct="0"/>
            <a:r>
              <a:rPr lang="en-US" sz="1400"/>
              <a:t>r = 11.9m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4762500"/>
            <a:ext cx="9509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11.9m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moon has a mass of 7.36 x 10</a:t>
            </a:r>
            <a:r>
              <a:rPr lang="en-US" baseline="30000"/>
              <a:t>22</a:t>
            </a:r>
            <a:r>
              <a:rPr lang="en-US"/>
              <a:t> kg, and a radius of 1.74 x 10</a:t>
            </a:r>
            <a:r>
              <a:rPr lang="en-US" baseline="30000"/>
              <a:t>6</a:t>
            </a:r>
            <a:r>
              <a:rPr lang="en-US"/>
              <a:t> m.  What does a 34.2 kg mass weight on the surface?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28600" y="2603500"/>
            <a:ext cx="8686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/>
              <a:t>r = Center to center distance</a:t>
            </a:r>
          </a:p>
          <a:p>
            <a:r>
              <a:rPr lang="en-US" sz="1000"/>
              <a:t>m</a:t>
            </a:r>
            <a:r>
              <a:rPr lang="en-US" sz="1000" baseline="-25000"/>
              <a:t>1</a:t>
            </a:r>
            <a:r>
              <a:rPr lang="en-US" sz="1000"/>
              <a:t> = One of the masses</a:t>
            </a:r>
          </a:p>
          <a:p>
            <a:r>
              <a:rPr lang="en-US" sz="1000"/>
              <a:t>m</a:t>
            </a:r>
            <a:r>
              <a:rPr lang="en-US" sz="1000" baseline="-25000"/>
              <a:t>2</a:t>
            </a:r>
            <a:r>
              <a:rPr lang="en-US" sz="1000"/>
              <a:t> = The other mass</a:t>
            </a:r>
          </a:p>
          <a:p>
            <a:r>
              <a:rPr lang="en-US" sz="1000"/>
              <a:t>G = 6.67 x 10</a:t>
            </a:r>
            <a:r>
              <a:rPr lang="en-US" sz="1000" baseline="30000"/>
              <a:t>-11</a:t>
            </a:r>
            <a:r>
              <a:rPr lang="en-US" sz="1000"/>
              <a:t> Nm</a:t>
            </a:r>
            <a:r>
              <a:rPr lang="en-US" sz="1000" baseline="30000"/>
              <a:t>2</a:t>
            </a:r>
            <a:r>
              <a:rPr lang="en-US" sz="1000"/>
              <a:t>/kg</a:t>
            </a:r>
            <a:r>
              <a:rPr lang="en-US" sz="1000" baseline="30000"/>
              <a:t>2</a:t>
            </a:r>
            <a:endParaRPr lang="en-US" sz="1200">
              <a:sym typeface="Symbol" charset="2"/>
            </a:endParaRPr>
          </a:p>
          <a:p>
            <a:r>
              <a:rPr lang="en-US" sz="1000"/>
              <a:t>F =</a:t>
            </a:r>
            <a:r>
              <a:rPr lang="en-US" sz="1000" u="sng"/>
              <a:t> Gm</a:t>
            </a:r>
            <a:r>
              <a:rPr lang="en-US" sz="1000" baseline="-25000"/>
              <a:t>1</a:t>
            </a:r>
            <a:r>
              <a:rPr lang="en-US" sz="1000" u="sng"/>
              <a:t>m</a:t>
            </a:r>
            <a:r>
              <a:rPr lang="en-US" sz="1000" baseline="-25000"/>
              <a:t>2</a:t>
            </a:r>
          </a:p>
          <a:p>
            <a:pPr lvl="1"/>
            <a:r>
              <a:rPr lang="en-US" sz="1000"/>
              <a:t>      r</a:t>
            </a:r>
            <a:r>
              <a:rPr lang="en-US" sz="1000" baseline="30000"/>
              <a:t>2</a:t>
            </a:r>
          </a:p>
          <a:p>
            <a:pPr eaLnBrk="0" hangingPunct="0"/>
            <a:r>
              <a:rPr lang="en-US" sz="1000"/>
              <a:t>F = </a:t>
            </a:r>
            <a:r>
              <a:rPr lang="en-US" sz="1100"/>
              <a:t>55.5 N</a:t>
            </a:r>
          </a:p>
          <a:p>
            <a:pPr eaLnBrk="0" hangingPunct="0"/>
            <a:r>
              <a:rPr lang="en-US" sz="1100"/>
              <a:t>…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0" y="4457700"/>
            <a:ext cx="10223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55.5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093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At what distance from the moon’s center is the orbital velocity 52.5 m/s?  </a:t>
            </a:r>
          </a:p>
          <a:p>
            <a:r>
              <a:rPr lang="en-US"/>
              <a:t>M</a:t>
            </a:r>
            <a:r>
              <a:rPr lang="en-US" baseline="-25000"/>
              <a:t>m</a:t>
            </a:r>
            <a:r>
              <a:rPr lang="en-US"/>
              <a:t> = 7.36 x 10</a:t>
            </a:r>
            <a:r>
              <a:rPr lang="en-US" baseline="30000"/>
              <a:t>22</a:t>
            </a:r>
            <a:r>
              <a:rPr lang="en-US"/>
              <a:t> kg</a:t>
            </a:r>
            <a:endParaRPr lang="en-US">
              <a:sym typeface="Symbol" charset="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4610100"/>
            <a:ext cx="17573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1.78 x 10</a:t>
            </a:r>
            <a:r>
              <a:rPr lang="en-US" baseline="30000"/>
              <a:t>9</a:t>
            </a:r>
            <a:r>
              <a:rPr lang="en-US"/>
              <a:t> 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22525" y="2024063"/>
            <a:ext cx="2911475" cy="962025"/>
            <a:chOff x="1526" y="1530"/>
            <a:chExt cx="1834" cy="727"/>
          </a:xfrm>
        </p:grpSpPr>
        <p:sp>
          <p:nvSpPr>
            <p:cNvPr id="15367" name="Text Box 6"/>
            <p:cNvSpPr txBox="1">
              <a:spLocks noChangeArrowheads="1"/>
            </p:cNvSpPr>
            <p:nvPr/>
          </p:nvSpPr>
          <p:spPr bwMode="auto">
            <a:xfrm>
              <a:off x="2064" y="1536"/>
              <a:ext cx="1296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   =</a:t>
              </a:r>
              <a:r>
                <a:rPr lang="en-US" sz="2800" u="sng"/>
                <a:t> Gm</a:t>
              </a:r>
              <a:r>
                <a:rPr lang="en-US" sz="2800" baseline="-25000"/>
                <a:t>s</a:t>
              </a:r>
              <a:r>
                <a:rPr lang="en-US" sz="2800" u="sng"/>
                <a:t>m</a:t>
              </a:r>
              <a:r>
                <a:rPr lang="en-US" sz="2800" baseline="-25000"/>
                <a:t>c</a:t>
              </a:r>
            </a:p>
            <a:p>
              <a:pPr lvl="1"/>
              <a:r>
                <a:rPr lang="en-US" sz="2800"/>
                <a:t>      r</a:t>
              </a:r>
              <a:r>
                <a:rPr lang="en-US" sz="2800" baseline="30000"/>
                <a:t>2</a:t>
              </a:r>
              <a:endParaRPr lang="en-US" sz="3200"/>
            </a:p>
          </p:txBody>
        </p:sp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1526" y="1530"/>
              <a:ext cx="653" cy="7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/>
                <a:t>  </a:t>
              </a:r>
              <a:r>
                <a:rPr lang="en-US" sz="2800" u="sng"/>
                <a:t>m</a:t>
              </a:r>
              <a:r>
                <a:rPr lang="en-US" sz="2800" baseline="-25000"/>
                <a:t>s</a:t>
              </a:r>
              <a:r>
                <a:rPr lang="en-US" sz="2800" u="sng"/>
                <a:t>v</a:t>
              </a:r>
              <a:r>
                <a:rPr lang="en-US" sz="2800" u="sng" baseline="30000"/>
                <a:t>2</a:t>
              </a:r>
            </a:p>
            <a:p>
              <a:r>
                <a:rPr lang="en-US" sz="2800"/>
                <a:t>    r</a:t>
              </a:r>
            </a:p>
          </p:txBody>
        </p:sp>
      </p:grp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3184525" y="4445000"/>
            <a:ext cx="2039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1781086621 m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2879725" y="3211513"/>
            <a:ext cx="1331913" cy="954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r = </a:t>
            </a:r>
            <a:r>
              <a:rPr lang="en-US" sz="2800" u="sng"/>
              <a:t>Gm</a:t>
            </a:r>
            <a:r>
              <a:rPr lang="en-US" sz="2800" baseline="-25000"/>
              <a:t>c</a:t>
            </a:r>
          </a:p>
          <a:p>
            <a:pPr lvl="1"/>
            <a:r>
              <a:rPr lang="en-US" sz="2800"/>
              <a:t>  v</a:t>
            </a:r>
            <a:r>
              <a:rPr lang="en-US" sz="2800" baseline="30000"/>
              <a:t>2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 autoUpdateAnimBg="0"/>
      <p:bldP spid="1413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42888"/>
            <a:ext cx="620077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 rot="-5400000">
            <a:off x="-7938" y="3684588"/>
            <a:ext cx="1508125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Energy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71600" y="3238500"/>
            <a:ext cx="1219200" cy="1587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479925" y="3146425"/>
            <a:ext cx="2576513" cy="1200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Also</a:t>
            </a:r>
          </a:p>
          <a:p>
            <a:r>
              <a:rPr lang="en-US"/>
              <a:t>Power = work/time</a:t>
            </a:r>
          </a:p>
          <a:p>
            <a:r>
              <a:rPr lang="en-US"/>
              <a:t>E</a:t>
            </a:r>
            <a:r>
              <a:rPr lang="en-US" baseline="-25000"/>
              <a:t>elas</a:t>
            </a:r>
            <a:r>
              <a:rPr lang="en-US"/>
              <a:t>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kx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04800" y="1778000"/>
            <a:ext cx="85344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 =</a:t>
            </a:r>
            <a:r>
              <a:rPr lang="en-US" sz="3600" b="1"/>
              <a:t> </a:t>
            </a:r>
            <a:r>
              <a:rPr lang="en-US"/>
              <a:t>Fd + mgh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0   + mgh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 =</a:t>
            </a:r>
            <a:r>
              <a:rPr lang="en-US" sz="3600" b="1"/>
              <a:t>  </a:t>
            </a:r>
            <a:r>
              <a:rPr lang="en-US"/>
              <a:t>0 +   0     + 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</a:p>
          <a:p>
            <a:pPr algn="ctr"/>
            <a:r>
              <a:rPr lang="en-US"/>
              <a:t>(15 kg)(9.8 N/kg)(2.15 m) +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(15 kg)(5.8 m/s)</a:t>
            </a:r>
            <a:r>
              <a:rPr lang="en-US" baseline="30000"/>
              <a:t>2</a:t>
            </a:r>
            <a:r>
              <a:rPr lang="en-US"/>
              <a:t>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(15 kg)v</a:t>
            </a:r>
            <a:r>
              <a:rPr lang="en-US" baseline="30000"/>
              <a:t>2</a:t>
            </a:r>
          </a:p>
          <a:p>
            <a:pPr algn="ctr"/>
            <a:r>
              <a:rPr lang="en-US" sz="3600"/>
              <a:t>v = </a:t>
            </a:r>
            <a:r>
              <a:rPr lang="en-US" sz="3200"/>
              <a:t>8.7 m/s</a:t>
            </a:r>
          </a:p>
          <a:p>
            <a:pPr algn="ctr"/>
            <a:r>
              <a:rPr lang="en-US" sz="3200"/>
              <a:t>…</a:t>
            </a:r>
            <a:endParaRPr lang="en-US" sz="3600"/>
          </a:p>
        </p:txBody>
      </p:sp>
      <p:grpSp>
        <p:nvGrpSpPr>
          <p:cNvPr id="17411" name="Group 5"/>
          <p:cNvGrpSpPr>
            <a:grpSpLocks/>
          </p:cNvGrpSpPr>
          <p:nvPr/>
        </p:nvGrpSpPr>
        <p:grpSpPr bwMode="auto">
          <a:xfrm>
            <a:off x="609600" y="127000"/>
            <a:ext cx="1371600" cy="889000"/>
            <a:chOff x="384" y="1200"/>
            <a:chExt cx="864" cy="672"/>
          </a:xfrm>
        </p:grpSpPr>
        <p:sp>
          <p:nvSpPr>
            <p:cNvPr id="17422" name="Rectangle 6"/>
            <p:cNvSpPr>
              <a:spLocks noChangeArrowheads="1"/>
            </p:cNvSpPr>
            <p:nvPr/>
          </p:nvSpPr>
          <p:spPr bwMode="auto">
            <a:xfrm>
              <a:off x="432" y="1200"/>
              <a:ext cx="768" cy="528"/>
            </a:xfrm>
            <a:prstGeom prst="rect">
              <a:avLst/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3" name="Oval 7"/>
            <p:cNvSpPr>
              <a:spLocks noChangeArrowheads="1"/>
            </p:cNvSpPr>
            <p:nvPr/>
          </p:nvSpPr>
          <p:spPr bwMode="auto">
            <a:xfrm>
              <a:off x="384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4" name="Oval 8"/>
            <p:cNvSpPr>
              <a:spLocks noChangeArrowheads="1"/>
            </p:cNvSpPr>
            <p:nvPr/>
          </p:nvSpPr>
          <p:spPr bwMode="auto">
            <a:xfrm>
              <a:off x="960" y="1584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2" name="Line 9"/>
          <p:cNvSpPr>
            <a:spLocks noChangeShapeType="1"/>
          </p:cNvSpPr>
          <p:nvPr/>
        </p:nvSpPr>
        <p:spPr bwMode="auto">
          <a:xfrm>
            <a:off x="0" y="1016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Line 10"/>
          <p:cNvSpPr>
            <a:spLocks noChangeShapeType="1"/>
          </p:cNvSpPr>
          <p:nvPr/>
        </p:nvSpPr>
        <p:spPr bwMode="auto">
          <a:xfrm>
            <a:off x="2362200" y="1016000"/>
            <a:ext cx="3429000" cy="82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Line 11"/>
          <p:cNvSpPr>
            <a:spLocks noChangeShapeType="1"/>
          </p:cNvSpPr>
          <p:nvPr/>
        </p:nvSpPr>
        <p:spPr bwMode="auto">
          <a:xfrm>
            <a:off x="5791200" y="18415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2117725" y="161925"/>
            <a:ext cx="1628775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i</a:t>
            </a:r>
            <a:r>
              <a:rPr lang="en-US"/>
              <a:t> = 5.8 m/s</a:t>
            </a:r>
          </a:p>
        </p:txBody>
      </p:sp>
      <p:sp>
        <p:nvSpPr>
          <p:cNvPr id="17416" name="Line 13"/>
          <p:cNvSpPr>
            <a:spLocks noChangeShapeType="1"/>
          </p:cNvSpPr>
          <p:nvPr/>
        </p:nvSpPr>
        <p:spPr bwMode="auto">
          <a:xfrm flipH="1">
            <a:off x="457200" y="1841500"/>
            <a:ext cx="53340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14"/>
          <p:cNvSpPr>
            <a:spLocks noChangeShapeType="1"/>
          </p:cNvSpPr>
          <p:nvPr/>
        </p:nvSpPr>
        <p:spPr bwMode="auto">
          <a:xfrm>
            <a:off x="1905000" y="1016000"/>
            <a:ext cx="0" cy="825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1981200" y="1282700"/>
            <a:ext cx="1743075" cy="5222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h = 2.15 m</a:t>
            </a: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838200" y="203200"/>
            <a:ext cx="992188" cy="5222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15 kg</a:t>
            </a:r>
          </a:p>
        </p:txBody>
      </p:sp>
      <p:sp>
        <p:nvSpPr>
          <p:cNvPr id="17420" name="Text Box 17"/>
          <p:cNvSpPr txBox="1">
            <a:spLocks noChangeArrowheads="1"/>
          </p:cNvSpPr>
          <p:nvPr/>
        </p:nvSpPr>
        <p:spPr bwMode="auto">
          <a:xfrm>
            <a:off x="4419600" y="142875"/>
            <a:ext cx="4560888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What speed at the bottom?</a:t>
            </a:r>
          </a:p>
        </p:txBody>
      </p:sp>
      <p:sp>
        <p:nvSpPr>
          <p:cNvPr id="17421" name="Rectangle 19"/>
          <p:cNvSpPr>
            <a:spLocks noChangeArrowheads="1"/>
          </p:cNvSpPr>
          <p:nvPr/>
        </p:nvSpPr>
        <p:spPr bwMode="auto">
          <a:xfrm>
            <a:off x="0" y="4991100"/>
            <a:ext cx="109061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8.7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4838700"/>
            <a:ext cx="9207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5.28 s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04800" y="17780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/>
              <a:t>P = W/</a:t>
            </a:r>
            <a:r>
              <a:rPr lang="en-US" sz="1200">
                <a:sym typeface="Symbol" charset="2"/>
              </a:rPr>
              <a:t>t, </a:t>
            </a:r>
          </a:p>
          <a:p>
            <a:pPr eaLnBrk="0" hangingPunct="0"/>
            <a:r>
              <a:rPr lang="en-US" sz="1200">
                <a:sym typeface="Symbol" charset="2"/>
              </a:rPr>
              <a:t>t = W/P = (671 J)/(127 W) = 5.28 s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Ima Wonder can put out 127 W of power.  What time will it take her to do 671 J of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4838700"/>
            <a:ext cx="12446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2.83 m/s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04800" y="2449513"/>
            <a:ext cx="8534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/>
              <a:t>P = Fv</a:t>
            </a:r>
          </a:p>
          <a:p>
            <a:pPr eaLnBrk="0" hangingPunct="0"/>
            <a:r>
              <a:rPr lang="en-US" sz="1200"/>
              <a:t>v = P/F = (430. W)/(152 N) = 2.83 m/s</a:t>
            </a:r>
            <a:endParaRPr lang="en-US" sz="1200">
              <a:sym typeface="Symbol" charset="2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Frieda People can put out 430. W of power.  With what speed can she push a car if it takes 152 N to make it move at a constant velocity?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4914900"/>
            <a:ext cx="13128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11700 W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What must be the power rating of a motor if it is to lift a 560 kg elevator up 3.2 m in 1.5 seconds?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0930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An air rocket leaves the ground straight up, and strikes the ground 4.80 seconds later.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/>
              <a:t>What time does it take to get to the top?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/>
              <a:t>How high does it go?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/>
              <a:t>What was its initial velocity?</a:t>
            </a:r>
          </a:p>
          <a:p>
            <a:pPr marL="457200" indent="-457200">
              <a:buFont typeface="Times New Roman" charset="0"/>
              <a:buAutoNum type="arabicPeriod"/>
            </a:pPr>
            <a:r>
              <a:rPr lang="en-US"/>
              <a:t>What is the velocity at elevation 21.0 m?</a:t>
            </a:r>
          </a:p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/>
            <a:endParaRPr lang="en-US"/>
          </a:p>
          <a:p>
            <a:pPr marL="457200" indent="-457200">
              <a:buFontTx/>
              <a:buAutoNum type="alphaUcParenR"/>
            </a:pPr>
            <a:endParaRPr lang="en-US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228600" y="4914900"/>
            <a:ext cx="4954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2.4 s, 28.2 m, 23.5 m/s, + or - 11.9 m/s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42888"/>
            <a:ext cx="620077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 rot="-5400000">
            <a:off x="-423069" y="2647157"/>
            <a:ext cx="2338387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Momentum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71600" y="2349500"/>
            <a:ext cx="1905000" cy="952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17525" y="3810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Jolene exerts a 50. N force for 3.00 seconds on a stage set.  It speeds up from rest to .25 m/s.  What is the mass of the set? </a:t>
            </a:r>
            <a:endParaRPr lang="en-US" sz="800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09600" y="2820988"/>
            <a:ext cx="80930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/>
              <a:t>(m)(</a:t>
            </a:r>
            <a:r>
              <a:rPr lang="en-US" sz="1200">
                <a:sym typeface="Symbol" charset="2"/>
              </a:rPr>
              <a:t></a:t>
            </a:r>
            <a:r>
              <a:rPr lang="en-US" sz="1200"/>
              <a:t>v) = (F )(</a:t>
            </a:r>
            <a:r>
              <a:rPr lang="en-US" sz="1200">
                <a:sym typeface="Symbol" charset="2"/>
              </a:rPr>
              <a:t></a:t>
            </a:r>
            <a:r>
              <a:rPr lang="en-US" sz="1200"/>
              <a:t> t)</a:t>
            </a:r>
          </a:p>
          <a:p>
            <a:r>
              <a:rPr lang="en-US" sz="1200"/>
              <a:t>(m)(</a:t>
            </a:r>
            <a:r>
              <a:rPr lang="en-US" sz="1200">
                <a:sym typeface="Symbol" charset="2"/>
              </a:rPr>
              <a:t>.25 m/s</a:t>
            </a:r>
            <a:r>
              <a:rPr lang="en-US" sz="1200"/>
              <a:t>) = (50. N )(</a:t>
            </a:r>
            <a:r>
              <a:rPr lang="en-US" sz="1200">
                <a:sym typeface="Symbol" charset="2"/>
              </a:rPr>
              <a:t>3.0 s</a:t>
            </a:r>
            <a:r>
              <a:rPr lang="en-US" sz="1200"/>
              <a:t>)</a:t>
            </a:r>
          </a:p>
          <a:p>
            <a:r>
              <a:rPr lang="en-US" sz="1200"/>
              <a:t>m = (50. N )(</a:t>
            </a:r>
            <a:r>
              <a:rPr lang="en-US" sz="1200">
                <a:sym typeface="Symbol" charset="2"/>
              </a:rPr>
              <a:t>3.0 s</a:t>
            </a:r>
            <a:r>
              <a:rPr lang="en-US" sz="1200"/>
              <a:t>)/(</a:t>
            </a:r>
            <a:r>
              <a:rPr lang="en-US" sz="1200">
                <a:sym typeface="Symbol" charset="2"/>
              </a:rPr>
              <a:t>.25 m/s</a:t>
            </a:r>
            <a:r>
              <a:rPr lang="en-US" sz="1200"/>
              <a:t>) = </a:t>
            </a:r>
          </a:p>
          <a:p>
            <a:r>
              <a:rPr lang="en-US" sz="1200"/>
              <a:t>600 kg = 6.0 x10</a:t>
            </a:r>
            <a:r>
              <a:rPr lang="en-US" sz="1200" baseline="30000"/>
              <a:t>2</a:t>
            </a:r>
            <a:r>
              <a:rPr lang="en-US" sz="1200"/>
              <a:t> kg</a:t>
            </a:r>
          </a:p>
          <a:p>
            <a:r>
              <a:rPr lang="en-US" sz="1200"/>
              <a:t>…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4838700"/>
            <a:ext cx="15954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6.0 x10</a:t>
            </a:r>
            <a:r>
              <a:rPr lang="en-US" baseline="30000"/>
              <a:t>2</a:t>
            </a:r>
            <a:r>
              <a:rPr lang="en-US"/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17525" y="3683000"/>
            <a:ext cx="80930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4400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543425" y="762000"/>
            <a:ext cx="0" cy="177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8600" y="18415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876800" y="1841500"/>
            <a:ext cx="396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54175" y="254000"/>
            <a:ext cx="10223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335713" y="254000"/>
            <a:ext cx="85090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After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90600" y="1524000"/>
            <a:ext cx="762000" cy="317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057400" y="1524000"/>
            <a:ext cx="762000" cy="317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4022725" y="142875"/>
            <a:ext cx="1082675" cy="584200"/>
            <a:chOff x="2390" y="108"/>
            <a:chExt cx="682" cy="442"/>
          </a:xfrm>
        </p:grpSpPr>
        <p:sp>
          <p:nvSpPr>
            <p:cNvPr id="23581" name="Line 11"/>
            <p:cNvSpPr>
              <a:spLocks noChangeShapeType="1"/>
            </p:cNvSpPr>
            <p:nvPr/>
          </p:nvSpPr>
          <p:spPr bwMode="auto">
            <a:xfrm>
              <a:off x="2640" y="28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2" name="Text Box 12"/>
            <p:cNvSpPr txBox="1">
              <a:spLocks noChangeArrowheads="1"/>
            </p:cNvSpPr>
            <p:nvPr/>
          </p:nvSpPr>
          <p:spPr bwMode="auto">
            <a:xfrm>
              <a:off x="2390" y="108"/>
              <a:ext cx="26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/>
                <a:t>+</a:t>
              </a:r>
            </a:p>
          </p:txBody>
        </p:sp>
      </p:grp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1235075" y="587375"/>
            <a:ext cx="1495425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6.20m/s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685800" y="1930400"/>
            <a:ext cx="141605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2101850" y="1905000"/>
            <a:ext cx="141605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3566" name="Rectangle 16"/>
          <p:cNvSpPr>
            <a:spLocks noChangeArrowheads="1"/>
          </p:cNvSpPr>
          <p:nvPr/>
        </p:nvSpPr>
        <p:spPr bwMode="auto">
          <a:xfrm>
            <a:off x="5181600" y="1524000"/>
            <a:ext cx="762000" cy="317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7620000" y="1524000"/>
            <a:ext cx="762000" cy="317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Text Box 18"/>
          <p:cNvSpPr txBox="1">
            <a:spLocks noChangeArrowheads="1"/>
          </p:cNvSpPr>
          <p:nvPr/>
        </p:nvSpPr>
        <p:spPr bwMode="auto">
          <a:xfrm>
            <a:off x="7610475" y="698500"/>
            <a:ext cx="1020763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v = ?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28600" y="2679700"/>
            <a:ext cx="86868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/>
              <a:t>             (13kg+17kg)(6.2m/s) = (13kg)(-1.2m/s)+(17kg)v</a:t>
            </a:r>
          </a:p>
          <a:p>
            <a:r>
              <a:rPr lang="en-US" sz="2800"/>
              <a:t>                                186kgm/s = -15.6kgm/s+(17kg)v</a:t>
            </a:r>
          </a:p>
          <a:p>
            <a:r>
              <a:rPr lang="en-US" sz="2800"/>
              <a:t>                             201.6kgm/s = (17kg)v</a:t>
            </a:r>
          </a:p>
          <a:p>
            <a:r>
              <a:rPr lang="en-US" sz="2800"/>
              <a:t>              (201.6kgm/s)/(17kg) = 11.9 m/s = v</a:t>
            </a:r>
          </a:p>
          <a:p>
            <a:r>
              <a:rPr lang="en-US" sz="2800"/>
              <a:t>…</a:t>
            </a:r>
          </a:p>
        </p:txBody>
      </p:sp>
      <p:sp>
        <p:nvSpPr>
          <p:cNvPr id="23570" name="Freeform 21"/>
          <p:cNvSpPr>
            <a:spLocks/>
          </p:cNvSpPr>
          <p:nvPr/>
        </p:nvSpPr>
        <p:spPr bwMode="auto">
          <a:xfrm>
            <a:off x="1757363" y="1639888"/>
            <a:ext cx="271462" cy="146050"/>
          </a:xfrm>
          <a:custGeom>
            <a:avLst/>
            <a:gdLst>
              <a:gd name="T0" fmla="*/ 0 w 171"/>
              <a:gd name="T1" fmla="*/ 2147483647 h 111"/>
              <a:gd name="T2" fmla="*/ 2147483647 w 171"/>
              <a:gd name="T3" fmla="*/ 2147483647 h 111"/>
              <a:gd name="T4" fmla="*/ 2147483647 w 171"/>
              <a:gd name="T5" fmla="*/ 2147483647 h 111"/>
              <a:gd name="T6" fmla="*/ 2147483647 w 171"/>
              <a:gd name="T7" fmla="*/ 2147483647 h 111"/>
              <a:gd name="T8" fmla="*/ 2147483647 w 171"/>
              <a:gd name="T9" fmla="*/ 2147483647 h 111"/>
              <a:gd name="T10" fmla="*/ 2147483647 w 171"/>
              <a:gd name="T11" fmla="*/ 2147483647 h 111"/>
              <a:gd name="T12" fmla="*/ 2147483647 w 171"/>
              <a:gd name="T13" fmla="*/ 2147483647 h 111"/>
              <a:gd name="T14" fmla="*/ 2147483647 w 171"/>
              <a:gd name="T15" fmla="*/ 2147483647 h 111"/>
              <a:gd name="T16" fmla="*/ 2147483647 w 171"/>
              <a:gd name="T17" fmla="*/ 2147483647 h 111"/>
              <a:gd name="T18" fmla="*/ 2147483647 w 171"/>
              <a:gd name="T19" fmla="*/ 2147483647 h 111"/>
              <a:gd name="T20" fmla="*/ 2147483647 w 171"/>
              <a:gd name="T21" fmla="*/ 2147483647 h 111"/>
              <a:gd name="T22" fmla="*/ 2147483647 w 171"/>
              <a:gd name="T23" fmla="*/ 2147483647 h 1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1"/>
              <a:gd name="T37" fmla="*/ 0 h 111"/>
              <a:gd name="T38" fmla="*/ 171 w 171"/>
              <a:gd name="T39" fmla="*/ 111 h 1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22"/>
          <p:cNvSpPr>
            <a:spLocks noChangeShapeType="1"/>
          </p:cNvSpPr>
          <p:nvPr/>
        </p:nvSpPr>
        <p:spPr bwMode="auto">
          <a:xfrm>
            <a:off x="1752600" y="1524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3"/>
          <p:cNvSpPr>
            <a:spLocks noChangeShapeType="1"/>
          </p:cNvSpPr>
          <p:nvPr/>
        </p:nvSpPr>
        <p:spPr bwMode="auto">
          <a:xfrm>
            <a:off x="7696200" y="13335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Text Box 24"/>
          <p:cNvSpPr txBox="1">
            <a:spLocks noChangeArrowheads="1"/>
          </p:cNvSpPr>
          <p:nvPr/>
        </p:nvSpPr>
        <p:spPr bwMode="auto">
          <a:xfrm>
            <a:off x="5181600" y="660400"/>
            <a:ext cx="1598613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1.20 m/s</a:t>
            </a:r>
          </a:p>
        </p:txBody>
      </p:sp>
      <p:sp>
        <p:nvSpPr>
          <p:cNvPr id="23574" name="Freeform 25"/>
          <p:cNvSpPr>
            <a:spLocks/>
          </p:cNvSpPr>
          <p:nvPr/>
        </p:nvSpPr>
        <p:spPr bwMode="auto">
          <a:xfrm>
            <a:off x="5976938" y="1587500"/>
            <a:ext cx="652462" cy="147638"/>
          </a:xfrm>
          <a:custGeom>
            <a:avLst/>
            <a:gdLst>
              <a:gd name="T0" fmla="*/ 0 w 171"/>
              <a:gd name="T1" fmla="*/ 2147483647 h 111"/>
              <a:gd name="T2" fmla="*/ 2147483647 w 171"/>
              <a:gd name="T3" fmla="*/ 2147483647 h 111"/>
              <a:gd name="T4" fmla="*/ 2147483647 w 171"/>
              <a:gd name="T5" fmla="*/ 2147483647 h 111"/>
              <a:gd name="T6" fmla="*/ 2147483647 w 171"/>
              <a:gd name="T7" fmla="*/ 2147483647 h 111"/>
              <a:gd name="T8" fmla="*/ 2147483647 w 171"/>
              <a:gd name="T9" fmla="*/ 2147483647 h 111"/>
              <a:gd name="T10" fmla="*/ 2147483647 w 171"/>
              <a:gd name="T11" fmla="*/ 2147483647 h 111"/>
              <a:gd name="T12" fmla="*/ 2147483647 w 171"/>
              <a:gd name="T13" fmla="*/ 2147483647 h 111"/>
              <a:gd name="T14" fmla="*/ 2147483647 w 171"/>
              <a:gd name="T15" fmla="*/ 2147483647 h 111"/>
              <a:gd name="T16" fmla="*/ 2147483647 w 171"/>
              <a:gd name="T17" fmla="*/ 2147483647 h 111"/>
              <a:gd name="T18" fmla="*/ 2147483647 w 171"/>
              <a:gd name="T19" fmla="*/ 2147483647 h 111"/>
              <a:gd name="T20" fmla="*/ 2147483647 w 171"/>
              <a:gd name="T21" fmla="*/ 2147483647 h 111"/>
              <a:gd name="T22" fmla="*/ 2147483647 w 171"/>
              <a:gd name="T23" fmla="*/ 2147483647 h 1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1"/>
              <a:gd name="T37" fmla="*/ 0 h 111"/>
              <a:gd name="T38" fmla="*/ 171 w 171"/>
              <a:gd name="T39" fmla="*/ 111 h 1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1" h="111">
                <a:moveTo>
                  <a:pt x="0" y="48"/>
                </a:moveTo>
                <a:cubicBezTo>
                  <a:pt x="15" y="45"/>
                  <a:pt x="35" y="51"/>
                  <a:pt x="45" y="39"/>
                </a:cubicBezTo>
                <a:cubicBezTo>
                  <a:pt x="53" y="29"/>
                  <a:pt x="48" y="7"/>
                  <a:pt x="36" y="3"/>
                </a:cubicBezTo>
                <a:cubicBezTo>
                  <a:pt x="26" y="0"/>
                  <a:pt x="24" y="21"/>
                  <a:pt x="18" y="30"/>
                </a:cubicBezTo>
                <a:cubicBezTo>
                  <a:pt x="32" y="73"/>
                  <a:pt x="50" y="71"/>
                  <a:pt x="90" y="84"/>
                </a:cubicBezTo>
                <a:cubicBezTo>
                  <a:pt x="93" y="72"/>
                  <a:pt x="103" y="60"/>
                  <a:pt x="99" y="48"/>
                </a:cubicBezTo>
                <a:cubicBezTo>
                  <a:pt x="96" y="38"/>
                  <a:pt x="78" y="21"/>
                  <a:pt x="72" y="30"/>
                </a:cubicBezTo>
                <a:cubicBezTo>
                  <a:pt x="46" y="69"/>
                  <a:pt x="112" y="103"/>
                  <a:pt x="135" y="111"/>
                </a:cubicBezTo>
                <a:cubicBezTo>
                  <a:pt x="138" y="103"/>
                  <a:pt x="163" y="48"/>
                  <a:pt x="126" y="48"/>
                </a:cubicBezTo>
                <a:cubicBezTo>
                  <a:pt x="114" y="48"/>
                  <a:pt x="127" y="74"/>
                  <a:pt x="135" y="84"/>
                </a:cubicBezTo>
                <a:cubicBezTo>
                  <a:pt x="141" y="91"/>
                  <a:pt x="153" y="90"/>
                  <a:pt x="162" y="93"/>
                </a:cubicBezTo>
                <a:cubicBezTo>
                  <a:pt x="165" y="84"/>
                  <a:pt x="171" y="66"/>
                  <a:pt x="171" y="6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Line 26"/>
          <p:cNvSpPr>
            <a:spLocks noChangeShapeType="1"/>
          </p:cNvSpPr>
          <p:nvPr/>
        </p:nvSpPr>
        <p:spPr bwMode="auto">
          <a:xfrm>
            <a:off x="5943600" y="1524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6" name="Text Box 27"/>
          <p:cNvSpPr txBox="1">
            <a:spLocks noChangeArrowheads="1"/>
          </p:cNvSpPr>
          <p:nvPr/>
        </p:nvSpPr>
        <p:spPr bwMode="auto">
          <a:xfrm>
            <a:off x="5105400" y="1930400"/>
            <a:ext cx="141605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13.0 kg</a:t>
            </a:r>
          </a:p>
        </p:txBody>
      </p:sp>
      <p:sp>
        <p:nvSpPr>
          <p:cNvPr id="23577" name="Text Box 28"/>
          <p:cNvSpPr txBox="1">
            <a:spLocks noChangeArrowheads="1"/>
          </p:cNvSpPr>
          <p:nvPr/>
        </p:nvSpPr>
        <p:spPr bwMode="auto">
          <a:xfrm>
            <a:off x="7512050" y="1905000"/>
            <a:ext cx="141605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17.0 kg</a:t>
            </a:r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1524000" y="1333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9" name="Line 30"/>
          <p:cNvSpPr>
            <a:spLocks noChangeShapeType="1"/>
          </p:cNvSpPr>
          <p:nvPr/>
        </p:nvSpPr>
        <p:spPr bwMode="auto">
          <a:xfrm flipH="1">
            <a:off x="5334000" y="13335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0" name="Rectangle 31"/>
          <p:cNvSpPr>
            <a:spLocks noChangeArrowheads="1"/>
          </p:cNvSpPr>
          <p:nvPr/>
        </p:nvSpPr>
        <p:spPr bwMode="auto">
          <a:xfrm>
            <a:off x="0" y="4991100"/>
            <a:ext cx="123348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11.9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build="p" autoUpdateAnimBg="0"/>
      <p:bldP spid="993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u="sng"/>
              <a:t>2-Dimensional Motion</a:t>
            </a:r>
            <a:r>
              <a:rPr lang="en-US" sz="3200"/>
              <a:t> </a:t>
            </a:r>
          </a:p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 </a:t>
            </a:r>
            <a:endParaRPr lang="en-US" sz="3200">
              <a:ea typeface="Arial" charset="0"/>
              <a:cs typeface="Arial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28600" y="1114425"/>
            <a:ext cx="3657600" cy="3140075"/>
            <a:chOff x="2832" y="842"/>
            <a:chExt cx="2304" cy="2374"/>
          </a:xfrm>
        </p:grpSpPr>
        <p:sp>
          <p:nvSpPr>
            <p:cNvPr id="4109" name="Line 4"/>
            <p:cNvSpPr>
              <a:spLocks noChangeShapeType="1"/>
            </p:cNvSpPr>
            <p:nvPr/>
          </p:nvSpPr>
          <p:spPr bwMode="auto">
            <a:xfrm>
              <a:off x="2832" y="1200"/>
              <a:ext cx="23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Line 5"/>
            <p:cNvSpPr>
              <a:spLocks noChangeShapeType="1"/>
            </p:cNvSpPr>
            <p:nvPr/>
          </p:nvSpPr>
          <p:spPr bwMode="auto">
            <a:xfrm>
              <a:off x="3984" y="1200"/>
              <a:ext cx="0" cy="2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Text Box 6"/>
            <p:cNvSpPr txBox="1">
              <a:spLocks noChangeArrowheads="1"/>
            </p:cNvSpPr>
            <p:nvPr/>
          </p:nvSpPr>
          <p:spPr bwMode="auto">
            <a:xfrm>
              <a:off x="3158" y="842"/>
              <a:ext cx="256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4112" name="Text Box 7"/>
            <p:cNvSpPr txBox="1">
              <a:spLocks noChangeArrowheads="1"/>
            </p:cNvSpPr>
            <p:nvPr/>
          </p:nvSpPr>
          <p:spPr bwMode="auto">
            <a:xfrm>
              <a:off x="4310" y="842"/>
              <a:ext cx="2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4113" name="Text Box 8"/>
            <p:cNvSpPr txBox="1">
              <a:spLocks noChangeArrowheads="1"/>
            </p:cNvSpPr>
            <p:nvPr/>
          </p:nvSpPr>
          <p:spPr bwMode="auto">
            <a:xfrm>
              <a:off x="2918" y="1370"/>
              <a:ext cx="213" cy="14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v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t</a:t>
              </a:r>
            </a:p>
          </p:txBody>
        </p:sp>
        <p:sp>
          <p:nvSpPr>
            <p:cNvPr id="4114" name="Text Box 9"/>
            <p:cNvSpPr txBox="1">
              <a:spLocks noChangeArrowheads="1"/>
            </p:cNvSpPr>
            <p:nvPr/>
          </p:nvSpPr>
          <p:spPr bwMode="auto">
            <a:xfrm>
              <a:off x="4108" y="1372"/>
              <a:ext cx="213" cy="14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</a:p>
            <a:p>
              <a:r>
                <a:rPr lang="en-US"/>
                <a:t>u</a:t>
              </a:r>
            </a:p>
            <a:p>
              <a:r>
                <a:rPr lang="en-US"/>
                <a:t>v</a:t>
              </a:r>
            </a:p>
            <a:p>
              <a:r>
                <a:rPr lang="en-US"/>
                <a:t>a</a:t>
              </a:r>
            </a:p>
            <a:p>
              <a:r>
                <a:rPr lang="en-US"/>
                <a:t>t</a:t>
              </a:r>
            </a:p>
          </p:txBody>
        </p:sp>
      </p:grpSp>
      <p:grpSp>
        <p:nvGrpSpPr>
          <p:cNvPr id="4100" name="Group 19"/>
          <p:cNvGrpSpPr>
            <a:grpSpLocks/>
          </p:cNvGrpSpPr>
          <p:nvPr/>
        </p:nvGrpSpPr>
        <p:grpSpPr bwMode="auto">
          <a:xfrm>
            <a:off x="3886200" y="3130550"/>
            <a:ext cx="4583113" cy="1649413"/>
            <a:chOff x="2448" y="2366"/>
            <a:chExt cx="2887" cy="1247"/>
          </a:xfrm>
        </p:grpSpPr>
        <p:sp>
          <p:nvSpPr>
            <p:cNvPr id="4102" name="Line 10"/>
            <p:cNvSpPr>
              <a:spLocks noChangeShapeType="1"/>
            </p:cNvSpPr>
            <p:nvPr/>
          </p:nvSpPr>
          <p:spPr bwMode="auto">
            <a:xfrm flipV="1">
              <a:off x="2448" y="2371"/>
              <a:ext cx="1488" cy="8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Line 12"/>
            <p:cNvSpPr>
              <a:spLocks noChangeShapeType="1"/>
            </p:cNvSpPr>
            <p:nvPr/>
          </p:nvSpPr>
          <p:spPr bwMode="auto">
            <a:xfrm>
              <a:off x="2448" y="3230"/>
              <a:ext cx="15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Line 13"/>
            <p:cNvSpPr>
              <a:spLocks noChangeShapeType="1"/>
            </p:cNvSpPr>
            <p:nvPr/>
          </p:nvSpPr>
          <p:spPr bwMode="auto">
            <a:xfrm flipV="1">
              <a:off x="3984" y="2366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Freeform 14"/>
            <p:cNvSpPr>
              <a:spLocks/>
            </p:cNvSpPr>
            <p:nvPr/>
          </p:nvSpPr>
          <p:spPr bwMode="auto">
            <a:xfrm>
              <a:off x="2784" y="3038"/>
              <a:ext cx="48" cy="192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96 h 192"/>
                <a:gd name="T4" fmla="*/ 0 w 48"/>
                <a:gd name="T5" fmla="*/ 192 h 192"/>
                <a:gd name="T6" fmla="*/ 0 60000 65536"/>
                <a:gd name="T7" fmla="*/ 0 60000 65536"/>
                <a:gd name="T8" fmla="*/ 0 60000 65536"/>
                <a:gd name="T9" fmla="*/ 0 w 48"/>
                <a:gd name="T10" fmla="*/ 0 h 192"/>
                <a:gd name="T11" fmla="*/ 48 w 4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92">
                  <a:moveTo>
                    <a:pt x="0" y="0"/>
                  </a:moveTo>
                  <a:cubicBezTo>
                    <a:pt x="24" y="32"/>
                    <a:pt x="48" y="64"/>
                    <a:pt x="48" y="96"/>
                  </a:cubicBezTo>
                  <a:cubicBezTo>
                    <a:pt x="48" y="128"/>
                    <a:pt x="24" y="160"/>
                    <a:pt x="0" y="19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Text Box 15"/>
            <p:cNvSpPr txBox="1">
              <a:spLocks noChangeArrowheads="1"/>
            </p:cNvSpPr>
            <p:nvPr/>
          </p:nvSpPr>
          <p:spPr bwMode="auto">
            <a:xfrm>
              <a:off x="2918" y="2916"/>
              <a:ext cx="217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>
                <a:ea typeface="Times New Roman" charset="0"/>
                <a:cs typeface="Times New Roman" charset="0"/>
              </a:endParaRPr>
            </a:p>
          </p:txBody>
        </p:sp>
        <p:sp>
          <p:nvSpPr>
            <p:cNvPr id="4107" name="Text Box 16"/>
            <p:cNvSpPr txBox="1">
              <a:spLocks noChangeArrowheads="1"/>
            </p:cNvSpPr>
            <p:nvPr/>
          </p:nvSpPr>
          <p:spPr bwMode="auto">
            <a:xfrm>
              <a:off x="2544" y="3264"/>
              <a:ext cx="1303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baseline="-30000">
                  <a:latin typeface="Courier New" charset="0"/>
                  <a:ea typeface="Courier New" charset="0"/>
                  <a:cs typeface="Courier New" charset="0"/>
                </a:rPr>
                <a:t>H </a:t>
              </a:r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= A cos</a:t>
              </a:r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>
                <a:ea typeface="Times New Roman" charset="0"/>
                <a:cs typeface="Times New Roman" charset="0"/>
              </a:endParaRPr>
            </a:p>
          </p:txBody>
        </p:sp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4032" y="2736"/>
              <a:ext cx="1303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A</a:t>
              </a:r>
              <a:r>
                <a:rPr lang="en-US" baseline="-30000">
                  <a:latin typeface="Courier New" charset="0"/>
                  <a:ea typeface="Courier New" charset="0"/>
                  <a:cs typeface="Courier New" charset="0"/>
                </a:rPr>
                <a:t>v </a:t>
              </a:r>
              <a:r>
                <a:rPr lang="en-US">
                  <a:latin typeface="Courier New" charset="0"/>
                  <a:ea typeface="Courier New" charset="0"/>
                  <a:cs typeface="Courier New" charset="0"/>
                </a:rPr>
                <a:t>= A sin</a:t>
              </a:r>
              <a:r>
                <a:rPr lang="en-US">
                  <a:ea typeface="Times New Roman" charset="0"/>
                  <a:cs typeface="Times New Roman" charset="0"/>
                  <a:sym typeface="Symbol" charset="2"/>
                </a:rPr>
                <a:t></a:t>
              </a:r>
              <a:endParaRPr lang="en-US"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4022725" y="5051425"/>
            <a:ext cx="3532188" cy="460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Pythagorean x</a:t>
            </a:r>
            <a:r>
              <a:rPr lang="en-US" baseline="30000"/>
              <a:t>2</a:t>
            </a:r>
            <a:r>
              <a:rPr lang="en-US"/>
              <a:t> + y</a:t>
            </a:r>
            <a:r>
              <a:rPr lang="en-US" baseline="30000"/>
              <a:t>2</a:t>
            </a:r>
            <a:r>
              <a:rPr lang="en-US"/>
              <a:t> = hyp</a:t>
            </a:r>
            <a:r>
              <a:rPr lang="en-US" baseline="30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12825"/>
            <a:ext cx="2514600" cy="46990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1447800" y="698500"/>
            <a:ext cx="30480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752600" y="698500"/>
            <a:ext cx="1524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1752600" y="825500"/>
            <a:ext cx="1524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752600" y="508000"/>
            <a:ext cx="304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981200" y="381000"/>
            <a:ext cx="228600" cy="127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05000" y="571500"/>
            <a:ext cx="228600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1905000" y="6985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990600" y="50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838200" y="63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09600" y="76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260725" y="479425"/>
            <a:ext cx="1789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9.21 m/s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80125" y="479425"/>
            <a:ext cx="1333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= 2.17 s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1181100"/>
            <a:ext cx="2514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1800"/>
              <a:t>How far out does she land?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How high is the cliff?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What is the velocity of impact in VC Notation?</a:t>
            </a:r>
          </a:p>
          <a:p>
            <a:pPr marL="457200" indent="-457200">
              <a:buFontTx/>
              <a:buAutoNum type="arabicPeriod"/>
            </a:pPr>
            <a:r>
              <a:rPr lang="en-US" sz="1800"/>
              <a:t>What is the velocity of impact? (in AM Notation)</a:t>
            </a:r>
          </a:p>
          <a:p>
            <a:pPr marL="457200" indent="-457200"/>
            <a:r>
              <a:rPr lang="en-US" sz="1800"/>
              <a:t>20.0 m, 23.1 m, </a:t>
            </a:r>
          </a:p>
          <a:p>
            <a:pPr marL="457200" indent="-457200"/>
            <a:r>
              <a:rPr lang="en-US" sz="1800"/>
              <a:t>9.21 m/s x + -21.3 m/s y</a:t>
            </a:r>
          </a:p>
          <a:p>
            <a:pPr marL="457200" indent="-457200"/>
            <a:r>
              <a:rPr lang="en-US" sz="1800"/>
              <a:t>23.2 m/s 66.6</a:t>
            </a:r>
            <a:r>
              <a:rPr lang="en-US" sz="1800" baseline="30000"/>
              <a:t>o</a:t>
            </a:r>
            <a:r>
              <a:rPr lang="en-US" sz="1800"/>
              <a:t> below horiz</a:t>
            </a:r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  <a:p>
            <a:pPr marL="457200" indent="-457200">
              <a:buFontTx/>
              <a:buAutoNum type="arabicPeriod"/>
            </a:pPr>
            <a:endParaRPr lang="en-US" sz="1800"/>
          </a:p>
          <a:p>
            <a:pPr marL="457200" indent="-457200">
              <a:buFontTx/>
              <a:buAutoNum type="arabicPeriod"/>
            </a:pPr>
            <a:endParaRPr lang="en-US" sz="180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514600" y="5524500"/>
            <a:ext cx="6629400" cy="190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4600" y="5524500"/>
            <a:ext cx="6629400" cy="1905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606675"/>
            <a:ext cx="2895600" cy="3108325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2862263" y="1968500"/>
            <a:ext cx="990600" cy="63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3319463" y="2349500"/>
            <a:ext cx="165100" cy="254000"/>
          </a:xfrm>
          <a:custGeom>
            <a:avLst/>
            <a:gdLst>
              <a:gd name="T0" fmla="*/ 0 w 104"/>
              <a:gd name="T1" fmla="*/ 0 h 192"/>
              <a:gd name="T2" fmla="*/ 2147483647 w 104"/>
              <a:gd name="T3" fmla="*/ 2147483647 h 192"/>
              <a:gd name="T4" fmla="*/ 2147483647 w 104"/>
              <a:gd name="T5" fmla="*/ 2147483647 h 192"/>
              <a:gd name="T6" fmla="*/ 0 60000 65536"/>
              <a:gd name="T7" fmla="*/ 0 60000 65536"/>
              <a:gd name="T8" fmla="*/ 0 60000 65536"/>
              <a:gd name="T9" fmla="*/ 0 w 104"/>
              <a:gd name="T10" fmla="*/ 0 h 192"/>
              <a:gd name="T11" fmla="*/ 104 w 104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" h="192">
                <a:moveTo>
                  <a:pt x="0" y="0"/>
                </a:moveTo>
                <a:cubicBezTo>
                  <a:pt x="44" y="32"/>
                  <a:pt x="88" y="64"/>
                  <a:pt x="96" y="96"/>
                </a:cubicBezTo>
                <a:cubicBezTo>
                  <a:pt x="104" y="128"/>
                  <a:pt x="76" y="160"/>
                  <a:pt x="48" y="19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828800" y="2781300"/>
            <a:ext cx="1819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angle = 43.0</a:t>
            </a:r>
            <a:r>
              <a:rPr lang="en-US" baseline="30000"/>
              <a:t>o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0" y="1841500"/>
            <a:ext cx="1649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 = 126 m/s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0"/>
            <a:ext cx="426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/>
              <a:t>Find vector components</a:t>
            </a:r>
          </a:p>
          <a:p>
            <a:pPr marL="457200" indent="-457200"/>
            <a:r>
              <a:rPr lang="en-US" sz="2000"/>
              <a:t>Fill in your H/V table of suvat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Find the horizontal distance traveled</a:t>
            </a:r>
          </a:p>
          <a:p>
            <a:pPr marL="457200" indent="-457200">
              <a:buFontTx/>
              <a:buAutoNum type="arabicPeriod"/>
            </a:pPr>
            <a:r>
              <a:rPr lang="en-US" sz="2000"/>
              <a:t>Find velocity of impact in angle magnitude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3619500"/>
            <a:ext cx="2932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 cliff is 78.5 m tall</a:t>
            </a:r>
          </a:p>
          <a:p>
            <a:r>
              <a:rPr lang="en-US" sz="2000"/>
              <a:t>1690 m, 133 m/s@ 46.3</a:t>
            </a:r>
            <a:r>
              <a:rPr lang="en-US" sz="2000" baseline="30000"/>
              <a:t>o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895600" y="26035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42888"/>
            <a:ext cx="620077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 rot="-5400000">
            <a:off x="-282575" y="2239963"/>
            <a:ext cx="20574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Dynamics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371600" y="2032000"/>
            <a:ext cx="11430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371600" y="2603500"/>
            <a:ext cx="11430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7010400" y="2349500"/>
            <a:ext cx="1524000" cy="95250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/>
              <a:t>120. kg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848600" y="1295400"/>
            <a:ext cx="412750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F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/>
              <a:t>F = ma, </a:t>
            </a:r>
          </a:p>
          <a:p>
            <a:r>
              <a:rPr lang="en-US" sz="1600" b="1"/>
              <a:t>wt = 1176 N downward</a:t>
            </a:r>
          </a:p>
          <a:p>
            <a:r>
              <a:rPr lang="en-US" sz="1600" b="1"/>
              <a:t>&lt;F – 1176 N&gt; = (120. kg)(-4.50 m/s/s)</a:t>
            </a:r>
          </a:p>
          <a:p>
            <a:r>
              <a:rPr lang="en-US" sz="1600" b="1"/>
              <a:t>F – 1176 N = -540 N</a:t>
            </a:r>
          </a:p>
          <a:p>
            <a:r>
              <a:rPr lang="en-US" sz="1600" b="1"/>
              <a:t>F = </a:t>
            </a:r>
            <a:r>
              <a:rPr lang="en-US" sz="1600" b="1" u="sng"/>
              <a:t>636 N</a:t>
            </a:r>
            <a:r>
              <a:rPr lang="en-US" sz="1600" b="1"/>
              <a:t> </a:t>
            </a:r>
          </a:p>
          <a:p>
            <a:r>
              <a:rPr lang="en-US" sz="1600" b="1"/>
              <a:t>…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04800" y="1270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Find the force:</a:t>
            </a:r>
            <a:endParaRPr lang="en-US" sz="3200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V="1">
            <a:off x="7696200" y="698500"/>
            <a:ext cx="0" cy="165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6096000" y="3429000"/>
            <a:ext cx="2943225" cy="10779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 = -4.50 m/s/s</a:t>
            </a:r>
          </a:p>
          <a:p>
            <a:r>
              <a:rPr lang="en-US" sz="3200"/>
              <a:t>(DOWNWARD)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152400" y="4762500"/>
            <a:ext cx="9461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/>
              <a:t>636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90500"/>
            <a:ext cx="80930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/>
              <a:t>A 120 mW laser uses a wavelength of 656 nm.  </a:t>
            </a:r>
          </a:p>
          <a:p>
            <a:pPr marL="457200" indent="-457200"/>
            <a:r>
              <a:rPr lang="en-US"/>
              <a:t>What is the energy and momentum of a photon of light at this wavelength?</a:t>
            </a:r>
          </a:p>
          <a:p>
            <a:pPr marL="457200" indent="-457200"/>
            <a:r>
              <a:rPr lang="en-US"/>
              <a:t>How many photons per second does it emit?</a:t>
            </a:r>
          </a:p>
          <a:p>
            <a:pPr marL="457200" indent="-457200"/>
            <a:r>
              <a:rPr lang="en-US"/>
              <a:t>What force would it exert on an object that absorbs the photons?</a:t>
            </a:r>
          </a:p>
          <a:p>
            <a:pPr marL="457200" indent="-457200"/>
            <a:r>
              <a:rPr lang="en-US"/>
              <a:t>How would that change if the photons were reflected?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28600" y="4914900"/>
            <a:ext cx="848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3.030E-19 J, 1.010E-27 kg m/s, 3.960E17 photons/sec, 4.00E-10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242888"/>
            <a:ext cx="6200775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 rot="-5400000">
            <a:off x="-1404937" y="3190875"/>
            <a:ext cx="4302125" cy="523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Gravity and Circular Motion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71600" y="2032000"/>
            <a:ext cx="1143000" cy="381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71600" y="4762500"/>
            <a:ext cx="1295400" cy="508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24000"/>
            <a:ext cx="34385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81600" y="1079500"/>
            <a:ext cx="21383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Also on page 8: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334000" y="2286000"/>
            <a:ext cx="1219200" cy="5715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FF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1199</Words>
  <Application>Microsoft Office PowerPoint</Application>
  <PresentationFormat>On-screen Show (16:10)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Times New Roman</vt:lpstr>
      <vt:lpstr>ＭＳ Ｐゴシック</vt:lpstr>
      <vt:lpstr>Arial</vt:lpstr>
      <vt:lpstr>Calibri</vt:lpstr>
      <vt:lpstr>Symbol</vt:lpstr>
      <vt:lpstr>Courier New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231</cp:revision>
  <dcterms:created xsi:type="dcterms:W3CDTF">2014-04-05T17:45:37Z</dcterms:created>
  <dcterms:modified xsi:type="dcterms:W3CDTF">2014-04-05T17:46:25Z</dcterms:modified>
</cp:coreProperties>
</file>