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6"/>
  </p:notesMasterIdLst>
  <p:handoutMasterIdLst>
    <p:handoutMasterId r:id="rId17"/>
  </p:handoutMasterIdLst>
  <p:sldIdLst>
    <p:sldId id="367" r:id="rId2"/>
    <p:sldId id="368" r:id="rId3"/>
    <p:sldId id="369" r:id="rId4"/>
    <p:sldId id="379" r:id="rId5"/>
    <p:sldId id="370" r:id="rId6"/>
    <p:sldId id="371" r:id="rId7"/>
    <p:sldId id="372" r:id="rId8"/>
    <p:sldId id="373" r:id="rId9"/>
    <p:sldId id="374" r:id="rId10"/>
    <p:sldId id="380" r:id="rId11"/>
    <p:sldId id="375" r:id="rId12"/>
    <p:sldId id="376" r:id="rId13"/>
    <p:sldId id="377" r:id="rId14"/>
    <p:sldId id="378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80" y="-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220EAC-B01E-6D4D-89AE-38AF3B54DD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A14023-B53A-844B-B5E0-791268AD0559}" type="datetimeFigureOut">
              <a:rPr lang="en-US"/>
              <a:pPr/>
              <a:t>4/5/14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94A4E5-4B7A-BD44-B678-511F296FB5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CD707-035B-C843-A992-08DCF9BE8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C6092-B6E6-0E4D-9559-8E8B1E4BF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B8345-B793-CC49-82AA-07F9DE4B4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B7FAA-3A98-8A43-8503-C64D45054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3314C-A602-684C-8DC5-1143E4649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13BF2-D836-3C4F-8ED5-33CFF79D1D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879E9-3DAD-274E-BFE8-26C730F9B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0A659-C812-C34F-99CF-2017F7701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82867-C009-144B-A722-046FD0CB0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5B354-8114-5540-BFE9-E38CF2CD7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CCB0A-20E6-7945-AF5D-635390820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A0C4B4-2FB9-0E45-95D4-B0D0CD7BF5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608013"/>
            <a:ext cx="625792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431925" y="34925"/>
            <a:ext cx="56515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Topic 1: Uncertainty and vector components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371600" y="1485900"/>
            <a:ext cx="1600200" cy="533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608013"/>
            <a:ext cx="625792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31925" y="34925"/>
            <a:ext cx="4568825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Uncertainty and vector components</a:t>
            </a: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1600200" y="3086100"/>
            <a:ext cx="2667000" cy="1905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0565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137525" y="5241925"/>
            <a:ext cx="795338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533400" y="3090863"/>
            <a:ext cx="3552825" cy="22463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800"/>
              <a:t>Step 2: Figure the sides</a:t>
            </a:r>
          </a:p>
          <a:p>
            <a:pPr marL="457200" indent="-457200"/>
            <a:r>
              <a:rPr lang="en-US" sz="2800"/>
              <a:t>using Cos and Sin:</a:t>
            </a:r>
          </a:p>
          <a:p>
            <a:pPr marL="457200" indent="-457200"/>
            <a:r>
              <a:rPr lang="en-US" sz="2800"/>
              <a:t>x = mag Cos(</a:t>
            </a:r>
            <a:r>
              <a:rPr lang="en-US" sz="2800">
                <a:sym typeface="Symbol" charset="2"/>
              </a:rPr>
              <a:t></a:t>
            </a:r>
            <a:r>
              <a:rPr lang="en-US" sz="2800"/>
              <a:t>)</a:t>
            </a:r>
          </a:p>
          <a:p>
            <a:pPr marL="457200" indent="-457200"/>
            <a:r>
              <a:rPr lang="en-US" sz="2800"/>
              <a:t>y = mag Sin(</a:t>
            </a:r>
            <a:r>
              <a:rPr lang="en-US" sz="2800">
                <a:sym typeface="Symbol" charset="2"/>
              </a:rPr>
              <a:t></a:t>
            </a:r>
            <a:r>
              <a:rPr lang="en-US" sz="2800"/>
              <a:t>)</a:t>
            </a:r>
          </a:p>
          <a:p>
            <a:pPr marL="457200" indent="-457200"/>
            <a:r>
              <a:rPr lang="en-US" sz="2800"/>
              <a:t>(iff </a:t>
            </a:r>
            <a:r>
              <a:rPr lang="en-US" sz="2800">
                <a:sym typeface="Symbol" charset="2"/>
              </a:rPr>
              <a:t> = trig angle)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397375" y="1460500"/>
            <a:ext cx="4513263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 = </a:t>
            </a:r>
            <a:r>
              <a:rPr lang="en-US"/>
              <a:t>(12 m)Cos</a:t>
            </a:r>
            <a:r>
              <a:rPr lang="en-US" sz="2800">
                <a:sym typeface="Symbol" charset="2"/>
              </a:rPr>
              <a:t>(</a:t>
            </a:r>
            <a:r>
              <a:rPr lang="en-US"/>
              <a:t>153</a:t>
            </a:r>
            <a:r>
              <a:rPr lang="en-US" baseline="30000"/>
              <a:t>o</a:t>
            </a:r>
            <a:r>
              <a:rPr lang="en-US"/>
              <a:t>) = -10.692 m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4419600" y="952500"/>
            <a:ext cx="3032125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</a:t>
            </a:r>
            <a:r>
              <a:rPr lang="en-US" sz="3200"/>
              <a:t> = </a:t>
            </a:r>
            <a:r>
              <a:rPr lang="en-US"/>
              <a:t>180</a:t>
            </a:r>
            <a:r>
              <a:rPr lang="en-US" baseline="30000"/>
              <a:t>o</a:t>
            </a:r>
            <a:r>
              <a:rPr lang="en-US"/>
              <a:t> – 27</a:t>
            </a:r>
            <a:r>
              <a:rPr lang="en-US" baseline="30000"/>
              <a:t>o</a:t>
            </a:r>
            <a:r>
              <a:rPr lang="en-US"/>
              <a:t> = 153</a:t>
            </a:r>
            <a:r>
              <a:rPr lang="en-US" baseline="30000"/>
              <a:t>o</a:t>
            </a:r>
            <a:r>
              <a:rPr lang="en-US"/>
              <a:t> 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4397375" y="1968500"/>
            <a:ext cx="4360863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y = </a:t>
            </a:r>
            <a:r>
              <a:rPr lang="en-US"/>
              <a:t>(12 m)Sin</a:t>
            </a:r>
            <a:r>
              <a:rPr lang="en-US" sz="2800">
                <a:sym typeface="Symbol" charset="2"/>
              </a:rPr>
              <a:t>(</a:t>
            </a:r>
            <a:r>
              <a:rPr lang="en-US"/>
              <a:t>153</a:t>
            </a:r>
            <a:r>
              <a:rPr lang="en-US" baseline="30000"/>
              <a:t>o</a:t>
            </a:r>
            <a:r>
              <a:rPr lang="en-US"/>
              <a:t>) = +5.448 m</a:t>
            </a:r>
          </a:p>
        </p:txBody>
      </p:sp>
      <p:grpSp>
        <p:nvGrpSpPr>
          <p:cNvPr id="12296" name="Group 18"/>
          <p:cNvGrpSpPr>
            <a:grpSpLocks/>
          </p:cNvGrpSpPr>
          <p:nvPr/>
        </p:nvGrpSpPr>
        <p:grpSpPr bwMode="auto">
          <a:xfrm>
            <a:off x="381000" y="1206500"/>
            <a:ext cx="3200400" cy="1033463"/>
            <a:chOff x="240" y="912"/>
            <a:chExt cx="2016" cy="781"/>
          </a:xfrm>
        </p:grpSpPr>
        <p:sp>
          <p:nvSpPr>
            <p:cNvPr id="12297" name="Line 5"/>
            <p:cNvSpPr>
              <a:spLocks noChangeShapeType="1"/>
            </p:cNvSpPr>
            <p:nvPr/>
          </p:nvSpPr>
          <p:spPr bwMode="auto">
            <a:xfrm flipV="1">
              <a:off x="240" y="912"/>
              <a:ext cx="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" name="Line 6"/>
            <p:cNvSpPr>
              <a:spLocks noChangeShapeType="1"/>
            </p:cNvSpPr>
            <p:nvPr/>
          </p:nvSpPr>
          <p:spPr bwMode="auto">
            <a:xfrm flipH="1" flipV="1">
              <a:off x="240" y="912"/>
              <a:ext cx="201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" name="Text Box 7"/>
            <p:cNvSpPr txBox="1">
              <a:spLocks noChangeArrowheads="1"/>
            </p:cNvSpPr>
            <p:nvPr/>
          </p:nvSpPr>
          <p:spPr bwMode="auto">
            <a:xfrm>
              <a:off x="1056" y="912"/>
              <a:ext cx="509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 m</a:t>
              </a:r>
            </a:p>
          </p:txBody>
        </p:sp>
        <p:sp>
          <p:nvSpPr>
            <p:cNvPr id="12300" name="Line 8"/>
            <p:cNvSpPr>
              <a:spLocks noChangeShapeType="1"/>
            </p:cNvSpPr>
            <p:nvPr/>
          </p:nvSpPr>
          <p:spPr bwMode="auto">
            <a:xfrm>
              <a:off x="1248" y="16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" name="Text Box 10"/>
            <p:cNvSpPr txBox="1">
              <a:spLocks noChangeArrowheads="1"/>
            </p:cNvSpPr>
            <p:nvPr/>
          </p:nvSpPr>
          <p:spPr bwMode="auto">
            <a:xfrm>
              <a:off x="1116" y="1344"/>
              <a:ext cx="375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  <p:sp>
          <p:nvSpPr>
            <p:cNvPr id="12302" name="Line 4"/>
            <p:cNvSpPr>
              <a:spLocks noChangeShapeType="1"/>
            </p:cNvSpPr>
            <p:nvPr/>
          </p:nvSpPr>
          <p:spPr bwMode="auto">
            <a:xfrm>
              <a:off x="240" y="1632"/>
              <a:ext cx="20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" name="Arc 17"/>
            <p:cNvSpPr>
              <a:spLocks/>
            </p:cNvSpPr>
            <p:nvPr/>
          </p:nvSpPr>
          <p:spPr bwMode="auto">
            <a:xfrm flipH="1">
              <a:off x="1584" y="1436"/>
              <a:ext cx="240" cy="196"/>
            </a:xfrm>
            <a:custGeom>
              <a:avLst/>
              <a:gdLst>
                <a:gd name="T0" fmla="*/ 138 w 21600"/>
                <a:gd name="T1" fmla="*/ 0 h 17651"/>
                <a:gd name="T2" fmla="*/ 240 w 21600"/>
                <a:gd name="T3" fmla="*/ 196 h 17651"/>
                <a:gd name="T4" fmla="*/ 0 w 21600"/>
                <a:gd name="T5" fmla="*/ 196 h 1765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651"/>
                <a:gd name="T11" fmla="*/ 21600 w 21600"/>
                <a:gd name="T12" fmla="*/ 17651 h 17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651" fill="none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</a:path>
                <a:path w="21600" h="17651" stroke="0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  <a:lnTo>
                    <a:pt x="0" y="1765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/>
      <p:bldP spid="74766" grpId="0"/>
      <p:bldP spid="747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0565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137525" y="5241925"/>
            <a:ext cx="795338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228600" y="3008313"/>
            <a:ext cx="8805863" cy="646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3600"/>
              <a:t>Step 3: Write it in Vector Component notation: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228600" y="3592513"/>
            <a:ext cx="7110413" cy="20621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3200"/>
              <a:t>Vector = -11 m x + 5.4 m y (With sig figs)</a:t>
            </a:r>
          </a:p>
          <a:p>
            <a:pPr marL="914400" lvl="1" indent="-457200"/>
            <a:r>
              <a:rPr lang="en-US" sz="3200"/>
              <a:t>Reality Check: </a:t>
            </a:r>
          </a:p>
          <a:p>
            <a:pPr marL="1371600" lvl="2" indent="-457200"/>
            <a:r>
              <a:rPr lang="en-US" sz="3200"/>
              <a:t>(+ and -), </a:t>
            </a:r>
          </a:p>
          <a:p>
            <a:pPr marL="1371600" lvl="2" indent="-457200"/>
            <a:r>
              <a:rPr lang="en-US" sz="3200"/>
              <a:t>relative size</a:t>
            </a:r>
          </a:p>
        </p:txBody>
      </p:sp>
      <p:grpSp>
        <p:nvGrpSpPr>
          <p:cNvPr id="13318" name="Group 19"/>
          <p:cNvGrpSpPr>
            <a:grpSpLocks/>
          </p:cNvGrpSpPr>
          <p:nvPr/>
        </p:nvGrpSpPr>
        <p:grpSpPr bwMode="auto">
          <a:xfrm>
            <a:off x="3352800" y="1270000"/>
            <a:ext cx="3200400" cy="1033463"/>
            <a:chOff x="240" y="912"/>
            <a:chExt cx="2016" cy="781"/>
          </a:xfrm>
        </p:grpSpPr>
        <p:sp>
          <p:nvSpPr>
            <p:cNvPr id="13319" name="Line 20"/>
            <p:cNvSpPr>
              <a:spLocks noChangeShapeType="1"/>
            </p:cNvSpPr>
            <p:nvPr/>
          </p:nvSpPr>
          <p:spPr bwMode="auto">
            <a:xfrm flipV="1">
              <a:off x="240" y="912"/>
              <a:ext cx="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" name="Line 21"/>
            <p:cNvSpPr>
              <a:spLocks noChangeShapeType="1"/>
            </p:cNvSpPr>
            <p:nvPr/>
          </p:nvSpPr>
          <p:spPr bwMode="auto">
            <a:xfrm flipH="1" flipV="1">
              <a:off x="240" y="912"/>
              <a:ext cx="201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" name="Text Box 22"/>
            <p:cNvSpPr txBox="1">
              <a:spLocks noChangeArrowheads="1"/>
            </p:cNvSpPr>
            <p:nvPr/>
          </p:nvSpPr>
          <p:spPr bwMode="auto">
            <a:xfrm>
              <a:off x="1056" y="912"/>
              <a:ext cx="509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 m</a:t>
              </a:r>
            </a:p>
          </p:txBody>
        </p:sp>
        <p:sp>
          <p:nvSpPr>
            <p:cNvPr id="13322" name="Line 23"/>
            <p:cNvSpPr>
              <a:spLocks noChangeShapeType="1"/>
            </p:cNvSpPr>
            <p:nvPr/>
          </p:nvSpPr>
          <p:spPr bwMode="auto">
            <a:xfrm>
              <a:off x="1248" y="16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" name="Text Box 24"/>
            <p:cNvSpPr txBox="1">
              <a:spLocks noChangeArrowheads="1"/>
            </p:cNvSpPr>
            <p:nvPr/>
          </p:nvSpPr>
          <p:spPr bwMode="auto">
            <a:xfrm>
              <a:off x="1116" y="1344"/>
              <a:ext cx="375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  <p:sp>
          <p:nvSpPr>
            <p:cNvPr id="13324" name="Line 25"/>
            <p:cNvSpPr>
              <a:spLocks noChangeShapeType="1"/>
            </p:cNvSpPr>
            <p:nvPr/>
          </p:nvSpPr>
          <p:spPr bwMode="auto">
            <a:xfrm>
              <a:off x="240" y="1632"/>
              <a:ext cx="20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" name="Arc 26"/>
            <p:cNvSpPr>
              <a:spLocks/>
            </p:cNvSpPr>
            <p:nvPr/>
          </p:nvSpPr>
          <p:spPr bwMode="auto">
            <a:xfrm flipH="1">
              <a:off x="1584" y="1436"/>
              <a:ext cx="240" cy="196"/>
            </a:xfrm>
            <a:custGeom>
              <a:avLst/>
              <a:gdLst>
                <a:gd name="T0" fmla="*/ 138 w 21600"/>
                <a:gd name="T1" fmla="*/ 0 h 17651"/>
                <a:gd name="T2" fmla="*/ 240 w 21600"/>
                <a:gd name="T3" fmla="*/ 196 h 17651"/>
                <a:gd name="T4" fmla="*/ 0 w 21600"/>
                <a:gd name="T5" fmla="*/ 196 h 1765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651"/>
                <a:gd name="T11" fmla="*/ 21600 w 21600"/>
                <a:gd name="T12" fmla="*/ 17651 h 17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651" fill="none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</a:path>
                <a:path w="21600" h="17651" stroke="0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  <a:lnTo>
                    <a:pt x="0" y="1765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2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50339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137525" y="5241925"/>
            <a:ext cx="795338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3886200" y="2032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 flipV="1">
            <a:off x="2520950" y="825500"/>
            <a:ext cx="1365250" cy="1968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371600" y="1587500"/>
            <a:ext cx="1774825" cy="646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23.0 m/s</a:t>
            </a:r>
          </a:p>
        </p:txBody>
      </p:sp>
      <p:sp>
        <p:nvSpPr>
          <p:cNvPr id="14343" name="Freeform 8"/>
          <p:cNvSpPr>
            <a:spLocks/>
          </p:cNvSpPr>
          <p:nvPr/>
        </p:nvSpPr>
        <p:spPr bwMode="auto">
          <a:xfrm>
            <a:off x="3492500" y="2043113"/>
            <a:ext cx="381000" cy="136525"/>
          </a:xfrm>
          <a:custGeom>
            <a:avLst/>
            <a:gdLst>
              <a:gd name="T0" fmla="*/ 0 w 240"/>
              <a:gd name="T1" fmla="*/ 104 h 104"/>
              <a:gd name="T2" fmla="*/ 96 w 240"/>
              <a:gd name="T3" fmla="*/ 8 h 104"/>
              <a:gd name="T4" fmla="*/ 240 w 240"/>
              <a:gd name="T5" fmla="*/ 56 h 104"/>
              <a:gd name="T6" fmla="*/ 0 60000 65536"/>
              <a:gd name="T7" fmla="*/ 0 60000 65536"/>
              <a:gd name="T8" fmla="*/ 0 60000 65536"/>
              <a:gd name="T9" fmla="*/ 0 w 240"/>
              <a:gd name="T10" fmla="*/ 0 h 104"/>
              <a:gd name="T11" fmla="*/ 240 w 240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04">
                <a:moveTo>
                  <a:pt x="0" y="104"/>
                </a:moveTo>
                <a:cubicBezTo>
                  <a:pt x="28" y="60"/>
                  <a:pt x="56" y="16"/>
                  <a:pt x="96" y="8"/>
                </a:cubicBezTo>
                <a:cubicBezTo>
                  <a:pt x="136" y="0"/>
                  <a:pt x="216" y="48"/>
                  <a:pt x="240" y="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3384550" y="1333500"/>
            <a:ext cx="1146175" cy="646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31.0</a:t>
            </a:r>
            <a:r>
              <a:rPr lang="en-US" sz="3600" baseline="30000"/>
              <a:t>o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457200" y="3135313"/>
            <a:ext cx="7981950" cy="17541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600"/>
              <a:t>Draw the Components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Figure the components with sin and cos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Write the answer in VC Notation</a:t>
            </a:r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669925" y="5364163"/>
            <a:ext cx="1685925" cy="2778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-11.8 m/s x + 19.7 m/s y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746125" y="4733925"/>
            <a:ext cx="184150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669925" y="4705350"/>
            <a:ext cx="2230438" cy="738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ym typeface="Symbol" charset="2"/>
              </a:rPr>
              <a:t> = 90 + 31 = 121</a:t>
            </a:r>
            <a:r>
              <a:rPr lang="en-US" sz="1400" baseline="30000">
                <a:sym typeface="Symbol" charset="2"/>
              </a:rPr>
              <a:t>o</a:t>
            </a:r>
          </a:p>
          <a:p>
            <a:r>
              <a:rPr lang="en-US" sz="1400">
                <a:sym typeface="Symbol" charset="2"/>
              </a:rPr>
              <a:t>23cos(121) x + 23sin(121) y</a:t>
            </a:r>
          </a:p>
          <a:p>
            <a:r>
              <a:rPr lang="en-US" sz="1400">
                <a:sym typeface="Symbol" charset="2"/>
              </a:rPr>
              <a:t>-11.846 x       + 19.715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589088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22.8 km x + 14.4 km y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 flipV="1">
            <a:off x="1219200" y="889000"/>
            <a:ext cx="5105400" cy="184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1219200" y="27305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Freeform 9"/>
          <p:cNvSpPr>
            <a:spLocks/>
          </p:cNvSpPr>
          <p:nvPr/>
        </p:nvSpPr>
        <p:spPr bwMode="auto">
          <a:xfrm>
            <a:off x="2362200" y="2349500"/>
            <a:ext cx="165100" cy="381000"/>
          </a:xfrm>
          <a:custGeom>
            <a:avLst/>
            <a:gdLst>
              <a:gd name="T0" fmla="*/ 0 w 104"/>
              <a:gd name="T1" fmla="*/ 0 h 288"/>
              <a:gd name="T2" fmla="*/ 96 w 104"/>
              <a:gd name="T3" fmla="*/ 144 h 288"/>
              <a:gd name="T4" fmla="*/ 48 w 104"/>
              <a:gd name="T5" fmla="*/ 288 h 288"/>
              <a:gd name="T6" fmla="*/ 0 60000 65536"/>
              <a:gd name="T7" fmla="*/ 0 60000 65536"/>
              <a:gd name="T8" fmla="*/ 0 60000 65536"/>
              <a:gd name="T9" fmla="*/ 0 w 104"/>
              <a:gd name="T10" fmla="*/ 0 h 288"/>
              <a:gd name="T11" fmla="*/ 104 w 10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288">
                <a:moveTo>
                  <a:pt x="0" y="0"/>
                </a:moveTo>
                <a:cubicBezTo>
                  <a:pt x="44" y="48"/>
                  <a:pt x="88" y="96"/>
                  <a:pt x="96" y="144"/>
                </a:cubicBezTo>
                <a:cubicBezTo>
                  <a:pt x="104" y="192"/>
                  <a:pt x="76" y="240"/>
                  <a:pt x="48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2955925" y="2174875"/>
            <a:ext cx="1039813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32.2</a:t>
            </a:r>
            <a:r>
              <a:rPr lang="en-US" sz="3200" baseline="30000"/>
              <a:t>o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3467100" y="889000"/>
            <a:ext cx="1530350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27.0 km</a:t>
            </a:r>
            <a:endParaRPr lang="en-US" sz="3200" baseline="30000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371600" y="3703638"/>
            <a:ext cx="4995863" cy="18161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 = 32.2</a:t>
            </a:r>
            <a:r>
              <a:rPr lang="en-US" sz="2800" baseline="30000">
                <a:sym typeface="Symbol" charset="2"/>
              </a:rPr>
              <a:t>o</a:t>
            </a:r>
          </a:p>
          <a:p>
            <a:r>
              <a:rPr lang="en-US" sz="2800">
                <a:sym typeface="Symbol" charset="2"/>
              </a:rPr>
              <a:t>27.0cos(32.2) x + 27.0sin(32.2) y</a:t>
            </a:r>
          </a:p>
          <a:p>
            <a:r>
              <a:rPr lang="en-US" sz="2800">
                <a:sym typeface="Symbol" charset="2"/>
              </a:rPr>
              <a:t>22.84721549         14.38765945</a:t>
            </a:r>
            <a:endParaRPr lang="en-US" sz="2800"/>
          </a:p>
          <a:p>
            <a:r>
              <a:rPr lang="en-US" sz="2800"/>
              <a:t>22.8 km x          +  14.4 km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517525" y="3873500"/>
            <a:ext cx="80930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0"/>
            <a:ext cx="83677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Rule for addition and subtraction</a:t>
            </a:r>
            <a:r>
              <a:rPr lang="en-US" sz="3200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137525" y="5241925"/>
            <a:ext cx="795338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28600" y="635000"/>
            <a:ext cx="8686800" cy="2924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The uncertainty of a sum or difference is always the </a:t>
            </a:r>
            <a:r>
              <a:rPr lang="en-US" sz="4000" b="1"/>
              <a:t>sum</a:t>
            </a:r>
            <a:r>
              <a:rPr lang="en-US" sz="3600"/>
              <a:t> of the uncertainties</a:t>
            </a:r>
          </a:p>
          <a:p>
            <a:endParaRPr lang="en-US" sz="3600"/>
          </a:p>
          <a:p>
            <a:r>
              <a:rPr lang="en-US" sz="3600">
                <a:sym typeface="Symbol" charset="2"/>
              </a:rPr>
              <a:t>If  y = a </a:t>
            </a:r>
            <a:r>
              <a:rPr lang="en-US" sz="3600" u="sng">
                <a:sym typeface="Symbol" charset="2"/>
              </a:rPr>
              <a:t>+</a:t>
            </a:r>
            <a:r>
              <a:rPr lang="en-US" sz="3600">
                <a:sym typeface="Symbol" charset="2"/>
              </a:rPr>
              <a:t> b then </a:t>
            </a:r>
            <a:r>
              <a:rPr lang="en-US" sz="3600"/>
              <a:t>y = </a:t>
            </a:r>
            <a:r>
              <a:rPr lang="en-US" sz="3600">
                <a:sym typeface="Symbol" charset="2"/>
              </a:rPr>
              <a:t></a:t>
            </a:r>
            <a:r>
              <a:rPr lang="en-US" sz="3600"/>
              <a:t>a + </a:t>
            </a:r>
            <a:r>
              <a:rPr lang="en-US" sz="3600">
                <a:sym typeface="Symbol" charset="2"/>
              </a:rPr>
              <a:t></a:t>
            </a:r>
            <a:r>
              <a:rPr lang="en-US" sz="3600"/>
              <a:t>b</a:t>
            </a:r>
          </a:p>
          <a:p>
            <a:r>
              <a:rPr lang="en-US" sz="3600">
                <a:sym typeface="Symbol" charset="2"/>
              </a:rPr>
              <a:t> - uncertainty in </a:t>
            </a:r>
            <a:endParaRPr lang="en-US" sz="3600" u="sng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81000" y="3302000"/>
            <a:ext cx="2316163" cy="2124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   (2.3 </a:t>
            </a:r>
            <a:r>
              <a:rPr lang="en-US"/>
              <a:t>±</a:t>
            </a:r>
            <a:r>
              <a:rPr lang="en-US" sz="3600"/>
              <a:t> .1)</a:t>
            </a:r>
          </a:p>
          <a:p>
            <a:r>
              <a:rPr lang="en-US" sz="3600" u="sng"/>
              <a:t>+ (3.6 </a:t>
            </a:r>
            <a:r>
              <a:rPr lang="en-US" u="sng"/>
              <a:t>±</a:t>
            </a:r>
            <a:r>
              <a:rPr lang="en-US" sz="3600" u="sng"/>
              <a:t> .3)</a:t>
            </a:r>
            <a:r>
              <a:rPr lang="en-US" sz="3600"/>
              <a:t> </a:t>
            </a:r>
          </a:p>
          <a:p>
            <a:r>
              <a:rPr lang="en-US" sz="3600"/>
              <a:t>  </a:t>
            </a:r>
            <a:r>
              <a:rPr lang="en-US" sz="2800"/>
              <a:t>  </a:t>
            </a:r>
            <a:r>
              <a:rPr lang="en-US" sz="3600"/>
              <a:t> 5.9 </a:t>
            </a:r>
            <a:r>
              <a:rPr lang="en-US"/>
              <a:t>±</a:t>
            </a:r>
            <a:r>
              <a:rPr lang="en-US" sz="3600"/>
              <a:t> .4</a:t>
            </a:r>
          </a:p>
          <a:p>
            <a:endParaRPr lang="en-US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4191000" y="3619500"/>
            <a:ext cx="2095500" cy="2124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  (7.6 </a:t>
            </a:r>
            <a:r>
              <a:rPr lang="en-US"/>
              <a:t>±</a:t>
            </a:r>
            <a:r>
              <a:rPr lang="en-US" sz="3600"/>
              <a:t> .4)</a:t>
            </a:r>
          </a:p>
          <a:p>
            <a:r>
              <a:rPr lang="en-US" sz="3600" u="sng"/>
              <a:t>- (2.5 </a:t>
            </a:r>
            <a:r>
              <a:rPr lang="en-US" u="sng"/>
              <a:t>±</a:t>
            </a:r>
            <a:r>
              <a:rPr lang="en-US" sz="3600" u="sng"/>
              <a:t> .3)</a:t>
            </a:r>
          </a:p>
          <a:p>
            <a:r>
              <a:rPr lang="en-US" sz="3600"/>
              <a:t> </a:t>
            </a:r>
            <a:r>
              <a:rPr lang="en-US" sz="2800"/>
              <a:t>  </a:t>
            </a:r>
            <a:r>
              <a:rPr lang="en-US" sz="3600"/>
              <a:t> 5.1 </a:t>
            </a:r>
            <a:r>
              <a:rPr lang="en-US"/>
              <a:t>±</a:t>
            </a:r>
            <a:r>
              <a:rPr lang="en-US" sz="3600"/>
              <a:t> .7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  <p:bldP spid="108549" grpId="0" build="p" autoUpdateAnimBg="0"/>
      <p:bldP spid="108550" grpId="0" autoUpdateAnimBg="0"/>
      <p:bldP spid="1085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90500"/>
            <a:ext cx="8074025" cy="2862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800"/>
              <a:t>(45 ± 3)   +   (12 ± 2)    = ??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466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" action="ppaction://noaction"/>
              </a:rPr>
              <a:t>W</a:t>
            </a:r>
            <a:endParaRPr lang="en-US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971800" y="3238500"/>
            <a:ext cx="1774825" cy="830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800"/>
              <a:t>57 ± 5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5435600"/>
            <a:ext cx="647700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57 ±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608013"/>
            <a:ext cx="625792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31925" y="34925"/>
            <a:ext cx="4568825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Uncertainty and vector components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1524000" y="2095500"/>
            <a:ext cx="1828800" cy="838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517525" y="3873500"/>
            <a:ext cx="80930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44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0"/>
            <a:ext cx="88709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137525" y="5241925"/>
            <a:ext cx="795338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28600" y="869950"/>
            <a:ext cx="8686800" cy="4524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The fractional uncertainty of a product or quotient is the sum of the fractional uncertainty of the operands: (??)</a:t>
            </a:r>
          </a:p>
          <a:p>
            <a:endParaRPr lang="en-US" sz="3600"/>
          </a:p>
          <a:p>
            <a:r>
              <a:rPr lang="en-US" sz="3600"/>
              <a:t>Example - </a:t>
            </a:r>
          </a:p>
          <a:p>
            <a:r>
              <a:rPr lang="en-US" sz="3600"/>
              <a:t>    (5     ± 10%)</a:t>
            </a:r>
          </a:p>
          <a:p>
            <a:r>
              <a:rPr lang="en-US" sz="3600" u="sng"/>
              <a:t>x  (20   ± 15%)</a:t>
            </a:r>
            <a:endParaRPr lang="en-US" sz="3600"/>
          </a:p>
          <a:p>
            <a:r>
              <a:rPr lang="en-US" sz="3600"/>
              <a:t>    (100 ± 25%)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  <p:bldP spid="8192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90500"/>
            <a:ext cx="8074025" cy="2800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/>
              <a:t>Express the answer with the correct %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(6 ± 3%)   x   (8 ± 2%)    = ??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466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" action="ppaction://noaction"/>
              </a:rPr>
              <a:t>W</a:t>
            </a:r>
            <a:endParaRPr lang="en-US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295400" y="2857500"/>
            <a:ext cx="4044950" cy="1570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6x8 = 48</a:t>
            </a:r>
          </a:p>
          <a:p>
            <a:r>
              <a:rPr lang="en-US" sz="3200"/>
              <a:t>uncty = 3% + 2% = 5%</a:t>
            </a:r>
          </a:p>
          <a:p>
            <a:r>
              <a:rPr lang="en-US" sz="3200"/>
              <a:t>48 </a:t>
            </a:r>
            <a:r>
              <a:rPr lang="en-US" sz="3200" u="sng"/>
              <a:t>+</a:t>
            </a:r>
            <a:r>
              <a:rPr lang="en-US" sz="3200"/>
              <a:t> 5%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5457825"/>
            <a:ext cx="70802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48 </a:t>
            </a:r>
            <a:r>
              <a:rPr lang="en-US" sz="1200" u="sng"/>
              <a:t>+</a:t>
            </a:r>
            <a:r>
              <a:rPr lang="en-US" sz="1200"/>
              <a:t>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5" y="3873500"/>
            <a:ext cx="80930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44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0"/>
            <a:ext cx="88709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137525" y="5241925"/>
            <a:ext cx="795338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869950"/>
            <a:ext cx="8686800" cy="3970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The fractional uncertainty of a product or quotient is the sum of the fractional uncertainty of the operands: (??)</a:t>
            </a:r>
          </a:p>
          <a:p>
            <a:endParaRPr lang="en-US" sz="3600"/>
          </a:p>
          <a:p>
            <a:pPr lvl="1"/>
            <a:r>
              <a:rPr lang="en-US" sz="3600"/>
              <a:t>If y = </a:t>
            </a:r>
            <a:r>
              <a:rPr lang="en-US" sz="3600" u="sng"/>
              <a:t>ab</a:t>
            </a:r>
            <a:r>
              <a:rPr lang="en-US" sz="3600"/>
              <a:t>,   then </a:t>
            </a:r>
            <a:r>
              <a:rPr lang="en-US" sz="3600" u="sng">
                <a:sym typeface="Symbol" charset="2"/>
              </a:rPr>
              <a:t>y</a:t>
            </a:r>
            <a:r>
              <a:rPr lang="en-US" sz="3600">
                <a:sym typeface="Symbol" charset="2"/>
              </a:rPr>
              <a:t>  =  </a:t>
            </a:r>
            <a:r>
              <a:rPr lang="en-US" sz="3600" u="sng">
                <a:sym typeface="Symbol" charset="2"/>
              </a:rPr>
              <a:t>a</a:t>
            </a:r>
            <a:r>
              <a:rPr lang="en-US" sz="3600">
                <a:sym typeface="Symbol" charset="2"/>
              </a:rPr>
              <a:t>  +  </a:t>
            </a:r>
            <a:r>
              <a:rPr lang="en-US" sz="3600" u="sng">
                <a:sym typeface="Symbol" charset="2"/>
              </a:rPr>
              <a:t>b</a:t>
            </a:r>
            <a:r>
              <a:rPr lang="en-US" sz="3600">
                <a:sym typeface="Symbol" charset="2"/>
              </a:rPr>
              <a:t>  +  </a:t>
            </a:r>
            <a:r>
              <a:rPr lang="en-US" sz="3600" u="sng">
                <a:sym typeface="Symbol" charset="2"/>
              </a:rPr>
              <a:t>c</a:t>
            </a:r>
          </a:p>
          <a:p>
            <a:pPr lvl="1"/>
            <a:r>
              <a:rPr lang="en-US" sz="3600">
                <a:sym typeface="Symbol" charset="2"/>
              </a:rPr>
              <a:t>     </a:t>
            </a:r>
            <a:r>
              <a:rPr lang="en-US" sz="2800">
                <a:sym typeface="Symbol" charset="2"/>
              </a:rPr>
              <a:t>   </a:t>
            </a:r>
            <a:r>
              <a:rPr lang="en-US" sz="3600">
                <a:sym typeface="Symbol" charset="2"/>
              </a:rPr>
              <a:t>    c              y         a         b     </a:t>
            </a:r>
            <a:r>
              <a:rPr lang="en-US" sz="2800">
                <a:sym typeface="Symbol" charset="2"/>
              </a:rPr>
              <a:t>  </a:t>
            </a:r>
            <a:r>
              <a:rPr lang="en-US" sz="3600">
                <a:sym typeface="Symbol" charset="2"/>
              </a:rPr>
              <a:t>  c</a:t>
            </a:r>
            <a:endParaRPr lang="en-US" sz="3600"/>
          </a:p>
          <a:p>
            <a:pPr lvl="1" eaLnBrk="0" hangingPunct="0"/>
            <a:r>
              <a:rPr lang="en-US" sz="3600">
                <a:sym typeface="Symbol" charset="2"/>
              </a:rPr>
              <a:t> - uncertainty in</a:t>
            </a:r>
            <a:r>
              <a:rPr lang="en-US" sz="36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  <p:bldP spid="10445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517525" y="3873500"/>
            <a:ext cx="80930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44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-127000"/>
            <a:ext cx="88709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137525" y="5241925"/>
            <a:ext cx="795338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635000"/>
            <a:ext cx="8686800" cy="2678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/>
            <a:r>
              <a:rPr lang="en-US" sz="2800"/>
              <a:t>If y = </a:t>
            </a:r>
            <a:r>
              <a:rPr lang="en-US" sz="2800" u="sng"/>
              <a:t>ab</a:t>
            </a:r>
            <a:r>
              <a:rPr lang="en-US" sz="2800"/>
              <a:t>,   then </a:t>
            </a:r>
            <a:r>
              <a:rPr lang="en-US" sz="2800" u="sng">
                <a:sym typeface="Symbol" charset="2"/>
              </a:rPr>
              <a:t>y</a:t>
            </a:r>
            <a:r>
              <a:rPr lang="en-US" sz="2800">
                <a:sym typeface="Symbol" charset="2"/>
              </a:rPr>
              <a:t>  =  </a:t>
            </a:r>
            <a:r>
              <a:rPr lang="en-US" sz="2800" u="sng">
                <a:sym typeface="Symbol" charset="2"/>
              </a:rPr>
              <a:t>a</a:t>
            </a:r>
            <a:r>
              <a:rPr lang="en-US" sz="2800">
                <a:sym typeface="Symbol" charset="2"/>
              </a:rPr>
              <a:t>  +  </a:t>
            </a:r>
            <a:r>
              <a:rPr lang="en-US" sz="2800" u="sng">
                <a:sym typeface="Symbol" charset="2"/>
              </a:rPr>
              <a:t>b</a:t>
            </a:r>
            <a:r>
              <a:rPr lang="en-US" sz="2800">
                <a:sym typeface="Symbol" charset="2"/>
              </a:rPr>
              <a:t>  +  </a:t>
            </a:r>
            <a:r>
              <a:rPr lang="en-US" sz="2800" u="sng">
                <a:sym typeface="Symbol" charset="2"/>
              </a:rPr>
              <a:t>c</a:t>
            </a:r>
          </a:p>
          <a:p>
            <a:pPr lvl="1"/>
            <a:r>
              <a:rPr lang="en-US" sz="2800">
                <a:sym typeface="Symbol" charset="2"/>
              </a:rPr>
              <a:t>     </a:t>
            </a:r>
            <a:r>
              <a:rPr lang="en-US" sz="2000">
                <a:sym typeface="Symbol" charset="2"/>
              </a:rPr>
              <a:t>   </a:t>
            </a:r>
            <a:r>
              <a:rPr lang="en-US" sz="2800">
                <a:sym typeface="Symbol" charset="2"/>
              </a:rPr>
              <a:t>    c              y         a         b     </a:t>
            </a:r>
            <a:r>
              <a:rPr lang="en-US" sz="2000">
                <a:sym typeface="Symbol" charset="2"/>
              </a:rPr>
              <a:t>  </a:t>
            </a:r>
            <a:r>
              <a:rPr lang="en-US" sz="2800">
                <a:sym typeface="Symbol" charset="2"/>
              </a:rPr>
              <a:t>  c</a:t>
            </a:r>
          </a:p>
          <a:p>
            <a:pPr lvl="1"/>
            <a:endParaRPr lang="en-US" sz="2800">
              <a:sym typeface="Symbol" charset="2"/>
            </a:endParaRPr>
          </a:p>
          <a:p>
            <a:r>
              <a:rPr lang="en-US" sz="2800"/>
              <a:t>Example:</a:t>
            </a:r>
          </a:p>
          <a:p>
            <a:r>
              <a:rPr lang="en-US" sz="2800"/>
              <a:t>A metal plate measures 21.1 </a:t>
            </a:r>
            <a:r>
              <a:rPr lang="en-US" sz="2800" u="sng"/>
              <a:t>+</a:t>
            </a:r>
            <a:r>
              <a:rPr lang="en-US" sz="2800"/>
              <a:t> .5 cm by 15.3 </a:t>
            </a:r>
            <a:r>
              <a:rPr lang="en-US" sz="2800" u="sng"/>
              <a:t>+</a:t>
            </a:r>
            <a:r>
              <a:rPr lang="en-US" sz="2800"/>
              <a:t> .1 cm.  What is its area?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3282950" y="2857500"/>
            <a:ext cx="4146550" cy="3108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Find the area:</a:t>
            </a:r>
          </a:p>
          <a:p>
            <a:r>
              <a:rPr lang="en-US" sz="2800"/>
              <a:t>21.1 x 15.3 = 322.83</a:t>
            </a:r>
          </a:p>
          <a:p>
            <a:r>
              <a:rPr lang="en-US" sz="2800"/>
              <a:t>Use the formula:</a:t>
            </a:r>
          </a:p>
          <a:p>
            <a:pPr lvl="1"/>
            <a:r>
              <a:rPr lang="en-US" sz="2800">
                <a:sym typeface="Symbol" charset="2"/>
              </a:rPr>
              <a:t>   </a:t>
            </a:r>
            <a:r>
              <a:rPr lang="en-US" sz="2800" u="sng">
                <a:sym typeface="Symbol" charset="2"/>
              </a:rPr>
              <a:t>y</a:t>
            </a:r>
            <a:r>
              <a:rPr lang="en-US" sz="2800">
                <a:sym typeface="Symbol" charset="2"/>
              </a:rPr>
              <a:t>       =   </a:t>
            </a:r>
            <a:r>
              <a:rPr lang="en-US" sz="2800" u="sng">
                <a:sym typeface="Symbol" charset="2"/>
              </a:rPr>
              <a:t>.5</a:t>
            </a:r>
            <a:r>
              <a:rPr lang="en-US" sz="2800">
                <a:sym typeface="Symbol" charset="2"/>
              </a:rPr>
              <a:t>  +     </a:t>
            </a:r>
            <a:r>
              <a:rPr lang="en-US" sz="2800" u="sng">
                <a:sym typeface="Symbol" charset="2"/>
              </a:rPr>
              <a:t>.1</a:t>
            </a:r>
            <a:r>
              <a:rPr lang="en-US" sz="2800">
                <a:sym typeface="Symbol" charset="2"/>
              </a:rPr>
              <a:t> </a:t>
            </a:r>
            <a:endParaRPr lang="en-US" sz="2800" u="sng">
              <a:sym typeface="Symbol" charset="2"/>
            </a:endParaRPr>
          </a:p>
          <a:p>
            <a:pPr lvl="1"/>
            <a:r>
              <a:rPr lang="en-US" sz="2800"/>
              <a:t>322.83</a:t>
            </a:r>
            <a:r>
              <a:rPr lang="en-US" sz="2800">
                <a:sym typeface="Symbol" charset="2"/>
              </a:rPr>
              <a:t>       21.1      15.3 </a:t>
            </a:r>
          </a:p>
          <a:p>
            <a:r>
              <a:rPr lang="en-US" sz="2800">
                <a:sym typeface="Symbol" charset="2"/>
              </a:rPr>
              <a:t>y = 9.76 </a:t>
            </a:r>
            <a:r>
              <a:rPr lang="en-US" sz="2800">
                <a:ea typeface="Times New Roman" charset="0"/>
                <a:cs typeface="Times New Roman" charset="0"/>
                <a:sym typeface="Symbol" charset="2"/>
              </a:rPr>
              <a:t>≈ 10 </a:t>
            </a:r>
          </a:p>
          <a:p>
            <a:r>
              <a:rPr lang="en-US" sz="2800">
                <a:sym typeface="Symbol" charset="2"/>
              </a:rPr>
              <a:t>320 </a:t>
            </a:r>
            <a:r>
              <a:rPr lang="en-US" sz="2800" u="sng">
                <a:sym typeface="Symbol" charset="2"/>
              </a:rPr>
              <a:t>+</a:t>
            </a:r>
            <a:r>
              <a:rPr lang="en-US" sz="2800">
                <a:sym typeface="Symbol" charset="2"/>
              </a:rPr>
              <a:t> 10 cm</a:t>
            </a:r>
            <a:r>
              <a:rPr lang="en-US" sz="2800" baseline="30000">
                <a:sym typeface="Symbol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0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0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0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  <p:bldP spid="10035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90500"/>
            <a:ext cx="8074025" cy="2800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(45 </a:t>
            </a:r>
            <a:r>
              <a:rPr lang="en-US" sz="4400">
                <a:ea typeface="Times New Roman" charset="0"/>
                <a:cs typeface="Times New Roman" charset="0"/>
              </a:rPr>
              <a:t>±</a:t>
            </a:r>
            <a:r>
              <a:rPr lang="en-US" sz="4400"/>
              <a:t> 1)   x   (12 ± 1)    = ??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466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" action="ppaction://noaction"/>
              </a:rPr>
              <a:t>W</a:t>
            </a:r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295400" y="2857500"/>
            <a:ext cx="4956175" cy="1570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12 x 45 = 540</a:t>
            </a:r>
          </a:p>
          <a:p>
            <a:r>
              <a:rPr lang="en-US" sz="3200"/>
              <a:t>uncty = 540(1/45+1/12) = 57</a:t>
            </a:r>
            <a:endParaRPr lang="en-US" sz="3200">
              <a:ea typeface="Times New Roman" charset="0"/>
              <a:cs typeface="Times New Roman" charset="0"/>
            </a:endParaRPr>
          </a:p>
          <a:p>
            <a:r>
              <a:rPr lang="en-US" sz="3200"/>
              <a:t>540 </a:t>
            </a:r>
            <a:r>
              <a:rPr lang="en-US"/>
              <a:t>±</a:t>
            </a:r>
            <a:r>
              <a:rPr lang="en-US" sz="3200"/>
              <a:t> 60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5435600"/>
            <a:ext cx="827088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540 ±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FF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633</Words>
  <Application>Microsoft Office PowerPoint</Application>
  <PresentationFormat>On-screen Show (16:10)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ＭＳ Ｐゴシック</vt:lpstr>
      <vt:lpstr>Arial</vt:lpstr>
      <vt:lpstr>Calibri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234</cp:revision>
  <dcterms:created xsi:type="dcterms:W3CDTF">2014-04-05T17:45:35Z</dcterms:created>
  <dcterms:modified xsi:type="dcterms:W3CDTF">2014-04-05T17:46:39Z</dcterms:modified>
</cp:coreProperties>
</file>