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6" r:id="rId11"/>
    <p:sldId id="315" r:id="rId12"/>
    <p:sldId id="257" r:id="rId13"/>
    <p:sldId id="272" r:id="rId14"/>
    <p:sldId id="258" r:id="rId15"/>
    <p:sldId id="267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73" r:id="rId25"/>
    <p:sldId id="270" r:id="rId26"/>
    <p:sldId id="269" r:id="rId27"/>
    <p:sldId id="271" r:id="rId28"/>
    <p:sldId id="290" r:id="rId29"/>
    <p:sldId id="291" r:id="rId30"/>
    <p:sldId id="292" r:id="rId31"/>
    <p:sldId id="293" r:id="rId32"/>
    <p:sldId id="294" r:id="rId33"/>
    <p:sldId id="296" r:id="rId34"/>
    <p:sldId id="295" r:id="rId35"/>
    <p:sldId id="288" r:id="rId36"/>
    <p:sldId id="275" r:id="rId37"/>
    <p:sldId id="276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289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317" r:id="rId58"/>
    <p:sldId id="321" r:id="rId59"/>
    <p:sldId id="320" r:id="rId60"/>
    <p:sldId id="322" r:id="rId61"/>
    <p:sldId id="323" r:id="rId62"/>
    <p:sldId id="325" r:id="rId63"/>
    <p:sldId id="326" r:id="rId64"/>
    <p:sldId id="327" r:id="rId65"/>
    <p:sldId id="32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1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C1AD-E3E7-4181-8369-80F66E95D758}" type="datetimeFigureOut">
              <a:rPr lang="en-US" smtClean="0"/>
              <a:pPr/>
              <a:t>2019-05-15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F7A5-98A6-44C7-BA14-6050B9E2B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76225"/>
            <a:ext cx="5629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90513"/>
            <a:ext cx="57531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3838"/>
            <a:ext cx="40576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7867650" cy="66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8100"/>
            <a:ext cx="75723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276225"/>
            <a:ext cx="74961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975"/>
            <a:ext cx="93726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6329"/>
            <a:ext cx="6172200" cy="651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476250"/>
            <a:ext cx="75247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Based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181850" cy="572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"/>
            <a:ext cx="8966439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314325"/>
            <a:ext cx="76295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7700"/>
            <a:ext cx="77152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48958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6999" y="1524000"/>
          <a:ext cx="1482213" cy="685800"/>
        </p:xfrm>
        <a:graphic>
          <a:graphicData uri="http://schemas.openxmlformats.org/presentationml/2006/ole">
            <p:oleObj spid="_x0000_s13315" name="Equation" r:id="rId4" imgW="85068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2266" y="1600200"/>
            <a:ext cx="23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isobaric processes)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290513"/>
            <a:ext cx="74771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"/>
            <a:ext cx="5943600" cy="66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52400"/>
            <a:ext cx="573706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0"/>
            <a:ext cx="5886450" cy="655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595313"/>
            <a:ext cx="58197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71450"/>
            <a:ext cx="57054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0"/>
            <a:ext cx="57245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452438"/>
            <a:ext cx="50387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0"/>
            <a:ext cx="6953250" cy="66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57150"/>
            <a:ext cx="75057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288" y="461963"/>
            <a:ext cx="454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00600" y="1524000"/>
          <a:ext cx="2696633" cy="533400"/>
        </p:xfrm>
        <a:graphic>
          <a:graphicData uri="http://schemas.openxmlformats.org/presentationml/2006/ole">
            <p:oleObj spid="_x0000_s75777" name="Equation" r:id="rId4" imgW="1155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781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00400"/>
            <a:ext cx="5581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"/>
            <a:ext cx="647975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914400"/>
            <a:ext cx="7477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"/>
            <a:ext cx="549586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0"/>
            <a:ext cx="751522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023938"/>
            <a:ext cx="56769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"/>
            <a:ext cx="5382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419100"/>
            <a:ext cx="5762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0"/>
            <a:ext cx="7505700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4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71800"/>
            <a:ext cx="3766896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619250"/>
            <a:ext cx="51720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"/>
            <a:ext cx="543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128713"/>
            <a:ext cx="7639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0"/>
            <a:ext cx="6456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9" y="1"/>
            <a:ext cx="61526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911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08" y="2286000"/>
            <a:ext cx="43735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"/>
            <a:ext cx="7009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5772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909638"/>
            <a:ext cx="56864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671513"/>
            <a:ext cx="56769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62000"/>
            <a:ext cx="2263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Driven oscillators</a:t>
            </a:r>
          </a:p>
          <a:p>
            <a:endParaRPr lang="en-US" dirty="0"/>
          </a:p>
          <a:p>
            <a:r>
              <a:rPr lang="en-US" dirty="0" smtClean="0"/>
              <a:t>f = f for resonance</a:t>
            </a:r>
          </a:p>
          <a:p>
            <a:r>
              <a:rPr lang="en-US" dirty="0" smtClean="0"/>
              <a:t>Phase angle</a:t>
            </a:r>
          </a:p>
          <a:p>
            <a:r>
              <a:rPr lang="en-US" dirty="0" smtClean="0"/>
              <a:t>Q = big small damping</a:t>
            </a:r>
          </a:p>
          <a:p>
            <a:r>
              <a:rPr lang="en-US" dirty="0"/>
              <a:t>Q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38768"/>
            <a:ext cx="6934200" cy="50190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905000"/>
            <a:ext cx="5301375" cy="3810000"/>
          </a:xfrm>
          <a:prstGeom prst="rect">
            <a:avLst/>
          </a:prstGeom>
          <a:noFill/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28600" y="0"/>
            <a:ext cx="56220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/>
              <a:t>Resonance</a:t>
            </a:r>
            <a:r>
              <a:rPr lang="en-US" sz="4400" dirty="0"/>
              <a:t> </a:t>
            </a:r>
            <a:r>
              <a:rPr lang="en-US" sz="4400" dirty="0" smtClean="0"/>
              <a:t>– Concept 0</a:t>
            </a:r>
            <a:endParaRPr lang="en-US" sz="2000" dirty="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458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ym typeface="Symbol" pitchFamily="18" charset="2"/>
              </a:rPr>
              <a:t>x   = x</a:t>
            </a:r>
            <a:r>
              <a:rPr lang="en-US" sz="2800" baseline="-25000">
                <a:sym typeface="Symbol" pitchFamily="18" charset="2"/>
              </a:rPr>
              <a:t>o</a:t>
            </a:r>
            <a:r>
              <a:rPr lang="en-US" sz="2800">
                <a:sym typeface="Symbol" pitchFamily="18" charset="2"/>
              </a:rPr>
              <a:t>sin(t)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1066800"/>
            <a:ext cx="2257425" cy="546100"/>
            <a:chOff x="326" y="3520"/>
            <a:chExt cx="1422" cy="344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516" y="3520"/>
            <a:ext cx="232" cy="344"/>
          </p:xfrm>
          <a:graphic>
            <a:graphicData uri="http://schemas.openxmlformats.org/presentationml/2006/ole">
              <p:oleObj spid="_x0000_s52226" name="Equation" r:id="rId4" imgW="368280" imgH="545760" progId="Equation.3">
                <p:embed/>
              </p:oleObj>
            </a:graphicData>
          </a:graphic>
        </p:graphicFrame>
        <p:sp>
          <p:nvSpPr>
            <p:cNvPr id="1033" name="Text Box 6"/>
            <p:cNvSpPr txBox="1">
              <a:spLocks noChangeArrowheads="1"/>
            </p:cNvSpPr>
            <p:nvPr/>
          </p:nvSpPr>
          <p:spPr bwMode="auto">
            <a:xfrm>
              <a:off x="326" y="3526"/>
              <a:ext cx="1328" cy="29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                </a:t>
              </a:r>
              <a:r>
                <a:rPr lang="en-US" dirty="0" smtClean="0">
                  <a:sym typeface="Symbol" pitchFamily="18" charset="2"/>
                </a:rPr>
                <a:t></a:t>
              </a:r>
              <a:r>
                <a:rPr lang="en-US" baseline="-25000" dirty="0" smtClean="0">
                  <a:sym typeface="Symbol" pitchFamily="18" charset="2"/>
                </a:rPr>
                <a:t>o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>
                  <a:sym typeface="Symbol" pitchFamily="18" charset="2"/>
                </a:rPr>
                <a:t>= </a:t>
              </a:r>
            </a:p>
          </p:txBody>
        </p:sp>
      </p:grp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219200" y="5715000"/>
            <a:ext cx="5383213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Show </a:t>
            </a:r>
          </a:p>
          <a:p>
            <a:r>
              <a:rPr lang="en-US" sz="1600"/>
              <a:t>Large mass/Small mass on spring (large mass oscillates slower)</a:t>
            </a:r>
          </a:p>
          <a:p>
            <a:r>
              <a:rPr lang="en-US" sz="1600"/>
              <a:t>Drive spring with different frequencies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4384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smtClean="0">
                <a:sym typeface="Symbol"/>
              </a:rPr>
              <a:t> = 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, = resonance</a:t>
            </a:r>
          </a:p>
          <a:p>
            <a:r>
              <a:rPr lang="en-US" dirty="0" smtClean="0">
                <a:sym typeface="Symbol"/>
              </a:rPr>
              <a:t>Damping: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Lower peak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Smaller </a:t>
            </a:r>
            <a:r>
              <a:rPr lang="en-US" baseline="-25000" dirty="0" smtClean="0">
                <a:sym typeface="Symbol"/>
              </a:rPr>
              <a:t>o  </a:t>
            </a:r>
            <a:r>
              <a:rPr lang="en-US" dirty="0" smtClean="0">
                <a:sym typeface="Symbol"/>
              </a:rPr>
              <a:t>(Peak shifts left)</a:t>
            </a:r>
            <a:endParaRPr lang="en-US" baseline="-25000" dirty="0" smtClean="0">
              <a:sym typeface="Symbol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3338"/>
            <a:ext cx="5715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0"/>
            <a:ext cx="81916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/>
              <a:t>Resonance</a:t>
            </a:r>
            <a:r>
              <a:rPr lang="en-US" sz="4400" dirty="0"/>
              <a:t> </a:t>
            </a:r>
            <a:r>
              <a:rPr lang="en-US" sz="4400" dirty="0" smtClean="0"/>
              <a:t>– Concept 1 - Damping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838200"/>
            <a:ext cx="43076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proportional to velocity</a:t>
            </a:r>
          </a:p>
          <a:p>
            <a:r>
              <a:rPr lang="en-US" dirty="0" smtClean="0"/>
              <a:t>Input energy </a:t>
            </a:r>
            <a:r>
              <a:rPr lang="en-US" dirty="0" err="1" smtClean="0"/>
              <a:t>vs</a:t>
            </a:r>
            <a:r>
              <a:rPr lang="en-US" dirty="0" smtClean="0"/>
              <a:t> dissipated energy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From 0 – 40 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From 40 – 100 seconds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6484"/>
            <a:ext cx="7010400" cy="39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371601"/>
            <a:ext cx="8372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228600"/>
            <a:ext cx="700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proportional to velocity</a:t>
            </a:r>
          </a:p>
          <a:p>
            <a:r>
              <a:rPr lang="en-US" dirty="0" smtClean="0"/>
              <a:t>Why this shape:                                  X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o</a:t>
            </a:r>
            <a:r>
              <a:rPr lang="en-US" dirty="0" err="1" smtClean="0"/>
              <a:t>e</a:t>
            </a:r>
            <a:r>
              <a:rPr lang="en-US" baseline="30000" dirty="0" err="1" smtClean="0"/>
              <a:t>-kt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t)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28800" y="5791200"/>
            <a:ext cx="4382931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(Quality Factor)</a:t>
            </a:r>
          </a:p>
          <a:p>
            <a:r>
              <a:rPr lang="en-US" sz="1600" dirty="0" smtClean="0"/>
              <a:t>Arbitrary engineering number</a:t>
            </a:r>
          </a:p>
          <a:p>
            <a:r>
              <a:rPr lang="en-US" sz="1600" dirty="0" smtClean="0"/>
              <a:t>Roughly how many cycles it will go before it stops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0"/>
            <a:ext cx="8175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/>
              <a:t>Resonance</a:t>
            </a:r>
            <a:r>
              <a:rPr lang="en-US" sz="4400" dirty="0"/>
              <a:t> </a:t>
            </a:r>
            <a:r>
              <a:rPr lang="en-US" sz="4400" dirty="0" smtClean="0"/>
              <a:t>– Concept 2 – Q Factor</a:t>
            </a:r>
            <a:endParaRPr lang="en-US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r="26642"/>
          <a:stretch>
            <a:fillRect/>
          </a:stretch>
        </p:blipFill>
        <p:spPr bwMode="auto">
          <a:xfrm>
            <a:off x="381000" y="914400"/>
            <a:ext cx="67008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67600" y="190500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10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r="26514"/>
          <a:stretch>
            <a:fillRect/>
          </a:stretch>
        </p:blipFill>
        <p:spPr bwMode="auto">
          <a:xfrm>
            <a:off x="381000" y="3352800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91400" y="4191000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r="26642"/>
          <a:stretch>
            <a:fillRect/>
          </a:stretch>
        </p:blipFill>
        <p:spPr bwMode="auto">
          <a:xfrm>
            <a:off x="381000" y="152400"/>
            <a:ext cx="67008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8529"/>
            <a:ext cx="4267200" cy="8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5880873"/>
            <a:ext cx="4724400" cy="70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4038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Calculations: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800600"/>
            <a:ext cx="1824037" cy="99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-152400"/>
            <a:ext cx="7502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/>
              <a:t>Resonance</a:t>
            </a:r>
            <a:r>
              <a:rPr lang="en-US" sz="4400" dirty="0"/>
              <a:t> </a:t>
            </a:r>
            <a:r>
              <a:rPr lang="en-US" sz="4400" dirty="0" smtClean="0"/>
              <a:t>– Concept 3 – Phase</a:t>
            </a:r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0888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2905125" cy="16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0960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sz="1400" dirty="0" smtClean="0"/>
              <a:t>(Driver = 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)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3340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sz="1400" dirty="0" smtClean="0"/>
              <a:t>(Driver = 90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)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29482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28956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sz="1400" dirty="0" smtClean="0"/>
              <a:t>(Driver = 270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9718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sz="1400" dirty="0" smtClean="0"/>
              <a:t>(Driver = 180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)</a:t>
            </a:r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3352800" cy="170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5562600"/>
            <a:ext cx="7154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SHO: In Phase     Slow SHO: 180</a:t>
            </a:r>
            <a:r>
              <a:rPr lang="en-US" baseline="30000" dirty="0" smtClean="0"/>
              <a:t>o</a:t>
            </a:r>
            <a:r>
              <a:rPr lang="en-US" dirty="0" smtClean="0"/>
              <a:t> out of phase</a:t>
            </a:r>
          </a:p>
          <a:p>
            <a:endParaRPr lang="en-US" dirty="0" smtClean="0"/>
          </a:p>
          <a:p>
            <a:r>
              <a:rPr lang="en-US" dirty="0" smtClean="0"/>
              <a:t>Resonant SHO: 90</a:t>
            </a:r>
            <a:r>
              <a:rPr lang="en-US" baseline="30000" dirty="0" smtClean="0"/>
              <a:t>o</a:t>
            </a:r>
            <a:r>
              <a:rPr lang="en-US" dirty="0" smtClean="0"/>
              <a:t> behind driver (Maximizes coupling)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riving frequency vs natural frequency 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16797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785813"/>
            <a:ext cx="5705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723900"/>
            <a:ext cx="5676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609600"/>
            <a:ext cx="5743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207</Words>
  <Application>Microsoft Office PowerPoint</Application>
  <PresentationFormat>On-screen Show (4:3)</PresentationFormat>
  <Paragraphs>45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Equation</vt:lpstr>
      <vt:lpstr>Microsoft Equation 3.0</vt:lpstr>
      <vt:lpstr>Paper 3</vt:lpstr>
      <vt:lpstr>Data Based Questions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Rotational Motion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Thermodynamics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Fluids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Resonant Systems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Murray, Christopher</dc:creator>
  <cp:lastModifiedBy>Murray, Christopher</cp:lastModifiedBy>
  <cp:revision>40</cp:revision>
  <dcterms:created xsi:type="dcterms:W3CDTF">2019-05-14T18:08:46Z</dcterms:created>
  <dcterms:modified xsi:type="dcterms:W3CDTF">2019-05-15T22:18:19Z</dcterms:modified>
</cp:coreProperties>
</file>