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67" r:id="rId3"/>
    <p:sldId id="358" r:id="rId4"/>
    <p:sldId id="362" r:id="rId5"/>
    <p:sldId id="363" r:id="rId6"/>
    <p:sldId id="361" r:id="rId7"/>
    <p:sldId id="364" r:id="rId8"/>
    <p:sldId id="365" r:id="rId9"/>
    <p:sldId id="366" r:id="rId1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1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BA7B-0A02-4C10-93D4-CB31AE6C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BF7B-BA36-47E0-8664-410DC2C9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85B-664D-4004-9F84-4CE0A07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0E75-40AA-4630-806B-8FF1B77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254-B8FE-4BA6-BA5A-CDD7DFBC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CFE7-9FC0-40FA-95EF-4DA7665F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F17-FA53-4744-A461-FD3CB5EC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78E1-8B73-472A-8758-1354048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B427-505E-48FD-8415-A1FEA23F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BC07-04F2-4070-A598-6514D56F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1AF-04CD-4840-A7FA-DBEBB75D2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FFD8BBB-B34F-47AA-BF50-322B02E62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dirty="0"/>
              <a:t> – </a:t>
            </a:r>
          </a:p>
          <a:p>
            <a:r>
              <a:rPr lang="en-US" sz="4400" dirty="0"/>
              <a:t>Contents: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Concept of resonance</a:t>
            </a:r>
          </a:p>
          <a:p>
            <a:pPr lvl="1">
              <a:buFontTx/>
              <a:buChar char="•"/>
            </a:pPr>
            <a:r>
              <a:rPr lang="en-US" sz="3200" dirty="0"/>
              <a:t>Damped Motion</a:t>
            </a:r>
          </a:p>
          <a:p>
            <a:pPr lvl="1">
              <a:buFontTx/>
              <a:buChar char="•"/>
            </a:pPr>
            <a:r>
              <a:rPr lang="en-US" sz="3200" dirty="0"/>
              <a:t>Q Factor</a:t>
            </a:r>
          </a:p>
          <a:p>
            <a:pPr lvl="1">
              <a:buFontTx/>
              <a:buChar char="•"/>
            </a:pPr>
            <a:r>
              <a:rPr lang="en-US" sz="3200" dirty="0"/>
              <a:t>Phase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38768"/>
            <a:ext cx="6934200" cy="50190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EADC18-1568-A348-AE7A-C955BE436F14}"/>
              </a:ext>
            </a:extLst>
          </p:cNvPr>
          <p:cNvSpPr txBox="1"/>
          <p:nvPr/>
        </p:nvSpPr>
        <p:spPr>
          <a:xfrm>
            <a:off x="685800" y="3810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Concept 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1905000"/>
            <a:ext cx="5301375" cy="3810000"/>
          </a:xfrm>
          <a:prstGeom prst="rect">
            <a:avLst/>
          </a:prstGeom>
          <a:noFill/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28600" y="0"/>
            <a:ext cx="56220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– Concept 1</a:t>
            </a:r>
            <a:endParaRPr lang="en-US" sz="2000" dirty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4582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x   = x</a:t>
            </a:r>
            <a:r>
              <a:rPr lang="en-US" sz="2800" baseline="-25000">
                <a:sym typeface="Symbol" pitchFamily="18" charset="2"/>
              </a:rPr>
              <a:t>o</a:t>
            </a:r>
            <a:r>
              <a:rPr lang="en-US" sz="2800">
                <a:sym typeface="Symbol" pitchFamily="18" charset="2"/>
              </a:rPr>
              <a:t>sin(t)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1066800"/>
            <a:ext cx="2257425" cy="546100"/>
            <a:chOff x="326" y="3520"/>
            <a:chExt cx="1422" cy="344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516" y="3520"/>
            <a:ext cx="23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4" imgW="368280" imgH="545760" progId="Equation.3">
                    <p:embed/>
                  </p:oleObj>
                </mc:Choice>
                <mc:Fallback>
                  <p:oleObj name="Equation" r:id="rId4" imgW="368280" imgH="5457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6" y="3520"/>
                          <a:ext cx="232" cy="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 Box 6"/>
            <p:cNvSpPr txBox="1">
              <a:spLocks noChangeArrowheads="1"/>
            </p:cNvSpPr>
            <p:nvPr/>
          </p:nvSpPr>
          <p:spPr bwMode="auto">
            <a:xfrm>
              <a:off x="326" y="3526"/>
              <a:ext cx="1328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ym typeface="Symbol" pitchFamily="18" charset="2"/>
                </a:rPr>
                <a:t>                </a:t>
              </a:r>
              <a:r>
                <a:rPr lang="en-US" baseline="-25000" dirty="0">
                  <a:sym typeface="Symbol" pitchFamily="18" charset="2"/>
                </a:rPr>
                <a:t>o</a:t>
              </a:r>
              <a:r>
                <a:rPr lang="en-US" dirty="0">
                  <a:sym typeface="Symbol" pitchFamily="18" charset="2"/>
                </a:rPr>
                <a:t> = </a:t>
              </a:r>
            </a:p>
          </p:txBody>
        </p:sp>
      </p:grp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1219200" y="5715000"/>
            <a:ext cx="5383213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Show </a:t>
            </a:r>
          </a:p>
          <a:p>
            <a:r>
              <a:rPr lang="en-US" sz="1600"/>
              <a:t>Large mass/Small mass on spring (large mass oscillates slower)</a:t>
            </a:r>
          </a:p>
          <a:p>
            <a:r>
              <a:rPr lang="en-US" sz="1600"/>
              <a:t>Drive spring with different frequencies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24384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</a:t>
            </a:r>
            <a:r>
              <a:rPr lang="en-US" dirty="0">
                <a:sym typeface="Symbol"/>
              </a:rPr>
              <a:t> = </a:t>
            </a:r>
            <a:r>
              <a:rPr lang="en-US" baseline="-25000" dirty="0">
                <a:sym typeface="Symbol"/>
              </a:rPr>
              <a:t>o</a:t>
            </a:r>
            <a:r>
              <a:rPr lang="en-US" dirty="0">
                <a:sym typeface="Symbol"/>
              </a:rPr>
              <a:t>, = resonance</a:t>
            </a:r>
          </a:p>
          <a:p>
            <a:r>
              <a:rPr lang="en-US" dirty="0">
                <a:sym typeface="Symbol"/>
              </a:rPr>
              <a:t>Damping: </a:t>
            </a:r>
          </a:p>
          <a:p>
            <a:r>
              <a:rPr lang="en-US" dirty="0">
                <a:sym typeface="Symbol"/>
              </a:rPr>
              <a:t>(More damping = lower Q)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ym typeface="Symbol"/>
              </a:rPr>
              <a:t>Lower peak (shifts down)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ym typeface="Symbol"/>
              </a:rPr>
              <a:t>Smaller </a:t>
            </a:r>
            <a:r>
              <a:rPr lang="en-US" baseline="-25000" dirty="0">
                <a:sym typeface="Symbol"/>
              </a:rPr>
              <a:t>o  </a:t>
            </a:r>
            <a:r>
              <a:rPr lang="en-US" dirty="0">
                <a:sym typeface="Symbol"/>
              </a:rPr>
              <a:t>(Peak shifts left)</a:t>
            </a:r>
            <a:endParaRPr lang="en-US" baseline="-25000" dirty="0">
              <a:sym typeface="Symbol"/>
            </a:endParaRP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0"/>
            <a:ext cx="81916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– Concept 2 - Damping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838200"/>
            <a:ext cx="4307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Force proportional to velocity</a:t>
            </a:r>
          </a:p>
          <a:p>
            <a:r>
              <a:rPr lang="en-US" dirty="0"/>
              <a:t>Input energy </a:t>
            </a:r>
            <a:r>
              <a:rPr lang="en-US" dirty="0" err="1"/>
              <a:t>vs</a:t>
            </a:r>
            <a:r>
              <a:rPr lang="en-US" dirty="0"/>
              <a:t> dissipated 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From 0 – 40 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From 40 – 100 seconds</a:t>
            </a:r>
          </a:p>
          <a:p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6484"/>
            <a:ext cx="7010400" cy="39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1371601"/>
            <a:ext cx="83724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228600"/>
            <a:ext cx="7003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Force proportional to velocity</a:t>
            </a:r>
          </a:p>
          <a:p>
            <a:r>
              <a:rPr lang="en-US" dirty="0"/>
              <a:t>Why this shape:                                  X = </a:t>
            </a:r>
            <a:r>
              <a:rPr lang="en-US" dirty="0" err="1"/>
              <a:t>X</a:t>
            </a:r>
            <a:r>
              <a:rPr lang="en-US" baseline="-25000" dirty="0" err="1"/>
              <a:t>o</a:t>
            </a:r>
            <a:r>
              <a:rPr lang="en-US" dirty="0" err="1"/>
              <a:t>e</a:t>
            </a:r>
            <a:r>
              <a:rPr lang="en-US" baseline="30000" dirty="0" err="1"/>
              <a:t>-kt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t)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28800" y="5791200"/>
            <a:ext cx="4382931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(Quality Factor)</a:t>
            </a:r>
          </a:p>
          <a:p>
            <a:r>
              <a:rPr lang="en-US" sz="1600" dirty="0"/>
              <a:t>Arbitrary engineering number</a:t>
            </a:r>
          </a:p>
          <a:p>
            <a:r>
              <a:rPr lang="en-US" sz="1600" dirty="0"/>
              <a:t>Roughly how many cycles it will go before it stops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600" y="0"/>
            <a:ext cx="81756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– Concept 3 – Q Factor</a:t>
            </a:r>
            <a:endParaRPr 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0" y="914400"/>
            <a:ext cx="670083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467600" y="1905000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 = 10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r="26514"/>
          <a:stretch>
            <a:fillRect/>
          </a:stretch>
        </p:blipFill>
        <p:spPr bwMode="auto">
          <a:xfrm>
            <a:off x="381000" y="3352800"/>
            <a:ext cx="670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91400" y="4191000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 =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0" y="152400"/>
            <a:ext cx="67008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48529"/>
            <a:ext cx="4267200" cy="86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5880873"/>
            <a:ext cx="4724400" cy="70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57800" y="4038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Calculations: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00600"/>
            <a:ext cx="1824037" cy="994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-152400"/>
            <a:ext cx="7502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– Concept 4 – Phase</a:t>
            </a:r>
            <a:endParaRPr lang="en-US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3088850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66800"/>
            <a:ext cx="2905125" cy="163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09600"/>
            <a:ext cx="1386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</a:t>
            </a:r>
            <a:r>
              <a:rPr lang="en-US" sz="1400" dirty="0"/>
              <a:t>(Driver = 0</a:t>
            </a:r>
            <a:r>
              <a:rPr lang="en-US" sz="1400" baseline="30000" dirty="0"/>
              <a:t>o</a:t>
            </a:r>
            <a:r>
              <a:rPr lang="en-US" sz="1400" dirty="0"/>
              <a:t> )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33400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</a:t>
            </a:r>
            <a:r>
              <a:rPr lang="en-US" sz="1400" dirty="0"/>
              <a:t>(Driver = 90</a:t>
            </a:r>
            <a:r>
              <a:rPr lang="en-US" sz="1400" baseline="30000" dirty="0"/>
              <a:t>o</a:t>
            </a:r>
            <a:r>
              <a:rPr lang="en-US" sz="1400" dirty="0"/>
              <a:t> )</a:t>
            </a:r>
            <a:endParaRPr lang="en-US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05200"/>
            <a:ext cx="294827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0" y="2895600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</a:t>
            </a:r>
            <a:r>
              <a:rPr lang="en-US" sz="1400" dirty="0"/>
              <a:t>(Driver = 270</a:t>
            </a:r>
            <a:r>
              <a:rPr lang="en-US" sz="1400" baseline="30000" dirty="0"/>
              <a:t>o</a:t>
            </a:r>
            <a:r>
              <a:rPr lang="en-US" sz="1400" dirty="0"/>
              <a:t> 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971800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</a:t>
            </a:r>
            <a:r>
              <a:rPr lang="en-US" sz="1400" dirty="0"/>
              <a:t>(Driver = 180</a:t>
            </a:r>
            <a:r>
              <a:rPr lang="en-US" sz="1400" baseline="30000" dirty="0"/>
              <a:t>o</a:t>
            </a:r>
            <a:r>
              <a:rPr lang="en-US" sz="1400" dirty="0"/>
              <a:t> )</a:t>
            </a:r>
            <a:endParaRPr 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581400"/>
            <a:ext cx="3352800" cy="170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5562600"/>
            <a:ext cx="71545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SHO: In Phase     Slow SHO: 180</a:t>
            </a:r>
            <a:r>
              <a:rPr lang="en-US" baseline="30000" dirty="0"/>
              <a:t>o</a:t>
            </a:r>
            <a:r>
              <a:rPr lang="en-US" dirty="0"/>
              <a:t> out of phase</a:t>
            </a:r>
          </a:p>
          <a:p>
            <a:endParaRPr lang="en-US" dirty="0"/>
          </a:p>
          <a:p>
            <a:r>
              <a:rPr lang="en-US" dirty="0"/>
              <a:t>Resonant SHO: 90</a:t>
            </a:r>
            <a:r>
              <a:rPr lang="en-US" baseline="30000" dirty="0"/>
              <a:t>o</a:t>
            </a:r>
            <a:r>
              <a:rPr lang="en-US" dirty="0"/>
              <a:t> behind driver (Maximizes coupling)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riving frequency vs natural frequency 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167972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203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322</cp:revision>
  <dcterms:created xsi:type="dcterms:W3CDTF">2001-03-01T17:38:38Z</dcterms:created>
  <dcterms:modified xsi:type="dcterms:W3CDTF">2019-04-30T18:12:43Z</dcterms:modified>
</cp:coreProperties>
</file>