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98" r:id="rId2"/>
    <p:sldId id="499" r:id="rId3"/>
    <p:sldId id="497" r:id="rId4"/>
    <p:sldId id="500" r:id="rId5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0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73" autoAdjust="0"/>
    <p:restoredTop sz="92667" autoAdjust="0"/>
  </p:normalViewPr>
  <p:slideViewPr>
    <p:cSldViewPr>
      <p:cViewPr varScale="1">
        <p:scale>
          <a:sx n="140" d="100"/>
          <a:sy n="140" d="100"/>
        </p:scale>
        <p:origin x="-888" y="-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3" d="100"/>
          <a:sy n="43" d="100"/>
        </p:scale>
        <p:origin x="-1428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7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7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7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7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4BFEA56-A706-4522-AB10-505F874B1F5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1229D-F6FB-4F24-960F-4A3531613A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669A5-310C-4A0A-A4DA-FA09CEC937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1A111-029D-4200-9957-0747FEB24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F09746-4C24-4A53-B2F3-785D8B107A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AE5384-297E-477A-9114-AE37F6DF24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30240-A2E4-4507-9C00-B8CE47AF6F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6934E-B709-4A29-9D78-DB8815A8A2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B3650-F870-4A45-A126-0294F865D1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77AB62-0B18-4956-A732-E521AA7D7D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B5928-ED18-4181-9521-B9A68C733F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AE385-D41F-4A13-83D1-9A248025B8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A344DA0-14C6-4005-A660-E53D6AA006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435144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This reaction occurs with high probability:</a:t>
            </a:r>
          </a:p>
          <a:p>
            <a:endParaRPr lang="en-US" sz="1800" dirty="0"/>
          </a:p>
          <a:p>
            <a:pPr lvl="1"/>
            <a:r>
              <a:rPr lang="en-US" sz="1800" dirty="0">
                <a:sym typeface="Symbol"/>
              </a:rPr>
              <a:t></a:t>
            </a:r>
            <a:r>
              <a:rPr lang="en-US" sz="1800" baseline="30000" dirty="0">
                <a:sym typeface="Symbol"/>
              </a:rPr>
              <a:t>-</a:t>
            </a:r>
            <a:r>
              <a:rPr lang="en-US" sz="1800" dirty="0">
                <a:sym typeface="Symbol"/>
              </a:rPr>
              <a:t> + p </a:t>
            </a:r>
            <a:r>
              <a:rPr lang="en-US" sz="1800" dirty="0">
                <a:sym typeface="Wingdings" pitchFamily="2" charset="2"/>
              </a:rPr>
              <a:t> K</a:t>
            </a:r>
            <a:r>
              <a:rPr lang="en-US" sz="1100" baseline="-25000" dirty="0">
                <a:sym typeface="Wingdings" pitchFamily="2" charset="2"/>
              </a:rPr>
              <a:t>L</a:t>
            </a:r>
            <a:r>
              <a:rPr lang="en-US" sz="1800" baseline="30000" dirty="0">
                <a:sym typeface="Wingdings" pitchFamily="2" charset="2"/>
              </a:rPr>
              <a:t>o</a:t>
            </a:r>
            <a:r>
              <a:rPr lang="en-US" sz="1800" dirty="0">
                <a:sym typeface="Wingdings" pitchFamily="2" charset="2"/>
              </a:rPr>
              <a:t> + </a:t>
            </a:r>
            <a:r>
              <a:rPr lang="en-US" sz="1800" dirty="0">
                <a:sym typeface="Symbol"/>
              </a:rPr>
              <a:t></a:t>
            </a:r>
            <a:r>
              <a:rPr lang="en-US" sz="1800" baseline="30000" dirty="0">
                <a:sym typeface="Symbol"/>
              </a:rPr>
              <a:t>o</a:t>
            </a:r>
          </a:p>
          <a:p>
            <a:endParaRPr lang="en-US" sz="1800" baseline="30000" dirty="0">
              <a:sym typeface="Symbol"/>
            </a:endParaRPr>
          </a:p>
          <a:p>
            <a:r>
              <a:rPr lang="en-US" sz="1800" dirty="0"/>
              <a:t>This reaction is never observed:</a:t>
            </a:r>
          </a:p>
          <a:p>
            <a:endParaRPr lang="en-US" sz="1800" dirty="0"/>
          </a:p>
          <a:p>
            <a:pPr lvl="1"/>
            <a:r>
              <a:rPr lang="en-US" sz="1800" dirty="0">
                <a:sym typeface="Symbol"/>
              </a:rPr>
              <a:t></a:t>
            </a:r>
            <a:r>
              <a:rPr lang="en-US" sz="1800" baseline="30000" dirty="0">
                <a:sym typeface="Symbol"/>
              </a:rPr>
              <a:t>-</a:t>
            </a:r>
            <a:r>
              <a:rPr lang="en-US" sz="1800" dirty="0">
                <a:sym typeface="Symbol"/>
              </a:rPr>
              <a:t> + p </a:t>
            </a:r>
            <a:r>
              <a:rPr lang="en-US" sz="1800" dirty="0">
                <a:sym typeface="Wingdings" pitchFamily="2" charset="2"/>
              </a:rPr>
              <a:t> K</a:t>
            </a:r>
            <a:r>
              <a:rPr lang="en-US" sz="1200" baseline="-25000" dirty="0">
                <a:sym typeface="Wingdings" pitchFamily="2" charset="2"/>
              </a:rPr>
              <a:t>L</a:t>
            </a:r>
            <a:r>
              <a:rPr lang="en-US" sz="1800" baseline="30000" dirty="0">
                <a:sym typeface="Wingdings" pitchFamily="2" charset="2"/>
              </a:rPr>
              <a:t>o</a:t>
            </a:r>
            <a:r>
              <a:rPr lang="en-US" sz="1800" dirty="0">
                <a:sym typeface="Wingdings" pitchFamily="2" charset="2"/>
              </a:rPr>
              <a:t> + </a:t>
            </a:r>
            <a:r>
              <a:rPr lang="en-US" sz="1800" dirty="0">
                <a:sym typeface="Symbol"/>
              </a:rPr>
              <a:t>n</a:t>
            </a:r>
          </a:p>
          <a:p>
            <a:endParaRPr lang="en-US" sz="1800" dirty="0">
              <a:sym typeface="Symbol"/>
            </a:endParaRPr>
          </a:p>
          <a:p>
            <a:r>
              <a:rPr lang="en-US" sz="1800" dirty="0"/>
              <a:t>Look at the strangeness…</a:t>
            </a:r>
          </a:p>
          <a:p>
            <a:endParaRPr lang="en-US" sz="1800" dirty="0"/>
          </a:p>
          <a:p>
            <a:r>
              <a:rPr lang="en-US" sz="1800" dirty="0">
                <a:sym typeface="Symbol"/>
              </a:rPr>
              <a:t>Produced at a high rate (Via the strong force)</a:t>
            </a:r>
            <a:endParaRPr lang="en-US" sz="1800" baseline="30000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0" y="2715321"/>
            <a:ext cx="9144000" cy="2464593"/>
            <a:chOff x="0" y="1728"/>
            <a:chExt cx="5760" cy="1863"/>
          </a:xfrm>
        </p:grpSpPr>
        <p:pic>
          <p:nvPicPr>
            <p:cNvPr id="5" name="Picture 5" descr="Table32_2"/>
            <p:cNvPicPr>
              <a:picLocks noChangeAspect="1" noChangeArrowheads="1"/>
            </p:cNvPicPr>
            <p:nvPr/>
          </p:nvPicPr>
          <p:blipFill>
            <a:blip r:embed="rId2" cstate="print"/>
            <a:srcRect b="86604"/>
            <a:stretch>
              <a:fillRect/>
            </a:stretch>
          </p:blipFill>
          <p:spPr bwMode="auto">
            <a:xfrm>
              <a:off x="0" y="1728"/>
              <a:ext cx="5760" cy="614"/>
            </a:xfrm>
            <a:prstGeom prst="rect">
              <a:avLst/>
            </a:prstGeom>
            <a:noFill/>
          </p:spPr>
        </p:pic>
        <p:pic>
          <p:nvPicPr>
            <p:cNvPr id="6" name="Picture 6" descr="Table32_2"/>
            <p:cNvPicPr>
              <a:picLocks noChangeAspect="1" noChangeArrowheads="1"/>
            </p:cNvPicPr>
            <p:nvPr/>
          </p:nvPicPr>
          <p:blipFill>
            <a:blip r:embed="rId2" cstate="print"/>
            <a:srcRect t="62732" b="10060"/>
            <a:stretch>
              <a:fillRect/>
            </a:stretch>
          </p:blipFill>
          <p:spPr bwMode="auto">
            <a:xfrm>
              <a:off x="0" y="2345"/>
              <a:ext cx="5760" cy="1246"/>
            </a:xfrm>
            <a:prstGeom prst="rect">
              <a:avLst/>
            </a:prstGeom>
            <a:noFill/>
          </p:spPr>
        </p:pic>
      </p:grp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1" y="5143500"/>
            <a:ext cx="5334000" cy="496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76200" y="5143500"/>
            <a:ext cx="7489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(mesons)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08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28600" y="5143500"/>
            <a:ext cx="7272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Strange particles have “long” </a:t>
            </a:r>
            <a:r>
              <a:rPr lang="en-US" sz="1800" dirty="0" smtClean="0"/>
              <a:t>lives/ Strangeness is NOT conserved in decays</a:t>
            </a:r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7" name="Text Box 3"/>
          <p:cNvSpPr txBox="1">
            <a:spLocks noChangeArrowheads="1"/>
          </p:cNvSpPr>
          <p:nvPr/>
        </p:nvSpPr>
        <p:spPr bwMode="auto">
          <a:xfrm>
            <a:off x="228601" y="5464969"/>
            <a:ext cx="425116" cy="30777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yes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2373842"/>
            <a:ext cx="9144000" cy="2464593"/>
            <a:chOff x="0" y="1728"/>
            <a:chExt cx="5760" cy="1863"/>
          </a:xfrm>
        </p:grpSpPr>
        <p:pic>
          <p:nvPicPr>
            <p:cNvPr id="221189" name="Picture 5" descr="Table32_2"/>
            <p:cNvPicPr>
              <a:picLocks noChangeAspect="1" noChangeArrowheads="1"/>
            </p:cNvPicPr>
            <p:nvPr/>
          </p:nvPicPr>
          <p:blipFill>
            <a:blip r:embed="rId2" cstate="print"/>
            <a:srcRect b="86604"/>
            <a:stretch>
              <a:fillRect/>
            </a:stretch>
          </p:blipFill>
          <p:spPr bwMode="auto">
            <a:xfrm>
              <a:off x="0" y="1728"/>
              <a:ext cx="5760" cy="614"/>
            </a:xfrm>
            <a:prstGeom prst="rect">
              <a:avLst/>
            </a:prstGeom>
            <a:noFill/>
          </p:spPr>
        </p:pic>
        <p:pic>
          <p:nvPicPr>
            <p:cNvPr id="221190" name="Picture 6" descr="Table32_2"/>
            <p:cNvPicPr>
              <a:picLocks noChangeAspect="1" noChangeArrowheads="1"/>
            </p:cNvPicPr>
            <p:nvPr/>
          </p:nvPicPr>
          <p:blipFill>
            <a:blip r:embed="rId2" cstate="print"/>
            <a:srcRect t="62732" b="10060"/>
            <a:stretch>
              <a:fillRect/>
            </a:stretch>
          </p:blipFill>
          <p:spPr bwMode="auto">
            <a:xfrm>
              <a:off x="0" y="2345"/>
              <a:ext cx="5760" cy="1246"/>
            </a:xfrm>
            <a:prstGeom prst="rect">
              <a:avLst/>
            </a:prstGeom>
            <a:noFill/>
          </p:spPr>
        </p:pic>
      </p:grpSp>
      <p:sp>
        <p:nvSpPr>
          <p:cNvPr id="221191" name="Text Box 7"/>
          <p:cNvSpPr txBox="1">
            <a:spLocks noChangeArrowheads="1"/>
          </p:cNvSpPr>
          <p:nvPr/>
        </p:nvSpPr>
        <p:spPr bwMode="auto">
          <a:xfrm>
            <a:off x="304800" y="-7938"/>
            <a:ext cx="8458200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Does this reaction conserve </a:t>
            </a:r>
            <a:r>
              <a:rPr lang="en-US" u="sng" dirty="0"/>
              <a:t>strangeness</a:t>
            </a:r>
            <a:r>
              <a:rPr lang="en-US" dirty="0"/>
              <a:t>?</a:t>
            </a:r>
            <a:r>
              <a:rPr lang="en-US" sz="2000" dirty="0"/>
              <a:t> </a:t>
            </a:r>
            <a:r>
              <a:rPr lang="en-US" sz="1000" dirty="0"/>
              <a:t>(we already showed that is conserves B)</a:t>
            </a:r>
            <a:endParaRPr lang="en-US" sz="2000" dirty="0"/>
          </a:p>
          <a:p>
            <a:r>
              <a:rPr lang="en-US" sz="3600" dirty="0">
                <a:sym typeface="Symbol" pitchFamily="18" charset="2"/>
              </a:rPr>
              <a:t>p + p    ---&gt;  </a:t>
            </a:r>
            <a:r>
              <a:rPr lang="en-US" sz="3600" baseline="30000" dirty="0">
                <a:sym typeface="Symbol" pitchFamily="18" charset="2"/>
              </a:rPr>
              <a:t>-</a:t>
            </a:r>
            <a:r>
              <a:rPr lang="en-US" sz="3600" dirty="0">
                <a:sym typeface="Symbol" pitchFamily="18" charset="2"/>
              </a:rPr>
              <a:t> + </a:t>
            </a:r>
            <a:r>
              <a:rPr lang="en-US" sz="3600" baseline="30000" dirty="0">
                <a:sym typeface="Symbol" pitchFamily="18" charset="2"/>
              </a:rPr>
              <a:t>+</a:t>
            </a:r>
            <a:r>
              <a:rPr lang="en-US" sz="3600" dirty="0">
                <a:sym typeface="Symbol" pitchFamily="18" charset="2"/>
              </a:rPr>
              <a:t> + K</a:t>
            </a:r>
            <a:r>
              <a:rPr lang="en-US" sz="3600" baseline="-25000" dirty="0">
                <a:sym typeface="Symbol" pitchFamily="18" charset="2"/>
              </a:rPr>
              <a:t>s</a:t>
            </a:r>
            <a:r>
              <a:rPr lang="en-US" sz="3600" baseline="30000" dirty="0">
                <a:sym typeface="Symbol" pitchFamily="18" charset="2"/>
              </a:rPr>
              <a:t>o</a:t>
            </a:r>
            <a:endParaRPr lang="en-US" sz="3600" baseline="30000" dirty="0"/>
          </a:p>
        </p:txBody>
      </p:sp>
      <p:sp>
        <p:nvSpPr>
          <p:cNvPr id="221192" name="Line 8"/>
          <p:cNvSpPr>
            <a:spLocks noChangeShapeType="1"/>
          </p:cNvSpPr>
          <p:nvPr/>
        </p:nvSpPr>
        <p:spPr bwMode="auto">
          <a:xfrm>
            <a:off x="1066800" y="6477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1193" name="Text Box 9"/>
          <p:cNvSpPr txBox="1">
            <a:spLocks noChangeArrowheads="1"/>
          </p:cNvSpPr>
          <p:nvPr/>
        </p:nvSpPr>
        <p:spPr bwMode="auto">
          <a:xfrm>
            <a:off x="120650" y="889001"/>
            <a:ext cx="184731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1" y="4914900"/>
            <a:ext cx="5334000" cy="496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2373842"/>
            <a:ext cx="9144000" cy="1550458"/>
            <a:chOff x="0" y="1728"/>
            <a:chExt cx="5760" cy="1172"/>
          </a:xfrm>
        </p:grpSpPr>
        <p:pic>
          <p:nvPicPr>
            <p:cNvPr id="221189" name="Picture 5" descr="Table32_2"/>
            <p:cNvPicPr>
              <a:picLocks noChangeAspect="1" noChangeArrowheads="1"/>
            </p:cNvPicPr>
            <p:nvPr/>
          </p:nvPicPr>
          <p:blipFill>
            <a:blip r:embed="rId2" cstate="print"/>
            <a:srcRect b="86604"/>
            <a:stretch>
              <a:fillRect/>
            </a:stretch>
          </p:blipFill>
          <p:spPr bwMode="auto">
            <a:xfrm>
              <a:off x="0" y="1728"/>
              <a:ext cx="5760" cy="614"/>
            </a:xfrm>
            <a:prstGeom prst="rect">
              <a:avLst/>
            </a:prstGeom>
            <a:noFill/>
          </p:spPr>
        </p:pic>
        <p:pic>
          <p:nvPicPr>
            <p:cNvPr id="221190" name="Picture 6" descr="Table32_2"/>
            <p:cNvPicPr>
              <a:picLocks noChangeAspect="1" noChangeArrowheads="1"/>
            </p:cNvPicPr>
            <p:nvPr/>
          </p:nvPicPr>
          <p:blipFill>
            <a:blip r:embed="rId2" cstate="print"/>
            <a:srcRect t="62732" b="25151"/>
            <a:stretch>
              <a:fillRect/>
            </a:stretch>
          </p:blipFill>
          <p:spPr bwMode="auto">
            <a:xfrm>
              <a:off x="0" y="2345"/>
              <a:ext cx="5760" cy="555"/>
            </a:xfrm>
            <a:prstGeom prst="rect">
              <a:avLst/>
            </a:prstGeom>
            <a:noFill/>
          </p:spPr>
        </p:pic>
      </p:grpSp>
      <p:sp>
        <p:nvSpPr>
          <p:cNvPr id="221191" name="Text Box 7"/>
          <p:cNvSpPr txBox="1">
            <a:spLocks noChangeArrowheads="1"/>
          </p:cNvSpPr>
          <p:nvPr/>
        </p:nvSpPr>
        <p:spPr bwMode="auto">
          <a:xfrm>
            <a:off x="304800" y="-7938"/>
            <a:ext cx="8458200" cy="212365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/>
              <a:t>Decays of Strange particles do not conserve Strangeness:</a:t>
            </a:r>
          </a:p>
          <a:p>
            <a:endParaRPr lang="en-US" sz="2000" dirty="0"/>
          </a:p>
          <a:p>
            <a:r>
              <a:rPr lang="el-GR" sz="3600" dirty="0" smtClean="0">
                <a:sym typeface="Symbol" pitchFamily="18" charset="2"/>
              </a:rPr>
              <a:t>Λ</a:t>
            </a:r>
            <a:r>
              <a:rPr lang="en-US" sz="3600" baseline="30000" dirty="0" smtClean="0">
                <a:sym typeface="Symbol" pitchFamily="18" charset="2"/>
              </a:rPr>
              <a:t>o</a:t>
            </a:r>
            <a:r>
              <a:rPr lang="en-US" sz="3600" dirty="0" smtClean="0">
                <a:sym typeface="Symbol" pitchFamily="18" charset="2"/>
              </a:rPr>
              <a:t> → p + </a:t>
            </a:r>
            <a:r>
              <a:rPr lang="el-GR" sz="3600" dirty="0" smtClean="0">
                <a:sym typeface="Symbol" pitchFamily="18" charset="2"/>
              </a:rPr>
              <a:t>π</a:t>
            </a:r>
            <a:r>
              <a:rPr lang="en-US" sz="3600" baseline="30000" dirty="0" smtClean="0">
                <a:sym typeface="Symbol" pitchFamily="18" charset="2"/>
              </a:rPr>
              <a:t>-			</a:t>
            </a:r>
            <a:r>
              <a:rPr lang="el-GR" sz="3600" dirty="0" smtClean="0">
                <a:sym typeface="Symbol" pitchFamily="18" charset="2"/>
              </a:rPr>
              <a:t>Λ</a:t>
            </a:r>
            <a:r>
              <a:rPr lang="en-US" sz="3600" baseline="30000" dirty="0" smtClean="0">
                <a:sym typeface="Symbol" pitchFamily="18" charset="2"/>
              </a:rPr>
              <a:t>o</a:t>
            </a:r>
            <a:r>
              <a:rPr lang="en-US" sz="3600" dirty="0" smtClean="0">
                <a:sym typeface="Symbol" pitchFamily="18" charset="2"/>
              </a:rPr>
              <a:t> → </a:t>
            </a:r>
            <a:r>
              <a:rPr lang="en-US" sz="3600" dirty="0" smtClean="0">
                <a:sym typeface="Symbol" pitchFamily="18" charset="2"/>
              </a:rPr>
              <a:t>n </a:t>
            </a:r>
            <a:r>
              <a:rPr lang="en-US" sz="3600" dirty="0" smtClean="0">
                <a:sym typeface="Symbol" pitchFamily="18" charset="2"/>
              </a:rPr>
              <a:t>+ </a:t>
            </a:r>
            <a:r>
              <a:rPr lang="el-GR" sz="3600" dirty="0" smtClean="0">
                <a:sym typeface="Symbol" pitchFamily="18" charset="2"/>
              </a:rPr>
              <a:t>π</a:t>
            </a:r>
            <a:r>
              <a:rPr lang="en-US" sz="3600" baseline="30000" dirty="0" smtClean="0">
                <a:sym typeface="Symbol" pitchFamily="18" charset="2"/>
              </a:rPr>
              <a:t>o</a:t>
            </a:r>
            <a:endParaRPr lang="en-US" sz="3600" baseline="30000" dirty="0" smtClean="0">
              <a:sym typeface="Symbol" pitchFamily="18" charset="2"/>
            </a:endParaRPr>
          </a:p>
          <a:p>
            <a:endParaRPr lang="en-US" sz="3600" baseline="30000" dirty="0" smtClean="0">
              <a:sym typeface="Symbol" pitchFamily="18" charset="2"/>
            </a:endParaRPr>
          </a:p>
          <a:p>
            <a:endParaRPr lang="en-US" sz="3600" baseline="30000" dirty="0"/>
          </a:p>
        </p:txBody>
      </p:sp>
      <p:sp>
        <p:nvSpPr>
          <p:cNvPr id="221193" name="Text Box 9"/>
          <p:cNvSpPr txBox="1">
            <a:spLocks noChangeArrowheads="1"/>
          </p:cNvSpPr>
          <p:nvPr/>
        </p:nvSpPr>
        <p:spPr bwMode="auto">
          <a:xfrm>
            <a:off x="120650" y="889001"/>
            <a:ext cx="184731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399" y="2019300"/>
            <a:ext cx="6019801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6185</TotalTime>
  <Words>106</Words>
  <Application>Microsoft Office PowerPoint</Application>
  <PresentationFormat>On-screen Show (16:10)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Slide 1</vt:lpstr>
      <vt:lpstr>Slide 2</vt:lpstr>
      <vt:lpstr>Slide 3</vt:lpstr>
      <vt:lpstr>Slide 4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655</cp:revision>
  <dcterms:created xsi:type="dcterms:W3CDTF">2001-03-01T17:38:38Z</dcterms:created>
  <dcterms:modified xsi:type="dcterms:W3CDTF">2020-12-11T23:28:09Z</dcterms:modified>
</cp:coreProperties>
</file>