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379" r:id="rId3"/>
    <p:sldId id="424" r:id="rId4"/>
    <p:sldId id="402" r:id="rId5"/>
    <p:sldId id="407" r:id="rId6"/>
    <p:sldId id="425" r:id="rId7"/>
    <p:sldId id="426" r:id="rId8"/>
    <p:sldId id="427" r:id="rId9"/>
    <p:sldId id="438" r:id="rId10"/>
    <p:sldId id="436" r:id="rId11"/>
    <p:sldId id="437" r:id="rId12"/>
    <p:sldId id="413" r:id="rId13"/>
    <p:sldId id="442" r:id="rId14"/>
    <p:sldId id="443" r:id="rId15"/>
    <p:sldId id="440" r:id="rId16"/>
    <p:sldId id="428" r:id="rId17"/>
    <p:sldId id="414" r:id="rId18"/>
    <p:sldId id="417" r:id="rId19"/>
    <p:sldId id="418" r:id="rId20"/>
    <p:sldId id="429" r:id="rId21"/>
    <p:sldId id="415" r:id="rId22"/>
    <p:sldId id="419" r:id="rId23"/>
    <p:sldId id="420" r:id="rId24"/>
    <p:sldId id="421" r:id="rId25"/>
    <p:sldId id="422" r:id="rId26"/>
    <p:sldId id="423" r:id="rId27"/>
    <p:sldId id="434" r:id="rId28"/>
    <p:sldId id="435" r:id="rId29"/>
    <p:sldId id="433" r:id="rId30"/>
    <p:sldId id="416" r:id="rId31"/>
    <p:sldId id="430" r:id="rId32"/>
    <p:sldId id="431" r:id="rId33"/>
    <p:sldId id="432" r:id="rId34"/>
    <p:sldId id="439" r:id="rId35"/>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5" autoAdjust="0"/>
  </p:normalViewPr>
  <p:slideViewPr>
    <p:cSldViewPr>
      <p:cViewPr varScale="1">
        <p:scale>
          <a:sx n="111" d="100"/>
          <a:sy n="111" d="100"/>
        </p:scale>
        <p:origin x="-16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F64BD8-41D1-4D15-A4BE-83B9A73711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7FC574-BBF1-4543-B038-208A911F6A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03274D-42DD-4417-8891-6BAAEDA757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DCCF27-2453-45C1-A03A-7E4E55D5D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DD1437-AC56-4D57-A608-9A86DAE995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470D33-168A-4A41-B7D5-30844D9625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91F0A9-725B-4932-80D7-B9342B7FD4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243F098-8C8A-4AEF-A17B-6C4F6DA731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1065E7-6A8A-4275-B779-D38D1CE5AA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9ED4AF-D60D-409F-ADCC-01454DB6545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C3CD45-FBE3-4D09-9DDF-402A3C8C994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defRPr>
            </a:lvl1pPr>
          </a:lstStyle>
          <a:p>
            <a:pPr>
              <a:defRPr/>
            </a:pPr>
            <a:fld id="{3B93A271-D55A-47D7-832C-C59CB9A255C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4.xml"/><Relationship Id="rId7" Type="http://schemas.openxmlformats.org/officeDocument/2006/relationships/slide" Target="slide21.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20.xml"/><Relationship Id="rId5" Type="http://schemas.openxmlformats.org/officeDocument/2006/relationships/slide" Target="slide17.xml"/><Relationship Id="rId10" Type="http://schemas.openxmlformats.org/officeDocument/2006/relationships/image" Target="../media/image2.jpeg"/><Relationship Id="rId4" Type="http://schemas.openxmlformats.org/officeDocument/2006/relationships/slide" Target="slide12.xml"/><Relationship Id="rId9" Type="http://schemas.openxmlformats.org/officeDocument/2006/relationships/slide" Target="slide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kiddofspeed.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7.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381000"/>
            <a:ext cx="4648200" cy="5389563"/>
          </a:xfrm>
          <a:prstGeom prst="rect">
            <a:avLst/>
          </a:prstGeom>
          <a:noFill/>
          <a:ln w="9525">
            <a:noFill/>
            <a:miter lim="800000"/>
            <a:headEnd/>
            <a:tailEnd/>
          </a:ln>
        </p:spPr>
        <p:txBody>
          <a:bodyPr>
            <a:spAutoFit/>
          </a:bodyPr>
          <a:lstStyle/>
          <a:p>
            <a:r>
              <a:rPr lang="en-US" sz="4000" b="1" u="sng"/>
              <a:t>Nuclear Reactions</a:t>
            </a:r>
            <a:endParaRPr lang="en-US" sz="3200"/>
          </a:p>
          <a:p>
            <a:endParaRPr lang="en-US" sz="3200"/>
          </a:p>
          <a:p>
            <a:endParaRPr lang="en-US" sz="3200"/>
          </a:p>
          <a:p>
            <a:r>
              <a:rPr lang="en-US" b="1" u="sng"/>
              <a:t>Contents:</a:t>
            </a:r>
            <a:endParaRPr lang="en-US" sz="2400"/>
          </a:p>
          <a:p>
            <a:pPr lvl="1">
              <a:buFontTx/>
              <a:buChar char="•"/>
            </a:pPr>
            <a:r>
              <a:rPr lang="en-US" sz="2400">
                <a:hlinkClick r:id="rId2" action="ppaction://hlinksldjump"/>
              </a:rPr>
              <a:t>Nuclear reactions</a:t>
            </a:r>
            <a:endParaRPr lang="en-US" sz="2400"/>
          </a:p>
          <a:p>
            <a:pPr lvl="2">
              <a:buFontTx/>
              <a:buChar char="•"/>
            </a:pPr>
            <a:r>
              <a:rPr lang="en-US" sz="2400">
                <a:hlinkClick r:id="rId3" action="ppaction://hlinksldjump"/>
              </a:rPr>
              <a:t>Whiteboard</a:t>
            </a:r>
            <a:endParaRPr lang="en-US" sz="2400"/>
          </a:p>
          <a:p>
            <a:pPr lvl="1">
              <a:buFontTx/>
              <a:buChar char="•"/>
            </a:pPr>
            <a:r>
              <a:rPr lang="en-US" sz="2400">
                <a:hlinkClick r:id="rId4" action="ppaction://hlinksldjump"/>
              </a:rPr>
              <a:t>Hahn and Strassmann and nuclear fission</a:t>
            </a:r>
            <a:endParaRPr lang="en-US" sz="2400"/>
          </a:p>
          <a:p>
            <a:pPr lvl="1">
              <a:buFontTx/>
              <a:buChar char="•"/>
            </a:pPr>
            <a:r>
              <a:rPr lang="en-US" sz="2400">
                <a:hlinkClick r:id="rId5" action="ppaction://hlinksldjump"/>
              </a:rPr>
              <a:t>Einstein’s Letter to Roosevelt</a:t>
            </a:r>
            <a:endParaRPr lang="en-US" sz="2400"/>
          </a:p>
          <a:p>
            <a:pPr lvl="1">
              <a:buFontTx/>
              <a:buChar char="•"/>
            </a:pPr>
            <a:r>
              <a:rPr lang="en-US" sz="2400">
                <a:hlinkClick r:id="rId6" action="ppaction://hlinksldjump"/>
              </a:rPr>
              <a:t>The Manhattan Project</a:t>
            </a:r>
            <a:endParaRPr lang="en-US" sz="2400"/>
          </a:p>
          <a:p>
            <a:pPr lvl="1">
              <a:buFontTx/>
              <a:buChar char="•"/>
            </a:pPr>
            <a:r>
              <a:rPr lang="en-US" sz="2400">
                <a:hlinkClick r:id="rId7" action="ppaction://hlinksldjump"/>
              </a:rPr>
              <a:t>Hiroshima and Nagasaki</a:t>
            </a:r>
            <a:endParaRPr lang="en-US" sz="2400"/>
          </a:p>
          <a:p>
            <a:pPr lvl="1">
              <a:buFontTx/>
              <a:buChar char="•"/>
            </a:pPr>
            <a:r>
              <a:rPr lang="en-US" sz="2400">
                <a:hlinkClick r:id="rId8" action="ppaction://hlinksldjump"/>
              </a:rPr>
              <a:t>Fusion reactions</a:t>
            </a:r>
            <a:endParaRPr lang="en-US" sz="2400"/>
          </a:p>
          <a:p>
            <a:pPr lvl="1">
              <a:buFontTx/>
              <a:buChar char="•"/>
            </a:pPr>
            <a:r>
              <a:rPr lang="en-US" sz="2400">
                <a:hlinkClick r:id="rId9" action="ppaction://hlinksldjump"/>
              </a:rPr>
              <a:t>Nuclear Power</a:t>
            </a:r>
            <a:endParaRPr lang="en-US" sz="2400"/>
          </a:p>
        </p:txBody>
      </p:sp>
      <p:sp>
        <p:nvSpPr>
          <p:cNvPr id="2051" name="Rectangle 20"/>
          <p:cNvSpPr>
            <a:spLocks noChangeArrowheads="1"/>
          </p:cNvSpPr>
          <p:nvPr/>
        </p:nvSpPr>
        <p:spPr bwMode="auto">
          <a:xfrm>
            <a:off x="0" y="1554163"/>
            <a:ext cx="9144000" cy="0"/>
          </a:xfrm>
          <a:prstGeom prst="rect">
            <a:avLst/>
          </a:prstGeom>
          <a:noFill/>
          <a:ln w="38100">
            <a:noFill/>
            <a:miter lim="800000"/>
            <a:headEnd/>
            <a:tailEnd/>
          </a:ln>
        </p:spPr>
        <p:txBody>
          <a:bodyPr>
            <a:spAutoFit/>
          </a:bodyPr>
          <a:lstStyle/>
          <a:p>
            <a:endParaRPr lang="en-US"/>
          </a:p>
        </p:txBody>
      </p:sp>
      <p:pic>
        <p:nvPicPr>
          <p:cNvPr id="2052" name="Picture 26" descr="prod_3643"/>
          <p:cNvPicPr>
            <a:picLocks noChangeAspect="1" noChangeArrowheads="1"/>
          </p:cNvPicPr>
          <p:nvPr/>
        </p:nvPicPr>
        <p:blipFill>
          <a:blip r:embed="rId10" cstate="print"/>
          <a:srcRect b="26666"/>
          <a:stretch>
            <a:fillRect/>
          </a:stretch>
        </p:blipFill>
        <p:spPr bwMode="auto">
          <a:xfrm>
            <a:off x="5043488" y="1219200"/>
            <a:ext cx="3781425" cy="3886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5"/>
          <p:cNvSpPr txBox="1">
            <a:spLocks noChangeArrowheads="1"/>
          </p:cNvSpPr>
          <p:nvPr/>
        </p:nvSpPr>
        <p:spPr bwMode="auto">
          <a:xfrm>
            <a:off x="228600" y="304800"/>
            <a:ext cx="8686800" cy="946150"/>
          </a:xfrm>
          <a:prstGeom prst="rect">
            <a:avLst/>
          </a:prstGeom>
          <a:noFill/>
          <a:ln w="9525">
            <a:noFill/>
            <a:miter lim="800000"/>
            <a:headEnd/>
            <a:tailEnd/>
          </a:ln>
        </p:spPr>
        <p:txBody>
          <a:bodyPr>
            <a:spAutoFit/>
          </a:bodyPr>
          <a:lstStyle/>
          <a:p>
            <a:r>
              <a:rPr lang="en-US" dirty="0">
                <a:sym typeface="Symbol" pitchFamily="18" charset="2"/>
              </a:rPr>
              <a:t>Is this reaction exoergic or endoergic?  What energy does it </a:t>
            </a:r>
            <a:r>
              <a:rPr lang="en-US" dirty="0" smtClean="0">
                <a:sym typeface="Symbol" pitchFamily="18" charset="2"/>
              </a:rPr>
              <a:t>give </a:t>
            </a:r>
            <a:r>
              <a:rPr lang="en-US" dirty="0">
                <a:sym typeface="Symbol" pitchFamily="18" charset="2"/>
              </a:rPr>
              <a:t>off? (Known as the Q value</a:t>
            </a:r>
            <a:r>
              <a:rPr lang="en-US" dirty="0" smtClean="0">
                <a:sym typeface="Symbol" pitchFamily="18" charset="2"/>
              </a:rPr>
              <a:t>) (+Q = </a:t>
            </a:r>
            <a:r>
              <a:rPr lang="en-US" dirty="0" err="1" smtClean="0">
                <a:sym typeface="Symbol" pitchFamily="18" charset="2"/>
              </a:rPr>
              <a:t>Exo</a:t>
            </a:r>
            <a:r>
              <a:rPr lang="en-US" dirty="0" smtClean="0">
                <a:sym typeface="Symbol" pitchFamily="18" charset="2"/>
              </a:rPr>
              <a:t>, -Q = Endo)</a:t>
            </a:r>
            <a:endParaRPr lang="en-US" sz="2400" baseline="-25000" dirty="0">
              <a:sym typeface="Symbol" pitchFamily="18" charset="2"/>
            </a:endParaRPr>
          </a:p>
        </p:txBody>
      </p:sp>
      <p:sp>
        <p:nvSpPr>
          <p:cNvPr id="11268" name="Text Box 6"/>
          <p:cNvSpPr txBox="1">
            <a:spLocks noChangeArrowheads="1"/>
          </p:cNvSpPr>
          <p:nvPr/>
        </p:nvSpPr>
        <p:spPr bwMode="auto">
          <a:xfrm>
            <a:off x="228600" y="1219200"/>
            <a:ext cx="8534400" cy="762000"/>
          </a:xfrm>
          <a:prstGeom prst="rect">
            <a:avLst/>
          </a:prstGeom>
          <a:noFill/>
          <a:ln w="9525">
            <a:noFill/>
            <a:miter lim="800000"/>
            <a:headEnd/>
            <a:tailEnd/>
          </a:ln>
        </p:spPr>
        <p:txBody>
          <a:bodyPr>
            <a:spAutoFit/>
          </a:bodyPr>
          <a:lstStyle/>
          <a:p>
            <a:pPr algn="ctr"/>
            <a:r>
              <a:rPr lang="en-US" sz="4400" b="1" baseline="30000"/>
              <a:t>197</a:t>
            </a:r>
            <a:r>
              <a:rPr lang="en-US" sz="4400" b="1" baseline="-25000"/>
              <a:t>79</a:t>
            </a:r>
            <a:r>
              <a:rPr lang="en-US" sz="4400" b="1"/>
              <a:t>Au(</a:t>
            </a:r>
            <a:r>
              <a:rPr lang="en-US" sz="4400" b="1">
                <a:sym typeface="Symbol" pitchFamily="18" charset="2"/>
              </a:rPr>
              <a:t>, d</a:t>
            </a:r>
            <a:r>
              <a:rPr lang="en-US" sz="4400" b="1"/>
              <a:t>) </a:t>
            </a:r>
            <a:r>
              <a:rPr lang="en-US" sz="4400" b="1" baseline="30000"/>
              <a:t>199</a:t>
            </a:r>
            <a:r>
              <a:rPr lang="en-US" sz="4400" b="1" baseline="-25000"/>
              <a:t>80</a:t>
            </a:r>
            <a:r>
              <a:rPr lang="en-US" sz="4400" b="1"/>
              <a:t>Hg</a:t>
            </a:r>
          </a:p>
        </p:txBody>
      </p:sp>
      <p:sp>
        <p:nvSpPr>
          <p:cNvPr id="201735" name="Text Box 7"/>
          <p:cNvSpPr txBox="1">
            <a:spLocks noChangeArrowheads="1"/>
          </p:cNvSpPr>
          <p:nvPr/>
        </p:nvSpPr>
        <p:spPr bwMode="auto">
          <a:xfrm>
            <a:off x="457200" y="2286000"/>
            <a:ext cx="3436938" cy="1493838"/>
          </a:xfrm>
          <a:prstGeom prst="rect">
            <a:avLst/>
          </a:prstGeom>
          <a:noFill/>
          <a:ln w="38100">
            <a:noFill/>
            <a:miter lim="800000"/>
            <a:headEnd/>
            <a:tailEnd/>
          </a:ln>
        </p:spPr>
        <p:txBody>
          <a:bodyPr wrap="none">
            <a:spAutoFit/>
          </a:bodyPr>
          <a:lstStyle/>
          <a:p>
            <a:r>
              <a:rPr lang="en-US"/>
              <a:t> </a:t>
            </a:r>
            <a:r>
              <a:rPr lang="en-US" sz="3200" b="1" baseline="30000"/>
              <a:t>197</a:t>
            </a:r>
            <a:r>
              <a:rPr lang="en-US" sz="3200" b="1" baseline="-25000"/>
              <a:t>79</a:t>
            </a:r>
            <a:r>
              <a:rPr lang="en-US" sz="3200" b="1"/>
              <a:t>Au</a:t>
            </a:r>
            <a:r>
              <a:rPr lang="en-US"/>
              <a:t> =196.966543</a:t>
            </a:r>
          </a:p>
          <a:p>
            <a:r>
              <a:rPr lang="en-US"/>
              <a:t> </a:t>
            </a:r>
            <a:r>
              <a:rPr lang="en-US" sz="3200">
                <a:sym typeface="Symbol" pitchFamily="18" charset="2"/>
              </a:rPr>
              <a:t> = He = </a:t>
            </a:r>
            <a:r>
              <a:rPr lang="en-US">
                <a:sym typeface="Symbol" pitchFamily="18" charset="2"/>
              </a:rPr>
              <a:t>4.002602</a:t>
            </a:r>
          </a:p>
          <a:p>
            <a:r>
              <a:rPr lang="en-US">
                <a:sym typeface="Symbol" pitchFamily="18" charset="2"/>
              </a:rPr>
              <a:t>total = 200.969145</a:t>
            </a:r>
          </a:p>
        </p:txBody>
      </p:sp>
      <p:sp>
        <p:nvSpPr>
          <p:cNvPr id="201736" name="Text Box 8"/>
          <p:cNvSpPr txBox="1">
            <a:spLocks noChangeArrowheads="1"/>
          </p:cNvSpPr>
          <p:nvPr/>
        </p:nvSpPr>
        <p:spPr bwMode="auto">
          <a:xfrm>
            <a:off x="4267200" y="2362200"/>
            <a:ext cx="3436938" cy="1493838"/>
          </a:xfrm>
          <a:prstGeom prst="rect">
            <a:avLst/>
          </a:prstGeom>
          <a:noFill/>
          <a:ln w="38100">
            <a:noFill/>
            <a:miter lim="800000"/>
            <a:headEnd/>
            <a:tailEnd/>
          </a:ln>
        </p:spPr>
        <p:txBody>
          <a:bodyPr wrap="none">
            <a:spAutoFit/>
          </a:bodyPr>
          <a:lstStyle/>
          <a:p>
            <a:r>
              <a:rPr lang="en-US"/>
              <a:t> </a:t>
            </a:r>
            <a:r>
              <a:rPr lang="en-US" sz="3200" b="1" baseline="30000"/>
              <a:t>199</a:t>
            </a:r>
            <a:r>
              <a:rPr lang="en-US" sz="3200" b="1" baseline="-25000"/>
              <a:t>80</a:t>
            </a:r>
            <a:r>
              <a:rPr lang="en-US" sz="3200" b="1"/>
              <a:t>Hg</a:t>
            </a:r>
            <a:r>
              <a:rPr lang="en-US"/>
              <a:t> =198.968253</a:t>
            </a:r>
          </a:p>
          <a:p>
            <a:r>
              <a:rPr lang="en-US"/>
              <a:t> </a:t>
            </a:r>
            <a:r>
              <a:rPr lang="en-US" sz="3200">
                <a:sym typeface="Symbol" pitchFamily="18" charset="2"/>
              </a:rPr>
              <a:t>d = </a:t>
            </a:r>
            <a:r>
              <a:rPr lang="en-US" sz="3200" b="1" baseline="30000">
                <a:sym typeface="Symbol" pitchFamily="18" charset="2"/>
              </a:rPr>
              <a:t>2</a:t>
            </a:r>
            <a:r>
              <a:rPr lang="en-US" sz="3200" b="1">
                <a:sym typeface="Symbol" pitchFamily="18" charset="2"/>
              </a:rPr>
              <a:t>H</a:t>
            </a:r>
            <a:r>
              <a:rPr lang="en-US" sz="3200">
                <a:sym typeface="Symbol" pitchFamily="18" charset="2"/>
              </a:rPr>
              <a:t> = </a:t>
            </a:r>
            <a:r>
              <a:rPr lang="en-US">
                <a:sym typeface="Symbol" pitchFamily="18" charset="2"/>
              </a:rPr>
              <a:t>2.014102</a:t>
            </a:r>
          </a:p>
          <a:p>
            <a:r>
              <a:rPr lang="en-US">
                <a:sym typeface="Symbol" pitchFamily="18" charset="2"/>
              </a:rPr>
              <a:t>total = 200.982355</a:t>
            </a:r>
          </a:p>
        </p:txBody>
      </p:sp>
      <p:sp>
        <p:nvSpPr>
          <p:cNvPr id="201737" name="Text Box 9"/>
          <p:cNvSpPr txBox="1">
            <a:spLocks noChangeArrowheads="1"/>
          </p:cNvSpPr>
          <p:nvPr/>
        </p:nvSpPr>
        <p:spPr bwMode="auto">
          <a:xfrm>
            <a:off x="669925" y="4562475"/>
            <a:ext cx="8245475" cy="1373188"/>
          </a:xfrm>
          <a:prstGeom prst="rect">
            <a:avLst/>
          </a:prstGeom>
          <a:noFill/>
          <a:ln w="38100">
            <a:noFill/>
            <a:miter lim="800000"/>
            <a:headEnd/>
            <a:tailEnd/>
          </a:ln>
        </p:spPr>
        <p:txBody>
          <a:bodyPr>
            <a:spAutoFit/>
          </a:bodyPr>
          <a:lstStyle/>
          <a:p>
            <a:r>
              <a:rPr lang="en-US"/>
              <a:t>It gains 0.01321 u of mass, so it requires (0.01321)(931.5) = 12.31 MeV of energy</a:t>
            </a:r>
          </a:p>
          <a:p>
            <a:r>
              <a:rPr lang="en-US"/>
              <a:t>This is endoergic</a:t>
            </a:r>
          </a:p>
        </p:txBody>
      </p:sp>
      <p:sp>
        <p:nvSpPr>
          <p:cNvPr id="7" name="TextBox 6"/>
          <p:cNvSpPr txBox="1"/>
          <p:nvPr/>
        </p:nvSpPr>
        <p:spPr>
          <a:xfrm>
            <a:off x="609600" y="6553200"/>
            <a:ext cx="1383712" cy="307777"/>
          </a:xfrm>
          <a:prstGeom prst="rect">
            <a:avLst/>
          </a:prstGeom>
          <a:noFill/>
        </p:spPr>
        <p:txBody>
          <a:bodyPr wrap="none" rtlCol="0">
            <a:spAutoFit/>
          </a:bodyPr>
          <a:lstStyle/>
          <a:p>
            <a:r>
              <a:rPr lang="en-US" sz="1400" dirty="0" smtClean="0"/>
              <a:t>Q = -12.30 MeV</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1735">
                                            <p:txEl>
                                              <p:pRg st="0" end="0"/>
                                            </p:txEl>
                                          </p:spTgt>
                                        </p:tgtEl>
                                        <p:attrNameLst>
                                          <p:attrName>style.visibility</p:attrName>
                                        </p:attrNameLst>
                                      </p:cBhvr>
                                      <p:to>
                                        <p:strVal val="visible"/>
                                      </p:to>
                                    </p:set>
                                    <p:animEffect transition="in" filter="wipe(left)">
                                      <p:cBhvr>
                                        <p:cTn id="7" dur="500"/>
                                        <p:tgtEl>
                                          <p:spTgt spid="2017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1735">
                                            <p:txEl>
                                              <p:pRg st="1" end="1"/>
                                            </p:txEl>
                                          </p:spTgt>
                                        </p:tgtEl>
                                        <p:attrNameLst>
                                          <p:attrName>style.visibility</p:attrName>
                                        </p:attrNameLst>
                                      </p:cBhvr>
                                      <p:to>
                                        <p:strVal val="visible"/>
                                      </p:to>
                                    </p:set>
                                    <p:animEffect transition="in" filter="wipe(left)">
                                      <p:cBhvr>
                                        <p:cTn id="12" dur="500"/>
                                        <p:tgtEl>
                                          <p:spTgt spid="2017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1735">
                                            <p:txEl>
                                              <p:pRg st="2" end="2"/>
                                            </p:txEl>
                                          </p:spTgt>
                                        </p:tgtEl>
                                        <p:attrNameLst>
                                          <p:attrName>style.visibility</p:attrName>
                                        </p:attrNameLst>
                                      </p:cBhvr>
                                      <p:to>
                                        <p:strVal val="visible"/>
                                      </p:to>
                                    </p:set>
                                    <p:animEffect transition="in" filter="wipe(left)">
                                      <p:cBhvr>
                                        <p:cTn id="17" dur="500"/>
                                        <p:tgtEl>
                                          <p:spTgt spid="2017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1736">
                                            <p:txEl>
                                              <p:pRg st="0" end="0"/>
                                            </p:txEl>
                                          </p:spTgt>
                                        </p:tgtEl>
                                        <p:attrNameLst>
                                          <p:attrName>style.visibility</p:attrName>
                                        </p:attrNameLst>
                                      </p:cBhvr>
                                      <p:to>
                                        <p:strVal val="visible"/>
                                      </p:to>
                                    </p:set>
                                    <p:animEffect transition="in" filter="wipe(left)">
                                      <p:cBhvr>
                                        <p:cTn id="22" dur="500"/>
                                        <p:tgtEl>
                                          <p:spTgt spid="20173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1736">
                                            <p:txEl>
                                              <p:pRg st="1" end="1"/>
                                            </p:txEl>
                                          </p:spTgt>
                                        </p:tgtEl>
                                        <p:attrNameLst>
                                          <p:attrName>style.visibility</p:attrName>
                                        </p:attrNameLst>
                                      </p:cBhvr>
                                      <p:to>
                                        <p:strVal val="visible"/>
                                      </p:to>
                                    </p:set>
                                    <p:animEffect transition="in" filter="wipe(left)">
                                      <p:cBhvr>
                                        <p:cTn id="27" dur="500"/>
                                        <p:tgtEl>
                                          <p:spTgt spid="20173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1736">
                                            <p:txEl>
                                              <p:pRg st="2" end="2"/>
                                            </p:txEl>
                                          </p:spTgt>
                                        </p:tgtEl>
                                        <p:attrNameLst>
                                          <p:attrName>style.visibility</p:attrName>
                                        </p:attrNameLst>
                                      </p:cBhvr>
                                      <p:to>
                                        <p:strVal val="visible"/>
                                      </p:to>
                                    </p:set>
                                    <p:animEffect transition="in" filter="wipe(left)">
                                      <p:cBhvr>
                                        <p:cTn id="32" dur="500"/>
                                        <p:tgtEl>
                                          <p:spTgt spid="20173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1737"/>
                                        </p:tgtEl>
                                        <p:attrNameLst>
                                          <p:attrName>style.visibility</p:attrName>
                                        </p:attrNameLst>
                                      </p:cBhvr>
                                      <p:to>
                                        <p:strVal val="visible"/>
                                      </p:to>
                                    </p:set>
                                    <p:animEffect transition="in" filter="dissolve">
                                      <p:cBhvr>
                                        <p:cTn id="37" dur="500"/>
                                        <p:tgtEl>
                                          <p:spTgt spid="201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5" grpId="0" build="p" autoUpdateAnimBg="0"/>
      <p:bldP spid="201736" grpId="0" build="p" autoUpdateAnimBg="0"/>
      <p:bldP spid="20173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1027"/>
          <p:cNvSpPr txBox="1">
            <a:spLocks noChangeArrowheads="1"/>
          </p:cNvSpPr>
          <p:nvPr/>
        </p:nvSpPr>
        <p:spPr bwMode="auto">
          <a:xfrm>
            <a:off x="228600" y="6557963"/>
            <a:ext cx="1358064" cy="307777"/>
          </a:xfrm>
          <a:prstGeom prst="rect">
            <a:avLst/>
          </a:prstGeom>
          <a:noFill/>
          <a:ln w="38100">
            <a:noFill/>
            <a:miter lim="800000"/>
            <a:headEnd/>
            <a:tailEnd/>
          </a:ln>
        </p:spPr>
        <p:txBody>
          <a:bodyPr wrap="none">
            <a:spAutoFit/>
          </a:bodyPr>
          <a:lstStyle/>
          <a:p>
            <a:r>
              <a:rPr lang="en-US" sz="1400" b="1" smtClean="0"/>
              <a:t>Q = +0</a:t>
            </a:r>
            <a:r>
              <a:rPr lang="en-US" sz="1400" b="1" smtClean="0"/>
              <a:t>.53 </a:t>
            </a:r>
            <a:r>
              <a:rPr lang="en-US" sz="1400" b="1"/>
              <a:t>MeV</a:t>
            </a:r>
          </a:p>
        </p:txBody>
      </p:sp>
      <p:sp>
        <p:nvSpPr>
          <p:cNvPr id="12292" name="Text Box 1028"/>
          <p:cNvSpPr txBox="1">
            <a:spLocks noChangeArrowheads="1"/>
          </p:cNvSpPr>
          <p:nvPr/>
        </p:nvSpPr>
        <p:spPr bwMode="auto">
          <a:xfrm>
            <a:off x="228600" y="304800"/>
            <a:ext cx="8686800" cy="519113"/>
          </a:xfrm>
          <a:prstGeom prst="rect">
            <a:avLst/>
          </a:prstGeom>
          <a:noFill/>
          <a:ln w="9525">
            <a:noFill/>
            <a:miter lim="800000"/>
            <a:headEnd/>
            <a:tailEnd/>
          </a:ln>
        </p:spPr>
        <p:txBody>
          <a:bodyPr>
            <a:spAutoFit/>
          </a:bodyPr>
          <a:lstStyle/>
          <a:p>
            <a:r>
              <a:rPr lang="en-US">
                <a:sym typeface="Symbol" pitchFamily="18" charset="2"/>
              </a:rPr>
              <a:t>Try this reaction - is it endo or exo, and how much?</a:t>
            </a:r>
            <a:endParaRPr lang="en-US" sz="2400" baseline="-25000">
              <a:sym typeface="Symbol" pitchFamily="18" charset="2"/>
            </a:endParaRPr>
          </a:p>
        </p:txBody>
      </p:sp>
      <p:sp>
        <p:nvSpPr>
          <p:cNvPr id="12293" name="Text Box 1029"/>
          <p:cNvSpPr txBox="1">
            <a:spLocks noChangeArrowheads="1"/>
          </p:cNvSpPr>
          <p:nvPr/>
        </p:nvSpPr>
        <p:spPr bwMode="auto">
          <a:xfrm>
            <a:off x="228600" y="1219200"/>
            <a:ext cx="8534400" cy="762000"/>
          </a:xfrm>
          <a:prstGeom prst="rect">
            <a:avLst/>
          </a:prstGeom>
          <a:noFill/>
          <a:ln w="9525">
            <a:noFill/>
            <a:miter lim="800000"/>
            <a:headEnd/>
            <a:tailEnd/>
          </a:ln>
        </p:spPr>
        <p:txBody>
          <a:bodyPr>
            <a:spAutoFit/>
          </a:bodyPr>
          <a:lstStyle/>
          <a:p>
            <a:pPr algn="ctr"/>
            <a:r>
              <a:rPr lang="en-US" sz="4400" b="1" baseline="30000"/>
              <a:t>40</a:t>
            </a:r>
            <a:r>
              <a:rPr lang="en-US" sz="4400" b="1" baseline="-25000"/>
              <a:t>19</a:t>
            </a:r>
            <a:r>
              <a:rPr lang="en-US" sz="4400" b="1"/>
              <a:t>K(</a:t>
            </a:r>
            <a:r>
              <a:rPr lang="en-US" sz="4400" b="1">
                <a:sym typeface="Symbol" pitchFamily="18" charset="2"/>
              </a:rPr>
              <a:t>p, n</a:t>
            </a:r>
            <a:r>
              <a:rPr lang="en-US" sz="4400" b="1"/>
              <a:t>) </a:t>
            </a:r>
            <a:r>
              <a:rPr lang="en-US" sz="4400" b="1" baseline="30000"/>
              <a:t>40</a:t>
            </a:r>
            <a:r>
              <a:rPr lang="en-US" sz="4400" b="1" baseline="-25000"/>
              <a:t>20</a:t>
            </a:r>
            <a:r>
              <a:rPr lang="en-US" sz="4400" b="1"/>
              <a:t>Ca</a:t>
            </a:r>
          </a:p>
        </p:txBody>
      </p:sp>
      <p:sp>
        <p:nvSpPr>
          <p:cNvPr id="12294" name="Text Box 1030"/>
          <p:cNvSpPr txBox="1">
            <a:spLocks noChangeArrowheads="1"/>
          </p:cNvSpPr>
          <p:nvPr/>
        </p:nvSpPr>
        <p:spPr bwMode="auto">
          <a:xfrm>
            <a:off x="457200" y="2286000"/>
            <a:ext cx="3170238" cy="1066800"/>
          </a:xfrm>
          <a:prstGeom prst="rect">
            <a:avLst/>
          </a:prstGeom>
          <a:noFill/>
          <a:ln w="38100">
            <a:noFill/>
            <a:miter lim="800000"/>
            <a:headEnd/>
            <a:tailEnd/>
          </a:ln>
        </p:spPr>
        <p:txBody>
          <a:bodyPr wrap="none">
            <a:spAutoFit/>
          </a:bodyPr>
          <a:lstStyle/>
          <a:p>
            <a:r>
              <a:rPr lang="en-US"/>
              <a:t> </a:t>
            </a:r>
            <a:r>
              <a:rPr lang="en-US" sz="3200" b="1" baseline="30000"/>
              <a:t>40</a:t>
            </a:r>
            <a:r>
              <a:rPr lang="en-US" sz="3200" b="1" baseline="-25000"/>
              <a:t>19</a:t>
            </a:r>
            <a:r>
              <a:rPr lang="en-US" sz="3200" b="1"/>
              <a:t>K </a:t>
            </a:r>
            <a:r>
              <a:rPr lang="en-US"/>
              <a:t> = 39.964000</a:t>
            </a:r>
          </a:p>
          <a:p>
            <a:r>
              <a:rPr lang="en-US"/>
              <a:t> </a:t>
            </a:r>
            <a:r>
              <a:rPr lang="en-US" sz="3200">
                <a:sym typeface="Symbol" pitchFamily="18" charset="2"/>
              </a:rPr>
              <a:t>p = H =   </a:t>
            </a:r>
            <a:r>
              <a:rPr lang="en-US">
                <a:sym typeface="Symbol" pitchFamily="18" charset="2"/>
              </a:rPr>
              <a:t>1.007825</a:t>
            </a:r>
          </a:p>
        </p:txBody>
      </p:sp>
      <p:sp>
        <p:nvSpPr>
          <p:cNvPr id="12295" name="Text Box 1031"/>
          <p:cNvSpPr txBox="1">
            <a:spLocks noChangeArrowheads="1"/>
          </p:cNvSpPr>
          <p:nvPr/>
        </p:nvSpPr>
        <p:spPr bwMode="auto">
          <a:xfrm>
            <a:off x="4267200" y="2362200"/>
            <a:ext cx="3257550" cy="1066800"/>
          </a:xfrm>
          <a:prstGeom prst="rect">
            <a:avLst/>
          </a:prstGeom>
          <a:noFill/>
          <a:ln w="38100">
            <a:noFill/>
            <a:miter lim="800000"/>
            <a:headEnd/>
            <a:tailEnd/>
          </a:ln>
        </p:spPr>
        <p:txBody>
          <a:bodyPr wrap="none">
            <a:spAutoFit/>
          </a:bodyPr>
          <a:lstStyle/>
          <a:p>
            <a:r>
              <a:rPr lang="en-US"/>
              <a:t> </a:t>
            </a:r>
            <a:r>
              <a:rPr lang="en-US" sz="3200" b="1" baseline="30000"/>
              <a:t>40</a:t>
            </a:r>
            <a:r>
              <a:rPr lang="en-US" sz="3200" b="1" baseline="-25000"/>
              <a:t>20</a:t>
            </a:r>
            <a:r>
              <a:rPr lang="en-US" sz="3200" b="1"/>
              <a:t>Ca</a:t>
            </a:r>
            <a:r>
              <a:rPr lang="en-US"/>
              <a:t> = 39.962591</a:t>
            </a:r>
          </a:p>
          <a:p>
            <a:r>
              <a:rPr lang="en-US"/>
              <a:t> </a:t>
            </a:r>
            <a:r>
              <a:rPr lang="en-US" sz="3200">
                <a:sym typeface="Symbol" pitchFamily="18" charset="2"/>
              </a:rPr>
              <a:t>        n =   </a:t>
            </a:r>
            <a:r>
              <a:rPr lang="en-US">
                <a:sym typeface="Symbol" pitchFamily="18" charset="2"/>
              </a:rPr>
              <a:t>1.008665</a:t>
            </a:r>
          </a:p>
        </p:txBody>
      </p:sp>
      <p:sp>
        <p:nvSpPr>
          <p:cNvPr id="202760" name="Text Box 1032"/>
          <p:cNvSpPr txBox="1">
            <a:spLocks noChangeArrowheads="1"/>
          </p:cNvSpPr>
          <p:nvPr/>
        </p:nvSpPr>
        <p:spPr bwMode="auto">
          <a:xfrm>
            <a:off x="609600" y="3810000"/>
            <a:ext cx="8245475" cy="1373188"/>
          </a:xfrm>
          <a:prstGeom prst="rect">
            <a:avLst/>
          </a:prstGeom>
          <a:noFill/>
          <a:ln w="38100">
            <a:noFill/>
            <a:miter lim="800000"/>
            <a:headEnd/>
            <a:tailEnd/>
          </a:ln>
        </p:spPr>
        <p:txBody>
          <a:bodyPr>
            <a:spAutoFit/>
          </a:bodyPr>
          <a:lstStyle/>
          <a:p>
            <a:r>
              <a:rPr lang="en-US"/>
              <a:t>It loses 0.00057 u of mass, so it gives off (0.00057)(931.5) = .53 MeV of energy</a:t>
            </a:r>
          </a:p>
          <a:p>
            <a:r>
              <a:rPr lang="en-US"/>
              <a:t>This is exoergic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2760"/>
                                        </p:tgtEl>
                                        <p:attrNameLst>
                                          <p:attrName>style.visibility</p:attrName>
                                        </p:attrNameLst>
                                      </p:cBhvr>
                                      <p:to>
                                        <p:strVal val="visible"/>
                                      </p:to>
                                    </p:set>
                                    <p:animEffect transition="in" filter="dissolve">
                                      <p:cBhvr>
                                        <p:cTn id="7" dur="500"/>
                                        <p:tgtEl>
                                          <p:spTgt spid="2027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Hahn and Strassmann’s discovery</a:t>
            </a:r>
            <a:endParaRPr lang="en-US" sz="800"/>
          </a:p>
        </p:txBody>
      </p:sp>
      <p:sp>
        <p:nvSpPr>
          <p:cNvPr id="177156" name="Text Box 4"/>
          <p:cNvSpPr txBox="1">
            <a:spLocks noChangeArrowheads="1"/>
          </p:cNvSpPr>
          <p:nvPr/>
        </p:nvSpPr>
        <p:spPr bwMode="auto">
          <a:xfrm>
            <a:off x="228600" y="914400"/>
            <a:ext cx="6705600" cy="3049588"/>
          </a:xfrm>
          <a:prstGeom prst="rect">
            <a:avLst/>
          </a:prstGeom>
          <a:noFill/>
          <a:ln w="38100">
            <a:noFill/>
            <a:miter lim="800000"/>
            <a:headEnd/>
            <a:tailEnd/>
          </a:ln>
        </p:spPr>
        <p:txBody>
          <a:bodyPr>
            <a:spAutoFit/>
          </a:bodyPr>
          <a:lstStyle/>
          <a:p>
            <a:pPr>
              <a:buFontTx/>
              <a:buChar char="•"/>
            </a:pPr>
            <a:r>
              <a:rPr lang="en-US" dirty="0"/>
              <a:t>Fermi discovers that neutrons are the way to go, and discovers many nuclear reactions </a:t>
            </a:r>
          </a:p>
          <a:p>
            <a:pPr>
              <a:buFontTx/>
              <a:buChar char="•"/>
            </a:pPr>
            <a:r>
              <a:rPr lang="en-US" dirty="0"/>
              <a:t>In 1938, Otto Hahn and Fritz </a:t>
            </a:r>
            <a:r>
              <a:rPr lang="en-US" dirty="0" err="1"/>
              <a:t>Strassmann</a:t>
            </a:r>
            <a:r>
              <a:rPr lang="en-US" dirty="0"/>
              <a:t> discover that Uranium will split in half:</a:t>
            </a:r>
          </a:p>
          <a:p>
            <a:r>
              <a:rPr lang="en-US" sz="3200" b="1" dirty="0"/>
              <a:t>n + </a:t>
            </a:r>
            <a:r>
              <a:rPr lang="en-US" sz="3200" b="1" baseline="30000" dirty="0"/>
              <a:t>235</a:t>
            </a:r>
            <a:r>
              <a:rPr lang="en-US" sz="3200" b="1" baseline="-25000" dirty="0"/>
              <a:t>92</a:t>
            </a:r>
            <a:r>
              <a:rPr lang="en-US" sz="3200" b="1" dirty="0"/>
              <a:t>U  ---&gt; </a:t>
            </a:r>
            <a:r>
              <a:rPr lang="en-US" sz="3200" b="1" baseline="30000" dirty="0"/>
              <a:t>141</a:t>
            </a:r>
            <a:r>
              <a:rPr lang="en-US" sz="3200" b="1" baseline="-25000" dirty="0"/>
              <a:t>56</a:t>
            </a:r>
            <a:r>
              <a:rPr lang="en-US" sz="3200" b="1" dirty="0"/>
              <a:t>Ba + </a:t>
            </a:r>
            <a:r>
              <a:rPr lang="en-US" sz="3200" b="1" baseline="30000" dirty="0"/>
              <a:t>92</a:t>
            </a:r>
            <a:r>
              <a:rPr lang="en-US" sz="3200" b="1" baseline="-25000" dirty="0"/>
              <a:t>36</a:t>
            </a:r>
            <a:r>
              <a:rPr lang="en-US" sz="3200" b="1" dirty="0"/>
              <a:t>Kr + </a:t>
            </a:r>
            <a:r>
              <a:rPr lang="en-US" sz="3200" b="1" dirty="0" smtClean="0"/>
              <a:t>( )n </a:t>
            </a:r>
            <a:r>
              <a:rPr lang="en-US" sz="3200" b="1" dirty="0"/>
              <a:t>(typical)</a:t>
            </a:r>
          </a:p>
          <a:p>
            <a:pPr>
              <a:buFontTx/>
              <a:buChar char="•"/>
            </a:pPr>
            <a:endParaRPr lang="en-US" sz="1800" dirty="0"/>
          </a:p>
        </p:txBody>
      </p:sp>
      <p:pic>
        <p:nvPicPr>
          <p:cNvPr id="177157" name="Picture 5" descr="FG31_02"/>
          <p:cNvPicPr>
            <a:picLocks noChangeAspect="1" noChangeArrowheads="1"/>
          </p:cNvPicPr>
          <p:nvPr/>
        </p:nvPicPr>
        <p:blipFill>
          <a:blip r:embed="rId2" cstate="print"/>
          <a:srcRect l="40009" r="32986"/>
          <a:stretch>
            <a:fillRect/>
          </a:stretch>
        </p:blipFill>
        <p:spPr bwMode="auto">
          <a:xfrm>
            <a:off x="7010400" y="762000"/>
            <a:ext cx="2057400" cy="5080000"/>
          </a:xfrm>
          <a:prstGeom prst="rect">
            <a:avLst/>
          </a:prstGeom>
          <a:noFill/>
          <a:ln w="9525">
            <a:noFill/>
            <a:miter lim="800000"/>
            <a:headEnd/>
            <a:tailEnd/>
          </a:ln>
        </p:spPr>
      </p:pic>
      <p:sp>
        <p:nvSpPr>
          <p:cNvPr id="177158" name="Text Box 6"/>
          <p:cNvSpPr txBox="1">
            <a:spLocks noChangeArrowheads="1"/>
          </p:cNvSpPr>
          <p:nvPr/>
        </p:nvSpPr>
        <p:spPr bwMode="auto">
          <a:xfrm>
            <a:off x="228600" y="4410075"/>
            <a:ext cx="6553200" cy="1373188"/>
          </a:xfrm>
          <a:prstGeom prst="rect">
            <a:avLst/>
          </a:prstGeom>
          <a:noFill/>
          <a:ln w="38100">
            <a:noFill/>
            <a:miter lim="800000"/>
            <a:headEnd/>
            <a:tailEnd/>
          </a:ln>
        </p:spPr>
        <p:txBody>
          <a:bodyPr>
            <a:spAutoFit/>
          </a:bodyPr>
          <a:lstStyle/>
          <a:p>
            <a:pPr>
              <a:buFontTx/>
              <a:buChar char="•"/>
            </a:pPr>
            <a:r>
              <a:rPr lang="en-US" dirty="0"/>
              <a:t>The reaction releases 200 MeV</a:t>
            </a:r>
          </a:p>
          <a:p>
            <a:pPr>
              <a:buFontTx/>
              <a:buChar char="•"/>
            </a:pPr>
            <a:r>
              <a:rPr lang="en-US" dirty="0"/>
              <a:t>The neutrons released could trigger further fission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7156">
                                            <p:txEl>
                                              <p:pRg st="0" end="0"/>
                                            </p:txEl>
                                          </p:spTgt>
                                        </p:tgtEl>
                                        <p:attrNameLst>
                                          <p:attrName>style.visibility</p:attrName>
                                        </p:attrNameLst>
                                      </p:cBhvr>
                                      <p:to>
                                        <p:strVal val="visible"/>
                                      </p:to>
                                    </p:set>
                                    <p:animEffect transition="in" filter="dissolve">
                                      <p:cBhvr>
                                        <p:cTn id="7" dur="500"/>
                                        <p:tgtEl>
                                          <p:spTgt spid="1771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7156">
                                            <p:txEl>
                                              <p:pRg st="1" end="1"/>
                                            </p:txEl>
                                          </p:spTgt>
                                        </p:tgtEl>
                                        <p:attrNameLst>
                                          <p:attrName>style.visibility</p:attrName>
                                        </p:attrNameLst>
                                      </p:cBhvr>
                                      <p:to>
                                        <p:strVal val="visible"/>
                                      </p:to>
                                    </p:set>
                                    <p:animEffect transition="in" filter="dissolve">
                                      <p:cBhvr>
                                        <p:cTn id="12" dur="500"/>
                                        <p:tgtEl>
                                          <p:spTgt spid="1771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77157"/>
                                        </p:tgtEl>
                                        <p:attrNameLst>
                                          <p:attrName>style.visibility</p:attrName>
                                        </p:attrNameLst>
                                      </p:cBhvr>
                                      <p:to>
                                        <p:strVal val="visible"/>
                                      </p:to>
                                    </p:set>
                                    <p:animEffect transition="in" filter="dissolve">
                                      <p:cBhvr>
                                        <p:cTn id="17" dur="500"/>
                                        <p:tgtEl>
                                          <p:spTgt spid="17715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7156">
                                            <p:txEl>
                                              <p:pRg st="2" end="2"/>
                                            </p:txEl>
                                          </p:spTgt>
                                        </p:tgtEl>
                                        <p:attrNameLst>
                                          <p:attrName>style.visibility</p:attrName>
                                        </p:attrNameLst>
                                      </p:cBhvr>
                                      <p:to>
                                        <p:strVal val="visible"/>
                                      </p:to>
                                    </p:set>
                                    <p:animEffect transition="in" filter="dissolve">
                                      <p:cBhvr>
                                        <p:cTn id="22" dur="500"/>
                                        <p:tgtEl>
                                          <p:spTgt spid="17715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7158">
                                            <p:txEl>
                                              <p:pRg st="0" end="0"/>
                                            </p:txEl>
                                          </p:spTgt>
                                        </p:tgtEl>
                                        <p:attrNameLst>
                                          <p:attrName>style.visibility</p:attrName>
                                        </p:attrNameLst>
                                      </p:cBhvr>
                                      <p:to>
                                        <p:strVal val="visible"/>
                                      </p:to>
                                    </p:set>
                                    <p:animEffect transition="in" filter="dissolve">
                                      <p:cBhvr>
                                        <p:cTn id="27" dur="500"/>
                                        <p:tgtEl>
                                          <p:spTgt spid="17715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7158">
                                            <p:txEl>
                                              <p:pRg st="1" end="1"/>
                                            </p:txEl>
                                          </p:spTgt>
                                        </p:tgtEl>
                                        <p:attrNameLst>
                                          <p:attrName>style.visibility</p:attrName>
                                        </p:attrNameLst>
                                      </p:cBhvr>
                                      <p:to>
                                        <p:strVal val="visible"/>
                                      </p:to>
                                    </p:set>
                                    <p:animEffect transition="in" filter="dissolve">
                                      <p:cBhvr>
                                        <p:cTn id="32" dur="500"/>
                                        <p:tgtEl>
                                          <p:spTgt spid="177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6" grpId="0" uiExpand="1" build="p" autoUpdateAnimBg="0"/>
      <p:bldP spid="17715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r>
              <a:rPr lang="en-US" b="1" dirty="0" smtClean="0"/>
              <a:t>Let’s find the Q-Value:</a:t>
            </a:r>
          </a:p>
          <a:p>
            <a:endParaRPr lang="en-US" b="1" dirty="0" smtClean="0"/>
          </a:p>
          <a:p>
            <a:r>
              <a:rPr lang="en-US" b="1" dirty="0" smtClean="0"/>
              <a:t>              n + </a:t>
            </a:r>
            <a:r>
              <a:rPr lang="en-US" b="1" baseline="30000" dirty="0" smtClean="0"/>
              <a:t>235</a:t>
            </a:r>
            <a:r>
              <a:rPr lang="en-US" b="1" baseline="-25000" dirty="0" smtClean="0"/>
              <a:t>92</a:t>
            </a:r>
            <a:r>
              <a:rPr lang="en-US" b="1" dirty="0" smtClean="0"/>
              <a:t>U  ---&gt; </a:t>
            </a:r>
            <a:r>
              <a:rPr lang="en-US" b="1" baseline="30000" dirty="0" smtClean="0"/>
              <a:t>141</a:t>
            </a:r>
            <a:r>
              <a:rPr lang="en-US" b="1" baseline="-25000" dirty="0" smtClean="0"/>
              <a:t>56</a:t>
            </a:r>
            <a:r>
              <a:rPr lang="en-US" b="1" dirty="0" smtClean="0"/>
              <a:t>Ba + </a:t>
            </a:r>
            <a:r>
              <a:rPr lang="en-US" b="1" baseline="30000" dirty="0" smtClean="0"/>
              <a:t>92</a:t>
            </a:r>
            <a:r>
              <a:rPr lang="en-US" b="1" baseline="-25000" dirty="0" smtClean="0"/>
              <a:t>36</a:t>
            </a:r>
            <a:r>
              <a:rPr lang="en-US" b="1" dirty="0" smtClean="0"/>
              <a:t>Kr + (    )n</a:t>
            </a:r>
          </a:p>
          <a:p>
            <a:endParaRPr lang="en-US" b="1" dirty="0" smtClean="0"/>
          </a:p>
          <a:p>
            <a:r>
              <a:rPr lang="en-US" b="1" dirty="0" smtClean="0"/>
              <a:t>How many neutrons does it release?</a:t>
            </a:r>
          </a:p>
          <a:p>
            <a:r>
              <a:rPr lang="en-US" b="1" dirty="0" smtClean="0"/>
              <a:t>What is the Q-Value? </a:t>
            </a:r>
            <a:r>
              <a:rPr lang="en-US" sz="1400" b="1" dirty="0" smtClean="0"/>
              <a:t>(+173.3 MeV)</a:t>
            </a:r>
            <a:endParaRPr lang="en-US" b="1" dirty="0" smtClean="0"/>
          </a:p>
          <a:p>
            <a:endParaRPr lang="en-US" b="1" dirty="0" smtClean="0"/>
          </a:p>
          <a:p>
            <a:endParaRPr lang="en-US" b="1" dirty="0" smtClean="0"/>
          </a:p>
          <a:p>
            <a:endParaRPr lang="en-US" b="1" dirty="0" smtClean="0"/>
          </a:p>
          <a:p>
            <a:r>
              <a:rPr lang="en-US" b="1" dirty="0" smtClean="0"/>
              <a:t>What is the energy density in J/kg if this is the only reaction that occurs? </a:t>
            </a:r>
            <a:r>
              <a:rPr lang="en-US" sz="1200" b="1" dirty="0" smtClean="0"/>
              <a:t>(7.112x10</a:t>
            </a:r>
            <a:r>
              <a:rPr lang="en-US" sz="1200" b="1" baseline="30000" dirty="0" smtClean="0"/>
              <a:t>13</a:t>
            </a:r>
            <a:r>
              <a:rPr lang="en-US" sz="1200" b="1" dirty="0" smtClean="0"/>
              <a:t> J/kg 7.112x107 MJ/kg)</a:t>
            </a:r>
            <a:endParaRPr lang="en-US" dirty="0"/>
          </a:p>
        </p:txBody>
      </p:sp>
      <p:sp>
        <p:nvSpPr>
          <p:cNvPr id="2049" name="Rectangle 1"/>
          <p:cNvSpPr>
            <a:spLocks noChangeArrowheads="1"/>
          </p:cNvSpPr>
          <p:nvPr/>
        </p:nvSpPr>
        <p:spPr bwMode="auto">
          <a:xfrm>
            <a:off x="6934200" y="0"/>
            <a:ext cx="2209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   </a:t>
            </a:r>
            <a:r>
              <a:rPr kumimoji="0" lang="pt-BR"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1</a:t>
            </a:r>
            <a:r>
              <a:rPr kumimoji="0" lang="pt-BR" sz="1200" b="0" i="0" u="none" strike="noStrike" cap="none" normalizeH="0" baseline="-30000" dirty="0" smtClean="0">
                <a:ln>
                  <a:noFill/>
                </a:ln>
                <a:solidFill>
                  <a:srgbClr val="000000"/>
                </a:solidFill>
                <a:effectLst/>
                <a:latin typeface="Arial" pitchFamily="34" charset="0"/>
                <a:ea typeface="Times New Roman" pitchFamily="18" charset="0"/>
                <a:cs typeface="Arial" pitchFamily="34" charset="0"/>
              </a:rPr>
              <a:t>0</a:t>
            </a:r>
            <a:r>
              <a:rPr kumimoji="0" lang="pt-B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	1.008665 u</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U-235 = </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235.043923 u</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Ba-141 = 140.914406 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Kr-92 = 91.926153 u</a:t>
            </a:r>
            <a:r>
              <a:rPr kumimoji="0" lang="en-US" sz="6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Hahn and Strassmann’s discovery</a:t>
            </a:r>
            <a:endParaRPr lang="en-US" sz="800"/>
          </a:p>
        </p:txBody>
      </p:sp>
      <p:sp>
        <p:nvSpPr>
          <p:cNvPr id="177156" name="Text Box 4"/>
          <p:cNvSpPr txBox="1">
            <a:spLocks noChangeArrowheads="1"/>
          </p:cNvSpPr>
          <p:nvPr/>
        </p:nvSpPr>
        <p:spPr bwMode="auto">
          <a:xfrm>
            <a:off x="228600" y="914400"/>
            <a:ext cx="6705600" cy="3049588"/>
          </a:xfrm>
          <a:prstGeom prst="rect">
            <a:avLst/>
          </a:prstGeom>
          <a:noFill/>
          <a:ln w="38100">
            <a:noFill/>
            <a:miter lim="800000"/>
            <a:headEnd/>
            <a:tailEnd/>
          </a:ln>
        </p:spPr>
        <p:txBody>
          <a:bodyPr>
            <a:spAutoFit/>
          </a:bodyPr>
          <a:lstStyle/>
          <a:p>
            <a:pPr>
              <a:buFontTx/>
              <a:buChar char="•"/>
            </a:pPr>
            <a:r>
              <a:rPr lang="en-US" dirty="0"/>
              <a:t>Fermi discovers that neutrons are the way to go, and discovers many nuclear reactions </a:t>
            </a:r>
          </a:p>
          <a:p>
            <a:pPr>
              <a:buFontTx/>
              <a:buChar char="•"/>
            </a:pPr>
            <a:r>
              <a:rPr lang="en-US" dirty="0"/>
              <a:t>In 1938, Otto Hahn and Fritz </a:t>
            </a:r>
            <a:r>
              <a:rPr lang="en-US" dirty="0" err="1"/>
              <a:t>Strassmann</a:t>
            </a:r>
            <a:r>
              <a:rPr lang="en-US" dirty="0"/>
              <a:t> discover that Uranium will split in half:</a:t>
            </a:r>
          </a:p>
          <a:p>
            <a:r>
              <a:rPr lang="en-US" sz="3200" b="1" dirty="0"/>
              <a:t>n + </a:t>
            </a:r>
            <a:r>
              <a:rPr lang="en-US" sz="3200" b="1" baseline="30000" dirty="0"/>
              <a:t>235</a:t>
            </a:r>
            <a:r>
              <a:rPr lang="en-US" sz="3200" b="1" baseline="-25000" dirty="0"/>
              <a:t>92</a:t>
            </a:r>
            <a:r>
              <a:rPr lang="en-US" sz="3200" b="1" dirty="0"/>
              <a:t>U  ---&gt; </a:t>
            </a:r>
            <a:r>
              <a:rPr lang="en-US" sz="3200" b="1" baseline="30000" dirty="0"/>
              <a:t>141</a:t>
            </a:r>
            <a:r>
              <a:rPr lang="en-US" sz="3200" b="1" baseline="-25000" dirty="0"/>
              <a:t>56</a:t>
            </a:r>
            <a:r>
              <a:rPr lang="en-US" sz="3200" b="1" dirty="0"/>
              <a:t>Ba + </a:t>
            </a:r>
            <a:r>
              <a:rPr lang="en-US" sz="3200" b="1" baseline="30000" dirty="0"/>
              <a:t>92</a:t>
            </a:r>
            <a:r>
              <a:rPr lang="en-US" sz="3200" b="1" baseline="-25000" dirty="0"/>
              <a:t>36</a:t>
            </a:r>
            <a:r>
              <a:rPr lang="en-US" sz="3200" b="1" dirty="0"/>
              <a:t>Kr + </a:t>
            </a:r>
            <a:r>
              <a:rPr lang="en-US" sz="3200" b="1" dirty="0" smtClean="0"/>
              <a:t>3n </a:t>
            </a:r>
            <a:r>
              <a:rPr lang="en-US" sz="3200" b="1" dirty="0"/>
              <a:t>(typical)</a:t>
            </a:r>
          </a:p>
          <a:p>
            <a:pPr>
              <a:buFontTx/>
              <a:buChar char="•"/>
            </a:pPr>
            <a:endParaRPr lang="en-US" sz="1800" dirty="0"/>
          </a:p>
        </p:txBody>
      </p:sp>
      <p:pic>
        <p:nvPicPr>
          <p:cNvPr id="177157" name="Picture 5" descr="FG31_02"/>
          <p:cNvPicPr>
            <a:picLocks noChangeAspect="1" noChangeArrowheads="1"/>
          </p:cNvPicPr>
          <p:nvPr/>
        </p:nvPicPr>
        <p:blipFill>
          <a:blip r:embed="rId2" cstate="print"/>
          <a:srcRect l="40009" r="32986"/>
          <a:stretch>
            <a:fillRect/>
          </a:stretch>
        </p:blipFill>
        <p:spPr bwMode="auto">
          <a:xfrm>
            <a:off x="7010400" y="762000"/>
            <a:ext cx="2057400" cy="5080000"/>
          </a:xfrm>
          <a:prstGeom prst="rect">
            <a:avLst/>
          </a:prstGeom>
          <a:noFill/>
          <a:ln w="9525">
            <a:noFill/>
            <a:miter lim="800000"/>
            <a:headEnd/>
            <a:tailEnd/>
          </a:ln>
        </p:spPr>
      </p:pic>
      <p:sp>
        <p:nvSpPr>
          <p:cNvPr id="177158" name="Text Box 6"/>
          <p:cNvSpPr txBox="1">
            <a:spLocks noChangeArrowheads="1"/>
          </p:cNvSpPr>
          <p:nvPr/>
        </p:nvSpPr>
        <p:spPr bwMode="auto">
          <a:xfrm>
            <a:off x="228600" y="4410075"/>
            <a:ext cx="6553200" cy="1815882"/>
          </a:xfrm>
          <a:prstGeom prst="rect">
            <a:avLst/>
          </a:prstGeom>
          <a:noFill/>
          <a:ln w="38100">
            <a:noFill/>
            <a:miter lim="800000"/>
            <a:headEnd/>
            <a:tailEnd/>
          </a:ln>
        </p:spPr>
        <p:txBody>
          <a:bodyPr>
            <a:spAutoFit/>
          </a:bodyPr>
          <a:lstStyle/>
          <a:p>
            <a:pPr>
              <a:buFontTx/>
              <a:buChar char="•"/>
            </a:pPr>
            <a:r>
              <a:rPr lang="en-US" dirty="0"/>
              <a:t>The reaction releases </a:t>
            </a:r>
            <a:r>
              <a:rPr lang="en-US" dirty="0" smtClean="0"/>
              <a:t>173.3 MeV</a:t>
            </a:r>
          </a:p>
          <a:p>
            <a:pPr>
              <a:buFontTx/>
              <a:buChar char="•"/>
            </a:pPr>
            <a:r>
              <a:rPr lang="en-US" dirty="0" smtClean="0"/>
              <a:t>In general on the order of 200 MeV</a:t>
            </a:r>
            <a:endParaRPr lang="en-US" dirty="0"/>
          </a:p>
          <a:p>
            <a:pPr>
              <a:buFontTx/>
              <a:buChar char="•"/>
            </a:pPr>
            <a:r>
              <a:rPr lang="en-US" dirty="0"/>
              <a:t>The neutrons released could trigger further fission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Log Scale"/>
          <p:cNvPicPr>
            <a:picLocks noChangeAspect="1" noChangeArrowheads="1"/>
          </p:cNvPicPr>
          <p:nvPr/>
        </p:nvPicPr>
        <p:blipFill>
          <a:blip r:embed="rId2" cstate="print"/>
          <a:srcRect/>
          <a:stretch>
            <a:fillRect/>
          </a:stretch>
        </p:blipFill>
        <p:spPr bwMode="auto">
          <a:xfrm>
            <a:off x="206375" y="0"/>
            <a:ext cx="8709025"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Hahn and Strassmann’s discovery</a:t>
            </a:r>
            <a:endParaRPr lang="en-US" sz="800"/>
          </a:p>
        </p:txBody>
      </p:sp>
      <p:sp>
        <p:nvSpPr>
          <p:cNvPr id="192516" name="Text Box 4"/>
          <p:cNvSpPr txBox="1">
            <a:spLocks noChangeArrowheads="1"/>
          </p:cNvSpPr>
          <p:nvPr/>
        </p:nvSpPr>
        <p:spPr bwMode="auto">
          <a:xfrm>
            <a:off x="457200" y="5118100"/>
            <a:ext cx="7924800" cy="1373188"/>
          </a:xfrm>
          <a:prstGeom prst="rect">
            <a:avLst/>
          </a:prstGeom>
          <a:noFill/>
          <a:ln w="38100">
            <a:noFill/>
            <a:miter lim="800000"/>
            <a:headEnd/>
            <a:tailEnd/>
          </a:ln>
        </p:spPr>
        <p:txBody>
          <a:bodyPr>
            <a:spAutoFit/>
          </a:bodyPr>
          <a:lstStyle/>
          <a:p>
            <a:pPr>
              <a:buFontTx/>
              <a:buChar char="•"/>
            </a:pPr>
            <a:r>
              <a:rPr lang="en-US"/>
              <a:t>Scientists begin to realize that a chain reaction could lead to a very powerful explosion</a:t>
            </a:r>
          </a:p>
          <a:p>
            <a:pPr>
              <a:buFontTx/>
              <a:buChar char="•"/>
            </a:pPr>
            <a:r>
              <a:rPr lang="en-US"/>
              <a:t>Demo - critical mass…</a:t>
            </a:r>
          </a:p>
        </p:txBody>
      </p:sp>
      <p:pic>
        <p:nvPicPr>
          <p:cNvPr id="15365" name="Picture 6" descr="FG31_03"/>
          <p:cNvPicPr>
            <a:picLocks noChangeAspect="1" noChangeArrowheads="1"/>
          </p:cNvPicPr>
          <p:nvPr/>
        </p:nvPicPr>
        <p:blipFill>
          <a:blip r:embed="rId2" cstate="print"/>
          <a:srcRect l="10002" r="11981"/>
          <a:stretch>
            <a:fillRect/>
          </a:stretch>
        </p:blipFill>
        <p:spPr bwMode="auto">
          <a:xfrm>
            <a:off x="1905000" y="665163"/>
            <a:ext cx="5105400" cy="43640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2516">
                                            <p:txEl>
                                              <p:pRg st="0" end="0"/>
                                            </p:txEl>
                                          </p:spTgt>
                                        </p:tgtEl>
                                        <p:attrNameLst>
                                          <p:attrName>style.visibility</p:attrName>
                                        </p:attrNameLst>
                                      </p:cBhvr>
                                      <p:to>
                                        <p:strVal val="visible"/>
                                      </p:to>
                                    </p:set>
                                    <p:animEffect transition="in" filter="dissolve">
                                      <p:cBhvr>
                                        <p:cTn id="7" dur="500"/>
                                        <p:tgtEl>
                                          <p:spTgt spid="1925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2516">
                                            <p:txEl>
                                              <p:pRg st="1" end="1"/>
                                            </p:txEl>
                                          </p:spTgt>
                                        </p:tgtEl>
                                        <p:attrNameLst>
                                          <p:attrName>style.visibility</p:attrName>
                                        </p:attrNameLst>
                                      </p:cBhvr>
                                      <p:to>
                                        <p:strVal val="visible"/>
                                      </p:to>
                                    </p:set>
                                    <p:animEffect transition="in" filter="dissolve">
                                      <p:cBhvr>
                                        <p:cTn id="12" dur="500"/>
                                        <p:tgtEl>
                                          <p:spTgt spid="1925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Einstein’s Letter to Roosevelt</a:t>
            </a:r>
            <a:endParaRPr lang="en-US" sz="800"/>
          </a:p>
        </p:txBody>
      </p:sp>
      <p:sp>
        <p:nvSpPr>
          <p:cNvPr id="178185" name="Text Box 9"/>
          <p:cNvSpPr txBox="1">
            <a:spLocks noChangeArrowheads="1"/>
          </p:cNvSpPr>
          <p:nvPr/>
        </p:nvSpPr>
        <p:spPr bwMode="auto">
          <a:xfrm>
            <a:off x="533400" y="1066800"/>
            <a:ext cx="8382000" cy="3935413"/>
          </a:xfrm>
          <a:prstGeom prst="rect">
            <a:avLst/>
          </a:prstGeom>
          <a:noFill/>
          <a:ln w="38100">
            <a:noFill/>
            <a:miter lim="800000"/>
            <a:headEnd/>
            <a:tailEnd/>
          </a:ln>
        </p:spPr>
        <p:txBody>
          <a:bodyPr>
            <a:spAutoFit/>
          </a:bodyPr>
          <a:lstStyle/>
          <a:p>
            <a:r>
              <a:rPr lang="en-US"/>
              <a:t>In Summer 1939, US has no atomic energy program</a:t>
            </a:r>
          </a:p>
          <a:p>
            <a:r>
              <a:rPr lang="en-US"/>
              <a:t>Hitler has halted sales of Czech Uranium</a:t>
            </a:r>
          </a:p>
          <a:p>
            <a:r>
              <a:rPr lang="en-US"/>
              <a:t>Hitler classifies all nuclear research</a:t>
            </a:r>
          </a:p>
          <a:p>
            <a:r>
              <a:rPr lang="en-US"/>
              <a:t>Hungarian Physicist Leo Szilard (and many others) worried</a:t>
            </a:r>
          </a:p>
          <a:p>
            <a:pPr lvl="1"/>
            <a:r>
              <a:rPr lang="en-US"/>
              <a:t>Cannot convince Fermi</a:t>
            </a:r>
          </a:p>
          <a:p>
            <a:pPr lvl="1"/>
            <a:r>
              <a:rPr lang="en-US"/>
              <a:t>Turns to Einstein </a:t>
            </a:r>
          </a:p>
          <a:p>
            <a:r>
              <a:rPr lang="en-US"/>
              <a:t>Einstein returns from vacation, and writes a letter to Roosevelt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8185">
                                            <p:txEl>
                                              <p:pRg st="0" end="0"/>
                                            </p:txEl>
                                          </p:spTgt>
                                        </p:tgtEl>
                                        <p:attrNameLst>
                                          <p:attrName>style.visibility</p:attrName>
                                        </p:attrNameLst>
                                      </p:cBhvr>
                                      <p:to>
                                        <p:strVal val="visible"/>
                                      </p:to>
                                    </p:set>
                                    <p:animEffect transition="in" filter="dissolve">
                                      <p:cBhvr>
                                        <p:cTn id="7" dur="500"/>
                                        <p:tgtEl>
                                          <p:spTgt spid="1781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8185">
                                            <p:txEl>
                                              <p:pRg st="1" end="1"/>
                                            </p:txEl>
                                          </p:spTgt>
                                        </p:tgtEl>
                                        <p:attrNameLst>
                                          <p:attrName>style.visibility</p:attrName>
                                        </p:attrNameLst>
                                      </p:cBhvr>
                                      <p:to>
                                        <p:strVal val="visible"/>
                                      </p:to>
                                    </p:set>
                                    <p:animEffect transition="in" filter="dissolve">
                                      <p:cBhvr>
                                        <p:cTn id="12" dur="500"/>
                                        <p:tgtEl>
                                          <p:spTgt spid="1781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8185">
                                            <p:txEl>
                                              <p:pRg st="2" end="2"/>
                                            </p:txEl>
                                          </p:spTgt>
                                        </p:tgtEl>
                                        <p:attrNameLst>
                                          <p:attrName>style.visibility</p:attrName>
                                        </p:attrNameLst>
                                      </p:cBhvr>
                                      <p:to>
                                        <p:strVal val="visible"/>
                                      </p:to>
                                    </p:set>
                                    <p:animEffect transition="in" filter="dissolve">
                                      <p:cBhvr>
                                        <p:cTn id="17" dur="500"/>
                                        <p:tgtEl>
                                          <p:spTgt spid="1781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8185">
                                            <p:txEl>
                                              <p:pRg st="3" end="3"/>
                                            </p:txEl>
                                          </p:spTgt>
                                        </p:tgtEl>
                                        <p:attrNameLst>
                                          <p:attrName>style.visibility</p:attrName>
                                        </p:attrNameLst>
                                      </p:cBhvr>
                                      <p:to>
                                        <p:strVal val="visible"/>
                                      </p:to>
                                    </p:set>
                                    <p:animEffect transition="in" filter="dissolve">
                                      <p:cBhvr>
                                        <p:cTn id="22" dur="500"/>
                                        <p:tgtEl>
                                          <p:spTgt spid="1781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8185">
                                            <p:txEl>
                                              <p:pRg st="4" end="4"/>
                                            </p:txEl>
                                          </p:spTgt>
                                        </p:tgtEl>
                                        <p:attrNameLst>
                                          <p:attrName>style.visibility</p:attrName>
                                        </p:attrNameLst>
                                      </p:cBhvr>
                                      <p:to>
                                        <p:strVal val="visible"/>
                                      </p:to>
                                    </p:set>
                                    <p:animEffect transition="in" filter="dissolve">
                                      <p:cBhvr>
                                        <p:cTn id="27" dur="500"/>
                                        <p:tgtEl>
                                          <p:spTgt spid="1781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8185">
                                            <p:txEl>
                                              <p:pRg st="5" end="5"/>
                                            </p:txEl>
                                          </p:spTgt>
                                        </p:tgtEl>
                                        <p:attrNameLst>
                                          <p:attrName>style.visibility</p:attrName>
                                        </p:attrNameLst>
                                      </p:cBhvr>
                                      <p:to>
                                        <p:strVal val="visible"/>
                                      </p:to>
                                    </p:set>
                                    <p:animEffect transition="in" filter="dissolve">
                                      <p:cBhvr>
                                        <p:cTn id="32" dur="500"/>
                                        <p:tgtEl>
                                          <p:spTgt spid="1781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78185">
                                            <p:txEl>
                                              <p:pRg st="6" end="6"/>
                                            </p:txEl>
                                          </p:spTgt>
                                        </p:tgtEl>
                                        <p:attrNameLst>
                                          <p:attrName>style.visibility</p:attrName>
                                        </p:attrNameLst>
                                      </p:cBhvr>
                                      <p:to>
                                        <p:strVal val="visible"/>
                                      </p:to>
                                    </p:set>
                                    <p:animEffect transition="in" filter="dissolve">
                                      <p:cBhvr>
                                        <p:cTn id="37" dur="500"/>
                                        <p:tgtEl>
                                          <p:spTgt spid="1781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5"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MAGE OF EINSTEIN LETTER - PAGE 1]"/>
          <p:cNvPicPr>
            <a:picLocks noChangeAspect="1" noChangeArrowheads="1"/>
          </p:cNvPicPr>
          <p:nvPr/>
        </p:nvPicPr>
        <p:blipFill>
          <a:blip r:embed="rId2" cstate="print"/>
          <a:srcRect/>
          <a:stretch>
            <a:fillRect/>
          </a:stretch>
        </p:blipFill>
        <p:spPr bwMode="auto">
          <a:xfrm>
            <a:off x="0" y="0"/>
            <a:ext cx="5581650" cy="6858000"/>
          </a:xfrm>
          <a:prstGeom prst="rect">
            <a:avLst/>
          </a:prstGeom>
          <a:noFill/>
          <a:ln w="9525">
            <a:noFill/>
            <a:miter lim="800000"/>
            <a:headEnd/>
            <a:tailEnd/>
          </a:ln>
        </p:spPr>
      </p:pic>
      <p:sp>
        <p:nvSpPr>
          <p:cNvPr id="181251" name="Text Box 3"/>
          <p:cNvSpPr txBox="1">
            <a:spLocks noChangeArrowheads="1"/>
          </p:cNvSpPr>
          <p:nvPr/>
        </p:nvSpPr>
        <p:spPr bwMode="auto">
          <a:xfrm>
            <a:off x="5775325" y="295275"/>
            <a:ext cx="3052763" cy="946150"/>
          </a:xfrm>
          <a:prstGeom prst="rect">
            <a:avLst/>
          </a:prstGeom>
          <a:noFill/>
          <a:ln w="38100">
            <a:noFill/>
            <a:miter lim="800000"/>
            <a:headEnd/>
            <a:tailEnd/>
          </a:ln>
        </p:spPr>
        <p:txBody>
          <a:bodyPr wrap="none">
            <a:spAutoFit/>
          </a:bodyPr>
          <a:lstStyle/>
          <a:p>
            <a:r>
              <a:rPr lang="en-US"/>
              <a:t>Einstein is a pacifist</a:t>
            </a:r>
          </a:p>
          <a:p>
            <a:r>
              <a:rPr lang="en-US"/>
              <a:t>Einstein fears Hitler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Effect transition="in" filter="dissolve">
                                      <p:cBhvr>
                                        <p:cTn id="7" dur="500"/>
                                        <p:tgtEl>
                                          <p:spTgt spid="181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1251">
                                            <p:txEl>
                                              <p:pRg st="1" end="1"/>
                                            </p:txEl>
                                          </p:spTgt>
                                        </p:tgtEl>
                                        <p:attrNameLst>
                                          <p:attrName>style.visibility</p:attrName>
                                        </p:attrNameLst>
                                      </p:cBhvr>
                                      <p:to>
                                        <p:strVal val="visible"/>
                                      </p:to>
                                    </p:set>
                                    <p:animEffect transition="in" filter="dissolve">
                                      <p:cBhvr>
                                        <p:cTn id="12" dur="500"/>
                                        <p:tgtEl>
                                          <p:spTgt spid="181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OF EINSTEIN LETTER - PAGE 2]"/>
          <p:cNvPicPr>
            <a:picLocks noChangeAspect="1" noChangeArrowheads="1"/>
          </p:cNvPicPr>
          <p:nvPr/>
        </p:nvPicPr>
        <p:blipFill>
          <a:blip r:embed="rId2" cstate="print"/>
          <a:srcRect/>
          <a:stretch>
            <a:fillRect/>
          </a:stretch>
        </p:blipFill>
        <p:spPr bwMode="auto">
          <a:xfrm>
            <a:off x="0" y="0"/>
            <a:ext cx="5783263" cy="6858000"/>
          </a:xfrm>
          <a:prstGeom prst="rect">
            <a:avLst/>
          </a:prstGeom>
          <a:noFill/>
          <a:ln w="9525">
            <a:noFill/>
            <a:miter lim="800000"/>
            <a:headEnd/>
            <a:tailEnd/>
          </a:ln>
        </p:spPr>
      </p:pic>
      <p:sp>
        <p:nvSpPr>
          <p:cNvPr id="182275" name="Text Box 3"/>
          <p:cNvSpPr txBox="1">
            <a:spLocks noChangeArrowheads="1"/>
          </p:cNvSpPr>
          <p:nvPr/>
        </p:nvSpPr>
        <p:spPr bwMode="auto">
          <a:xfrm>
            <a:off x="5867400" y="304800"/>
            <a:ext cx="3276600" cy="1800225"/>
          </a:xfrm>
          <a:prstGeom prst="rect">
            <a:avLst/>
          </a:prstGeom>
          <a:noFill/>
          <a:ln w="38100">
            <a:noFill/>
            <a:miter lim="800000"/>
            <a:headEnd/>
            <a:tailEnd/>
          </a:ln>
        </p:spPr>
        <p:txBody>
          <a:bodyPr>
            <a:spAutoFit/>
          </a:bodyPr>
          <a:lstStyle/>
          <a:p>
            <a:pPr>
              <a:buFontTx/>
              <a:buChar char="•"/>
            </a:pPr>
            <a:r>
              <a:rPr lang="en-US"/>
              <a:t>US starts 1 day before Pearl Harbor bombing.                 (2 </a:t>
            </a:r>
            <a:r>
              <a:rPr lang="en-US" baseline="30000"/>
              <a:t>1</a:t>
            </a:r>
            <a:r>
              <a:rPr lang="en-US"/>
              <a:t>/</a:t>
            </a:r>
            <a:r>
              <a:rPr lang="en-US" baseline="-25000"/>
              <a:t>2</a:t>
            </a:r>
            <a:r>
              <a:rPr lang="en-US"/>
              <a:t> years later)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Effect transition="in" filter="dissolve">
                                      <p:cBhvr>
                                        <p:cTn id="7" dur="500"/>
                                        <p:tgtEl>
                                          <p:spTgt spid="182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0"/>
            <a:ext cx="6019800" cy="701675"/>
          </a:xfrm>
          <a:prstGeom prst="rect">
            <a:avLst/>
          </a:prstGeom>
          <a:noFill/>
          <a:ln w="9525">
            <a:noFill/>
            <a:miter lim="800000"/>
            <a:headEnd/>
            <a:tailEnd/>
          </a:ln>
        </p:spPr>
        <p:txBody>
          <a:bodyPr>
            <a:spAutoFit/>
          </a:bodyPr>
          <a:lstStyle/>
          <a:p>
            <a:r>
              <a:rPr lang="en-US" sz="4000" b="1" u="sng"/>
              <a:t>Nuclear reactions</a:t>
            </a:r>
            <a:endParaRPr lang="en-US" sz="800"/>
          </a:p>
        </p:txBody>
      </p:sp>
      <p:sp>
        <p:nvSpPr>
          <p:cNvPr id="132144" name="Text Box 48"/>
          <p:cNvSpPr txBox="1">
            <a:spLocks noChangeArrowheads="1"/>
          </p:cNvSpPr>
          <p:nvPr/>
        </p:nvSpPr>
        <p:spPr bwMode="auto">
          <a:xfrm>
            <a:off x="762000" y="1371600"/>
            <a:ext cx="6373813" cy="946150"/>
          </a:xfrm>
          <a:prstGeom prst="rect">
            <a:avLst/>
          </a:prstGeom>
          <a:noFill/>
          <a:ln w="38100">
            <a:noFill/>
            <a:miter lim="800000"/>
            <a:headEnd/>
            <a:tailEnd/>
          </a:ln>
        </p:spPr>
        <p:txBody>
          <a:bodyPr wrap="none">
            <a:spAutoFit/>
          </a:bodyPr>
          <a:lstStyle/>
          <a:p>
            <a:pPr>
              <a:buFontTx/>
              <a:buChar char="•"/>
            </a:pPr>
            <a:r>
              <a:rPr lang="en-US"/>
              <a:t>Charge and nucleon number are conserved</a:t>
            </a:r>
          </a:p>
          <a:p>
            <a:pPr>
              <a:buFontTx/>
              <a:buChar char="•"/>
            </a:pPr>
            <a:r>
              <a:rPr lang="en-US"/>
              <a:t>Can be written as follows:</a:t>
            </a:r>
          </a:p>
        </p:txBody>
      </p:sp>
      <p:sp>
        <p:nvSpPr>
          <p:cNvPr id="132145" name="Text Box 49"/>
          <p:cNvSpPr txBox="1">
            <a:spLocks noChangeArrowheads="1"/>
          </p:cNvSpPr>
          <p:nvPr/>
        </p:nvSpPr>
        <p:spPr bwMode="auto">
          <a:xfrm>
            <a:off x="304800" y="609600"/>
            <a:ext cx="8534400" cy="762000"/>
          </a:xfrm>
          <a:prstGeom prst="rect">
            <a:avLst/>
          </a:prstGeom>
          <a:noFill/>
          <a:ln w="9525">
            <a:noFill/>
            <a:miter lim="800000"/>
            <a:headEnd/>
            <a:tailEnd/>
          </a:ln>
        </p:spPr>
        <p:txBody>
          <a:bodyPr>
            <a:spAutoFit/>
          </a:bodyPr>
          <a:lstStyle/>
          <a:p>
            <a:pPr algn="ctr"/>
            <a:r>
              <a:rPr lang="en-US" sz="4400" b="1" baseline="30000"/>
              <a:t>4</a:t>
            </a:r>
            <a:r>
              <a:rPr lang="en-US" sz="4400" b="1" baseline="-25000"/>
              <a:t>2</a:t>
            </a:r>
            <a:r>
              <a:rPr lang="en-US" sz="4400" b="1"/>
              <a:t>He + </a:t>
            </a:r>
            <a:r>
              <a:rPr lang="en-US" sz="4400" b="1" baseline="30000"/>
              <a:t>14</a:t>
            </a:r>
            <a:r>
              <a:rPr lang="en-US" sz="4400" b="1" baseline="-25000"/>
              <a:t>7</a:t>
            </a:r>
            <a:r>
              <a:rPr lang="en-US" sz="4400" b="1"/>
              <a:t>N  ---&gt; </a:t>
            </a:r>
            <a:r>
              <a:rPr lang="en-US" sz="4400" b="1" baseline="30000"/>
              <a:t>17</a:t>
            </a:r>
            <a:r>
              <a:rPr lang="en-US" sz="4400" b="1" baseline="-25000"/>
              <a:t>8</a:t>
            </a:r>
            <a:r>
              <a:rPr lang="en-US" sz="4400" b="1"/>
              <a:t>O + </a:t>
            </a:r>
            <a:r>
              <a:rPr lang="en-US" sz="4400" b="1" baseline="30000"/>
              <a:t>1</a:t>
            </a:r>
            <a:r>
              <a:rPr lang="en-US" sz="4400" b="1" baseline="-25000"/>
              <a:t>1</a:t>
            </a:r>
            <a:r>
              <a:rPr lang="en-US" sz="4400" b="1"/>
              <a:t>H</a:t>
            </a:r>
          </a:p>
        </p:txBody>
      </p:sp>
      <p:sp>
        <p:nvSpPr>
          <p:cNvPr id="132146" name="Text Box 50"/>
          <p:cNvSpPr txBox="1">
            <a:spLocks noChangeArrowheads="1"/>
          </p:cNvSpPr>
          <p:nvPr/>
        </p:nvSpPr>
        <p:spPr bwMode="auto">
          <a:xfrm>
            <a:off x="304800" y="2438400"/>
            <a:ext cx="8534400" cy="762000"/>
          </a:xfrm>
          <a:prstGeom prst="rect">
            <a:avLst/>
          </a:prstGeom>
          <a:noFill/>
          <a:ln w="9525">
            <a:noFill/>
            <a:miter lim="800000"/>
            <a:headEnd/>
            <a:tailEnd/>
          </a:ln>
        </p:spPr>
        <p:txBody>
          <a:bodyPr>
            <a:spAutoFit/>
          </a:bodyPr>
          <a:lstStyle/>
          <a:p>
            <a:r>
              <a:rPr lang="en-US" sz="4400" b="1" baseline="30000"/>
              <a:t>                               14</a:t>
            </a:r>
            <a:r>
              <a:rPr lang="en-US" sz="4400" b="1" baseline="-25000"/>
              <a:t>7</a:t>
            </a:r>
            <a:r>
              <a:rPr lang="en-US" sz="4400" b="1"/>
              <a:t>N(</a:t>
            </a:r>
            <a:r>
              <a:rPr lang="en-US" sz="4400" b="1">
                <a:sym typeface="Symbol" pitchFamily="18" charset="2"/>
              </a:rPr>
              <a:t>, p</a:t>
            </a:r>
            <a:r>
              <a:rPr lang="en-US" sz="4400" b="1"/>
              <a:t>)</a:t>
            </a:r>
            <a:r>
              <a:rPr lang="en-US" sz="4400" b="1" baseline="30000"/>
              <a:t>17</a:t>
            </a:r>
            <a:r>
              <a:rPr lang="en-US" sz="4400" b="1" baseline="-25000"/>
              <a:t>8</a:t>
            </a:r>
            <a:r>
              <a:rPr lang="en-US" sz="4400" b="1"/>
              <a:t>O</a:t>
            </a:r>
          </a:p>
        </p:txBody>
      </p:sp>
      <p:sp>
        <p:nvSpPr>
          <p:cNvPr id="132147" name="Text Box 51"/>
          <p:cNvSpPr txBox="1">
            <a:spLocks noChangeArrowheads="1"/>
          </p:cNvSpPr>
          <p:nvPr/>
        </p:nvSpPr>
        <p:spPr bwMode="auto">
          <a:xfrm>
            <a:off x="76200" y="3109913"/>
            <a:ext cx="9025228" cy="3416320"/>
          </a:xfrm>
          <a:prstGeom prst="rect">
            <a:avLst/>
          </a:prstGeom>
          <a:noFill/>
          <a:ln w="38100">
            <a:noFill/>
            <a:miter lim="800000"/>
            <a:headEnd/>
            <a:tailEnd/>
          </a:ln>
        </p:spPr>
        <p:txBody>
          <a:bodyPr wrap="none">
            <a:spAutoFit/>
          </a:bodyPr>
          <a:lstStyle/>
          <a:p>
            <a:r>
              <a:rPr lang="en-US" dirty="0"/>
              <a:t>Initial Nucleus(</a:t>
            </a:r>
            <a:r>
              <a:rPr lang="en-US" sz="2400" dirty="0"/>
              <a:t>bombarding </a:t>
            </a:r>
            <a:r>
              <a:rPr lang="en-US" sz="2400" dirty="0" err="1"/>
              <a:t>particle,emitted</a:t>
            </a:r>
            <a:r>
              <a:rPr lang="en-US" sz="2400" dirty="0"/>
              <a:t> particle</a:t>
            </a:r>
            <a:r>
              <a:rPr lang="en-US" dirty="0"/>
              <a:t>)Final Nucleus</a:t>
            </a:r>
          </a:p>
          <a:p>
            <a:r>
              <a:rPr lang="en-US" dirty="0">
                <a:sym typeface="Symbol" pitchFamily="18" charset="2"/>
              </a:rPr>
              <a:t> = </a:t>
            </a:r>
            <a:r>
              <a:rPr lang="en-US" baseline="30000" dirty="0"/>
              <a:t>4</a:t>
            </a:r>
            <a:r>
              <a:rPr lang="en-US" baseline="-25000" dirty="0"/>
              <a:t>2</a:t>
            </a:r>
            <a:r>
              <a:rPr lang="en-US" dirty="0"/>
              <a:t>He,  p = </a:t>
            </a:r>
            <a:r>
              <a:rPr lang="en-US" baseline="30000" dirty="0"/>
              <a:t>1</a:t>
            </a:r>
            <a:r>
              <a:rPr lang="en-US" baseline="-25000" dirty="0"/>
              <a:t>1</a:t>
            </a:r>
            <a:r>
              <a:rPr lang="en-US" dirty="0"/>
              <a:t>H,  d</a:t>
            </a:r>
            <a:r>
              <a:rPr lang="en-US" sz="2400" dirty="0"/>
              <a:t>(deuterium)</a:t>
            </a:r>
            <a:r>
              <a:rPr lang="en-US" dirty="0"/>
              <a:t> = </a:t>
            </a:r>
            <a:r>
              <a:rPr lang="en-US" baseline="30000" dirty="0"/>
              <a:t>2</a:t>
            </a:r>
            <a:r>
              <a:rPr lang="en-US" baseline="-25000" dirty="0"/>
              <a:t>1</a:t>
            </a:r>
            <a:r>
              <a:rPr lang="en-US" dirty="0"/>
              <a:t>H, t</a:t>
            </a:r>
            <a:r>
              <a:rPr lang="en-US" sz="2400" dirty="0"/>
              <a:t>(tritium)</a:t>
            </a:r>
            <a:r>
              <a:rPr lang="en-US" dirty="0"/>
              <a:t> = </a:t>
            </a:r>
            <a:r>
              <a:rPr lang="en-US" baseline="30000" dirty="0"/>
              <a:t>3</a:t>
            </a:r>
            <a:r>
              <a:rPr lang="en-US" baseline="-25000" dirty="0"/>
              <a:t>1</a:t>
            </a:r>
            <a:r>
              <a:rPr lang="en-US" dirty="0"/>
              <a:t>H,</a:t>
            </a:r>
          </a:p>
          <a:p>
            <a:r>
              <a:rPr lang="en-US" dirty="0"/>
              <a:t> </a:t>
            </a:r>
            <a:r>
              <a:rPr lang="en-US" baseline="30000" dirty="0"/>
              <a:t>1</a:t>
            </a:r>
            <a:r>
              <a:rPr lang="en-US" baseline="-25000" dirty="0"/>
              <a:t>0</a:t>
            </a:r>
            <a:r>
              <a:rPr lang="en-US" dirty="0"/>
              <a:t>n = neutron,  </a:t>
            </a:r>
            <a:r>
              <a:rPr lang="en-US" sz="3200" b="1" baseline="30000" dirty="0"/>
              <a:t>0</a:t>
            </a:r>
            <a:r>
              <a:rPr lang="en-US" sz="3200" b="1" baseline="-25000" dirty="0"/>
              <a:t>0 </a:t>
            </a:r>
            <a:r>
              <a:rPr lang="en-US" sz="3200" b="1" dirty="0">
                <a:sym typeface="Symbol" pitchFamily="18" charset="2"/>
              </a:rPr>
              <a:t> = </a:t>
            </a:r>
            <a:r>
              <a:rPr lang="en-US" sz="3200" dirty="0">
                <a:sym typeface="Symbol" pitchFamily="18" charset="2"/>
              </a:rPr>
              <a:t>gamma</a:t>
            </a:r>
            <a:endParaRPr lang="en-US" sz="1800" dirty="0"/>
          </a:p>
          <a:p>
            <a:r>
              <a:rPr lang="en-US" sz="3200" dirty="0"/>
              <a:t>Left side mass </a:t>
            </a:r>
            <a:r>
              <a:rPr lang="en-US" sz="3200" dirty="0" err="1"/>
              <a:t>vs</a:t>
            </a:r>
            <a:r>
              <a:rPr lang="en-US" sz="3200" dirty="0"/>
              <a:t> right side mass</a:t>
            </a:r>
          </a:p>
          <a:p>
            <a:r>
              <a:rPr lang="en-US" sz="3200" dirty="0"/>
              <a:t>Exoergic - releases </a:t>
            </a:r>
            <a:r>
              <a:rPr lang="en-US" sz="3200" dirty="0" smtClean="0"/>
              <a:t>energy (+Q)</a:t>
            </a:r>
            <a:endParaRPr lang="en-US" sz="3200" dirty="0"/>
          </a:p>
          <a:p>
            <a:r>
              <a:rPr lang="en-US" sz="3200" dirty="0"/>
              <a:t>Endoergic - requires </a:t>
            </a:r>
            <a:r>
              <a:rPr lang="en-US" sz="3200" dirty="0" smtClean="0"/>
              <a:t>energy (-Q)</a:t>
            </a:r>
            <a:endParaRPr lang="en-US" sz="3200" dirty="0"/>
          </a:p>
          <a:p>
            <a:r>
              <a:rPr lang="en-US" sz="3200" dirty="0"/>
              <a:t>Particle accelerators provide energy for endoergic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2145"/>
                                        </p:tgtEl>
                                        <p:attrNameLst>
                                          <p:attrName>style.visibility</p:attrName>
                                        </p:attrNameLst>
                                      </p:cBhvr>
                                      <p:to>
                                        <p:strVal val="visible"/>
                                      </p:to>
                                    </p:set>
                                    <p:animEffect transition="in" filter="dissolve">
                                      <p:cBhvr>
                                        <p:cTn id="7" dur="500"/>
                                        <p:tgtEl>
                                          <p:spTgt spid="13214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144">
                                            <p:txEl>
                                              <p:pRg st="0" end="0"/>
                                            </p:txEl>
                                          </p:spTgt>
                                        </p:tgtEl>
                                        <p:attrNameLst>
                                          <p:attrName>style.visibility</p:attrName>
                                        </p:attrNameLst>
                                      </p:cBhvr>
                                      <p:to>
                                        <p:strVal val="visible"/>
                                      </p:to>
                                    </p:set>
                                    <p:animEffect transition="in" filter="dissolve">
                                      <p:cBhvr>
                                        <p:cTn id="12" dur="500"/>
                                        <p:tgtEl>
                                          <p:spTgt spid="1321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2144">
                                            <p:txEl>
                                              <p:pRg st="1" end="1"/>
                                            </p:txEl>
                                          </p:spTgt>
                                        </p:tgtEl>
                                        <p:attrNameLst>
                                          <p:attrName>style.visibility</p:attrName>
                                        </p:attrNameLst>
                                      </p:cBhvr>
                                      <p:to>
                                        <p:strVal val="visible"/>
                                      </p:to>
                                    </p:set>
                                    <p:animEffect transition="in" filter="dissolve">
                                      <p:cBhvr>
                                        <p:cTn id="17" dur="500"/>
                                        <p:tgtEl>
                                          <p:spTgt spid="13214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2146"/>
                                        </p:tgtEl>
                                        <p:attrNameLst>
                                          <p:attrName>style.visibility</p:attrName>
                                        </p:attrNameLst>
                                      </p:cBhvr>
                                      <p:to>
                                        <p:strVal val="visible"/>
                                      </p:to>
                                    </p:set>
                                    <p:animEffect transition="in" filter="dissolve">
                                      <p:cBhvr>
                                        <p:cTn id="22" dur="500"/>
                                        <p:tgtEl>
                                          <p:spTgt spid="13214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2147">
                                            <p:txEl>
                                              <p:pRg st="0" end="0"/>
                                            </p:txEl>
                                          </p:spTgt>
                                        </p:tgtEl>
                                        <p:attrNameLst>
                                          <p:attrName>style.visibility</p:attrName>
                                        </p:attrNameLst>
                                      </p:cBhvr>
                                      <p:to>
                                        <p:strVal val="visible"/>
                                      </p:to>
                                    </p:set>
                                    <p:animEffect transition="in" filter="dissolve">
                                      <p:cBhvr>
                                        <p:cTn id="27" dur="500"/>
                                        <p:tgtEl>
                                          <p:spTgt spid="13214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2147">
                                            <p:txEl>
                                              <p:pRg st="1" end="1"/>
                                            </p:txEl>
                                          </p:spTgt>
                                        </p:tgtEl>
                                        <p:attrNameLst>
                                          <p:attrName>style.visibility</p:attrName>
                                        </p:attrNameLst>
                                      </p:cBhvr>
                                      <p:to>
                                        <p:strVal val="visible"/>
                                      </p:to>
                                    </p:set>
                                    <p:animEffect transition="in" filter="dissolve">
                                      <p:cBhvr>
                                        <p:cTn id="32" dur="500"/>
                                        <p:tgtEl>
                                          <p:spTgt spid="13214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2147">
                                            <p:txEl>
                                              <p:pRg st="2" end="2"/>
                                            </p:txEl>
                                          </p:spTgt>
                                        </p:tgtEl>
                                        <p:attrNameLst>
                                          <p:attrName>style.visibility</p:attrName>
                                        </p:attrNameLst>
                                      </p:cBhvr>
                                      <p:to>
                                        <p:strVal val="visible"/>
                                      </p:to>
                                    </p:set>
                                    <p:animEffect transition="in" filter="dissolve">
                                      <p:cBhvr>
                                        <p:cTn id="37" dur="500"/>
                                        <p:tgtEl>
                                          <p:spTgt spid="132147">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2147">
                                            <p:txEl>
                                              <p:pRg st="3" end="3"/>
                                            </p:txEl>
                                          </p:spTgt>
                                        </p:tgtEl>
                                        <p:attrNameLst>
                                          <p:attrName>style.visibility</p:attrName>
                                        </p:attrNameLst>
                                      </p:cBhvr>
                                      <p:to>
                                        <p:strVal val="visible"/>
                                      </p:to>
                                    </p:set>
                                    <p:animEffect transition="in" filter="dissolve">
                                      <p:cBhvr>
                                        <p:cTn id="42" dur="500"/>
                                        <p:tgtEl>
                                          <p:spTgt spid="132147">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2147">
                                            <p:txEl>
                                              <p:pRg st="4" end="4"/>
                                            </p:txEl>
                                          </p:spTgt>
                                        </p:tgtEl>
                                        <p:attrNameLst>
                                          <p:attrName>style.visibility</p:attrName>
                                        </p:attrNameLst>
                                      </p:cBhvr>
                                      <p:to>
                                        <p:strVal val="visible"/>
                                      </p:to>
                                    </p:set>
                                    <p:animEffect transition="in" filter="dissolve">
                                      <p:cBhvr>
                                        <p:cTn id="47" dur="500"/>
                                        <p:tgtEl>
                                          <p:spTgt spid="132147">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2147">
                                            <p:txEl>
                                              <p:pRg st="5" end="5"/>
                                            </p:txEl>
                                          </p:spTgt>
                                        </p:tgtEl>
                                        <p:attrNameLst>
                                          <p:attrName>style.visibility</p:attrName>
                                        </p:attrNameLst>
                                      </p:cBhvr>
                                      <p:to>
                                        <p:strVal val="visible"/>
                                      </p:to>
                                    </p:set>
                                    <p:animEffect transition="in" filter="dissolve">
                                      <p:cBhvr>
                                        <p:cTn id="52" dur="500"/>
                                        <p:tgtEl>
                                          <p:spTgt spid="132147">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2147">
                                            <p:txEl>
                                              <p:pRg st="6" end="6"/>
                                            </p:txEl>
                                          </p:spTgt>
                                        </p:tgtEl>
                                        <p:attrNameLst>
                                          <p:attrName>style.visibility</p:attrName>
                                        </p:attrNameLst>
                                      </p:cBhvr>
                                      <p:to>
                                        <p:strVal val="visible"/>
                                      </p:to>
                                    </p:set>
                                    <p:animEffect transition="in" filter="dissolve">
                                      <p:cBhvr>
                                        <p:cTn id="57" dur="500"/>
                                        <p:tgtEl>
                                          <p:spTgt spid="132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44" grpId="0" build="p" autoUpdateAnimBg="0"/>
      <p:bldP spid="132145" grpId="0" autoUpdateAnimBg="0"/>
      <p:bldP spid="132146" grpId="0" autoUpdateAnimBg="0"/>
      <p:bldP spid="132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The Manhattan Project</a:t>
            </a:r>
            <a:endParaRPr lang="en-US" sz="800"/>
          </a:p>
        </p:txBody>
      </p:sp>
      <p:sp>
        <p:nvSpPr>
          <p:cNvPr id="194564" name="Text Box 4"/>
          <p:cNvSpPr txBox="1">
            <a:spLocks noChangeArrowheads="1"/>
          </p:cNvSpPr>
          <p:nvPr/>
        </p:nvSpPr>
        <p:spPr bwMode="auto">
          <a:xfrm>
            <a:off x="533400" y="1066800"/>
            <a:ext cx="8382000" cy="1373188"/>
          </a:xfrm>
          <a:prstGeom prst="rect">
            <a:avLst/>
          </a:prstGeom>
          <a:noFill/>
          <a:ln w="38100">
            <a:noFill/>
            <a:miter lim="800000"/>
            <a:headEnd/>
            <a:tailEnd/>
          </a:ln>
        </p:spPr>
        <p:txBody>
          <a:bodyPr>
            <a:spAutoFit/>
          </a:bodyPr>
          <a:lstStyle/>
          <a:p>
            <a:r>
              <a:rPr lang="en-US"/>
              <a:t>Started in 1942 in Los Alamos NM</a:t>
            </a:r>
          </a:p>
          <a:p>
            <a:r>
              <a:rPr lang="en-US"/>
              <a:t>Unprecedented rush to make a bomb</a:t>
            </a:r>
          </a:p>
          <a:p>
            <a:r>
              <a:rPr lang="en-US"/>
              <a:t>Basic concept - Combining two sub critical masses:</a:t>
            </a:r>
          </a:p>
        </p:txBody>
      </p:sp>
      <p:grpSp>
        <p:nvGrpSpPr>
          <p:cNvPr id="2" name="Group 23"/>
          <p:cNvGrpSpPr>
            <a:grpSpLocks/>
          </p:cNvGrpSpPr>
          <p:nvPr/>
        </p:nvGrpSpPr>
        <p:grpSpPr bwMode="auto">
          <a:xfrm>
            <a:off x="1676400" y="3244850"/>
            <a:ext cx="5349875" cy="749300"/>
            <a:chOff x="1056" y="2044"/>
            <a:chExt cx="3370" cy="472"/>
          </a:xfrm>
        </p:grpSpPr>
        <p:sp>
          <p:nvSpPr>
            <p:cNvPr id="19472" name="Line 5"/>
            <p:cNvSpPr>
              <a:spLocks noChangeShapeType="1"/>
            </p:cNvSpPr>
            <p:nvPr/>
          </p:nvSpPr>
          <p:spPr bwMode="auto">
            <a:xfrm>
              <a:off x="1066" y="2044"/>
              <a:ext cx="3360" cy="0"/>
            </a:xfrm>
            <a:prstGeom prst="line">
              <a:avLst/>
            </a:prstGeom>
            <a:noFill/>
            <a:ln w="38100">
              <a:solidFill>
                <a:schemeClr val="tx1"/>
              </a:solidFill>
              <a:round/>
              <a:headEnd/>
              <a:tailEnd/>
            </a:ln>
          </p:spPr>
          <p:txBody>
            <a:bodyPr>
              <a:spAutoFit/>
            </a:bodyPr>
            <a:lstStyle/>
            <a:p>
              <a:endParaRPr lang="en-US"/>
            </a:p>
          </p:txBody>
        </p:sp>
        <p:sp>
          <p:nvSpPr>
            <p:cNvPr id="19473" name="Line 6"/>
            <p:cNvSpPr>
              <a:spLocks noChangeShapeType="1"/>
            </p:cNvSpPr>
            <p:nvPr/>
          </p:nvSpPr>
          <p:spPr bwMode="auto">
            <a:xfrm>
              <a:off x="1056" y="2516"/>
              <a:ext cx="3360" cy="0"/>
            </a:xfrm>
            <a:prstGeom prst="line">
              <a:avLst/>
            </a:prstGeom>
            <a:noFill/>
            <a:ln w="38100">
              <a:solidFill>
                <a:schemeClr val="tx1"/>
              </a:solidFill>
              <a:round/>
              <a:headEnd/>
              <a:tailEnd/>
            </a:ln>
          </p:spPr>
          <p:txBody>
            <a:bodyPr>
              <a:spAutoFit/>
            </a:bodyPr>
            <a:lstStyle/>
            <a:p>
              <a:endParaRPr lang="en-US"/>
            </a:p>
          </p:txBody>
        </p:sp>
        <p:sp>
          <p:nvSpPr>
            <p:cNvPr id="19474" name="Rectangle 7"/>
            <p:cNvSpPr>
              <a:spLocks noChangeArrowheads="1"/>
            </p:cNvSpPr>
            <p:nvPr/>
          </p:nvSpPr>
          <p:spPr bwMode="auto">
            <a:xfrm>
              <a:off x="1248" y="2064"/>
              <a:ext cx="480" cy="432"/>
            </a:xfrm>
            <a:prstGeom prst="rect">
              <a:avLst/>
            </a:prstGeom>
            <a:solidFill>
              <a:srgbClr val="FFFF00"/>
            </a:solidFill>
            <a:ln w="38100">
              <a:solidFill>
                <a:srgbClr val="FFFF00"/>
              </a:solidFill>
              <a:miter lim="800000"/>
              <a:headEnd/>
              <a:tailEnd/>
            </a:ln>
          </p:spPr>
          <p:txBody>
            <a:bodyPr wrap="none" anchor="ctr">
              <a:spAutoFit/>
            </a:bodyPr>
            <a:lstStyle/>
            <a:p>
              <a:endParaRPr lang="en-US"/>
            </a:p>
          </p:txBody>
        </p:sp>
        <p:sp>
          <p:nvSpPr>
            <p:cNvPr id="19475" name="Rectangle 8"/>
            <p:cNvSpPr>
              <a:spLocks noChangeArrowheads="1"/>
            </p:cNvSpPr>
            <p:nvPr/>
          </p:nvSpPr>
          <p:spPr bwMode="auto">
            <a:xfrm>
              <a:off x="3744" y="2064"/>
              <a:ext cx="480" cy="432"/>
            </a:xfrm>
            <a:prstGeom prst="rect">
              <a:avLst/>
            </a:prstGeom>
            <a:solidFill>
              <a:srgbClr val="FFFF00"/>
            </a:solidFill>
            <a:ln w="38100">
              <a:solidFill>
                <a:srgbClr val="FFFF00"/>
              </a:solidFill>
              <a:miter lim="800000"/>
              <a:headEnd/>
              <a:tailEnd/>
            </a:ln>
          </p:spPr>
          <p:txBody>
            <a:bodyPr wrap="none" anchor="ctr">
              <a:spAutoFit/>
            </a:bodyPr>
            <a:lstStyle/>
            <a:p>
              <a:endParaRPr lang="en-US"/>
            </a:p>
          </p:txBody>
        </p:sp>
        <p:sp>
          <p:nvSpPr>
            <p:cNvPr id="19476" name="Rectangle 9"/>
            <p:cNvSpPr>
              <a:spLocks noChangeArrowheads="1"/>
            </p:cNvSpPr>
            <p:nvPr/>
          </p:nvSpPr>
          <p:spPr bwMode="auto">
            <a:xfrm>
              <a:off x="1056" y="2064"/>
              <a:ext cx="192" cy="432"/>
            </a:xfrm>
            <a:prstGeom prst="rect">
              <a:avLst/>
            </a:prstGeom>
            <a:solidFill>
              <a:srgbClr val="99CC00"/>
            </a:solidFill>
            <a:ln w="38100">
              <a:solidFill>
                <a:srgbClr val="99CC00"/>
              </a:solidFill>
              <a:miter lim="800000"/>
              <a:headEnd/>
              <a:tailEnd/>
            </a:ln>
          </p:spPr>
          <p:txBody>
            <a:bodyPr anchor="ctr">
              <a:spAutoFit/>
            </a:bodyPr>
            <a:lstStyle/>
            <a:p>
              <a:endParaRPr lang="en-US"/>
            </a:p>
          </p:txBody>
        </p:sp>
        <p:sp>
          <p:nvSpPr>
            <p:cNvPr id="19477" name="Rectangle 10"/>
            <p:cNvSpPr>
              <a:spLocks noChangeArrowheads="1"/>
            </p:cNvSpPr>
            <p:nvPr/>
          </p:nvSpPr>
          <p:spPr bwMode="auto">
            <a:xfrm>
              <a:off x="4224" y="2064"/>
              <a:ext cx="192" cy="432"/>
            </a:xfrm>
            <a:prstGeom prst="rect">
              <a:avLst/>
            </a:prstGeom>
            <a:solidFill>
              <a:srgbClr val="99CC00"/>
            </a:solidFill>
            <a:ln w="38100">
              <a:solidFill>
                <a:srgbClr val="99CC00"/>
              </a:solidFill>
              <a:miter lim="800000"/>
              <a:headEnd/>
              <a:tailEnd/>
            </a:ln>
          </p:spPr>
          <p:txBody>
            <a:bodyPr anchor="ctr">
              <a:spAutoFit/>
            </a:bodyPr>
            <a:lstStyle/>
            <a:p>
              <a:endParaRPr lang="en-US"/>
            </a:p>
          </p:txBody>
        </p:sp>
      </p:grpSp>
      <p:grpSp>
        <p:nvGrpSpPr>
          <p:cNvPr id="3" name="Group 14"/>
          <p:cNvGrpSpPr>
            <a:grpSpLocks/>
          </p:cNvGrpSpPr>
          <p:nvPr/>
        </p:nvGrpSpPr>
        <p:grpSpPr bwMode="auto">
          <a:xfrm>
            <a:off x="6858000" y="2657475"/>
            <a:ext cx="2046288" cy="923925"/>
            <a:chOff x="4320" y="1674"/>
            <a:chExt cx="1289" cy="582"/>
          </a:xfrm>
        </p:grpSpPr>
        <p:sp>
          <p:nvSpPr>
            <p:cNvPr id="19470" name="Text Box 12"/>
            <p:cNvSpPr txBox="1">
              <a:spLocks noChangeArrowheads="1"/>
            </p:cNvSpPr>
            <p:nvPr/>
          </p:nvSpPr>
          <p:spPr bwMode="auto">
            <a:xfrm>
              <a:off x="4598" y="1674"/>
              <a:ext cx="1011" cy="327"/>
            </a:xfrm>
            <a:prstGeom prst="rect">
              <a:avLst/>
            </a:prstGeom>
            <a:noFill/>
            <a:ln w="38100">
              <a:noFill/>
              <a:miter lim="800000"/>
              <a:headEnd/>
              <a:tailEnd/>
            </a:ln>
          </p:spPr>
          <p:txBody>
            <a:bodyPr wrap="none">
              <a:spAutoFit/>
            </a:bodyPr>
            <a:lstStyle/>
            <a:p>
              <a:r>
                <a:rPr lang="en-US"/>
                <a:t>Explosive</a:t>
              </a:r>
            </a:p>
          </p:txBody>
        </p:sp>
        <p:sp>
          <p:nvSpPr>
            <p:cNvPr id="19471" name="Line 13"/>
            <p:cNvSpPr>
              <a:spLocks noChangeShapeType="1"/>
            </p:cNvSpPr>
            <p:nvPr/>
          </p:nvSpPr>
          <p:spPr bwMode="auto">
            <a:xfrm flipH="1">
              <a:off x="4320" y="1872"/>
              <a:ext cx="336" cy="384"/>
            </a:xfrm>
            <a:prstGeom prst="line">
              <a:avLst/>
            </a:prstGeom>
            <a:noFill/>
            <a:ln w="38100">
              <a:solidFill>
                <a:schemeClr val="tx1"/>
              </a:solidFill>
              <a:round/>
              <a:headEnd/>
              <a:tailEnd type="triangle" w="med" len="med"/>
            </a:ln>
          </p:spPr>
          <p:txBody>
            <a:bodyPr>
              <a:spAutoFit/>
            </a:bodyPr>
            <a:lstStyle/>
            <a:p>
              <a:endParaRPr lang="en-US"/>
            </a:p>
          </p:txBody>
        </p:sp>
      </p:grpSp>
      <p:grpSp>
        <p:nvGrpSpPr>
          <p:cNvPr id="4" name="Group 17"/>
          <p:cNvGrpSpPr>
            <a:grpSpLocks/>
          </p:cNvGrpSpPr>
          <p:nvPr/>
        </p:nvGrpSpPr>
        <p:grpSpPr bwMode="auto">
          <a:xfrm>
            <a:off x="6248400" y="3657600"/>
            <a:ext cx="2359025" cy="1042988"/>
            <a:chOff x="3936" y="2304"/>
            <a:chExt cx="1486" cy="657"/>
          </a:xfrm>
        </p:grpSpPr>
        <p:sp>
          <p:nvSpPr>
            <p:cNvPr id="19468" name="Text Box 15"/>
            <p:cNvSpPr txBox="1">
              <a:spLocks noChangeArrowheads="1"/>
            </p:cNvSpPr>
            <p:nvPr/>
          </p:nvSpPr>
          <p:spPr bwMode="auto">
            <a:xfrm>
              <a:off x="4118" y="2634"/>
              <a:ext cx="1304" cy="327"/>
            </a:xfrm>
            <a:prstGeom prst="rect">
              <a:avLst/>
            </a:prstGeom>
            <a:noFill/>
            <a:ln w="38100">
              <a:noFill/>
              <a:miter lim="800000"/>
              <a:headEnd/>
              <a:tailEnd/>
            </a:ln>
          </p:spPr>
          <p:txBody>
            <a:bodyPr wrap="none">
              <a:spAutoFit/>
            </a:bodyPr>
            <a:lstStyle/>
            <a:p>
              <a:r>
                <a:rPr lang="en-US"/>
                <a:t>Uranium 235</a:t>
              </a:r>
            </a:p>
          </p:txBody>
        </p:sp>
        <p:sp>
          <p:nvSpPr>
            <p:cNvPr id="19469" name="Line 16"/>
            <p:cNvSpPr>
              <a:spLocks noChangeShapeType="1"/>
            </p:cNvSpPr>
            <p:nvPr/>
          </p:nvSpPr>
          <p:spPr bwMode="auto">
            <a:xfrm flipH="1" flipV="1">
              <a:off x="3936" y="2304"/>
              <a:ext cx="240" cy="480"/>
            </a:xfrm>
            <a:prstGeom prst="line">
              <a:avLst/>
            </a:prstGeom>
            <a:noFill/>
            <a:ln w="38100">
              <a:solidFill>
                <a:schemeClr val="tx1"/>
              </a:solidFill>
              <a:round/>
              <a:headEnd/>
              <a:tailEnd type="triangle" w="med" len="med"/>
            </a:ln>
          </p:spPr>
          <p:txBody>
            <a:bodyPr>
              <a:spAutoFit/>
            </a:bodyPr>
            <a:lstStyle/>
            <a:p>
              <a:endParaRPr lang="en-US"/>
            </a:p>
          </p:txBody>
        </p:sp>
      </p:grpSp>
      <p:grpSp>
        <p:nvGrpSpPr>
          <p:cNvPr id="5" name="Group 20"/>
          <p:cNvGrpSpPr>
            <a:grpSpLocks/>
          </p:cNvGrpSpPr>
          <p:nvPr/>
        </p:nvGrpSpPr>
        <p:grpSpPr bwMode="auto">
          <a:xfrm>
            <a:off x="3581400" y="4038600"/>
            <a:ext cx="1279525" cy="661988"/>
            <a:chOff x="2256" y="2544"/>
            <a:chExt cx="806" cy="417"/>
          </a:xfrm>
        </p:grpSpPr>
        <p:sp>
          <p:nvSpPr>
            <p:cNvPr id="19466" name="Text Box 18"/>
            <p:cNvSpPr txBox="1">
              <a:spLocks noChangeArrowheads="1"/>
            </p:cNvSpPr>
            <p:nvPr/>
          </p:nvSpPr>
          <p:spPr bwMode="auto">
            <a:xfrm>
              <a:off x="2486" y="2634"/>
              <a:ext cx="576" cy="327"/>
            </a:xfrm>
            <a:prstGeom prst="rect">
              <a:avLst/>
            </a:prstGeom>
            <a:noFill/>
            <a:ln w="38100">
              <a:noFill/>
              <a:miter lim="800000"/>
              <a:headEnd/>
              <a:tailEnd/>
            </a:ln>
          </p:spPr>
          <p:txBody>
            <a:bodyPr wrap="none">
              <a:spAutoFit/>
            </a:bodyPr>
            <a:lstStyle/>
            <a:p>
              <a:r>
                <a:rPr lang="en-US"/>
                <a:t>Tube</a:t>
              </a:r>
            </a:p>
          </p:txBody>
        </p:sp>
        <p:sp>
          <p:nvSpPr>
            <p:cNvPr id="19467" name="Line 19"/>
            <p:cNvSpPr>
              <a:spLocks noChangeShapeType="1"/>
            </p:cNvSpPr>
            <p:nvPr/>
          </p:nvSpPr>
          <p:spPr bwMode="auto">
            <a:xfrm flipH="1" flipV="1">
              <a:off x="2256" y="2544"/>
              <a:ext cx="288" cy="240"/>
            </a:xfrm>
            <a:prstGeom prst="line">
              <a:avLst/>
            </a:prstGeom>
            <a:noFill/>
            <a:ln w="38100">
              <a:solidFill>
                <a:schemeClr val="tx1"/>
              </a:solidFill>
              <a:round/>
              <a:headEnd/>
              <a:tailEnd type="triangle" w="med" len="med"/>
            </a:ln>
          </p:spPr>
          <p:txBody>
            <a:bodyPr>
              <a:spAutoFit/>
            </a:bodyPr>
            <a:lstStyle/>
            <a:p>
              <a:endParaRPr lang="en-US"/>
            </a:p>
          </p:txBody>
        </p:sp>
      </p:grpSp>
      <p:sp>
        <p:nvSpPr>
          <p:cNvPr id="194582" name="Text Box 22"/>
          <p:cNvSpPr txBox="1">
            <a:spLocks noChangeArrowheads="1"/>
          </p:cNvSpPr>
          <p:nvPr/>
        </p:nvSpPr>
        <p:spPr bwMode="auto">
          <a:xfrm>
            <a:off x="228600" y="4752975"/>
            <a:ext cx="8915400" cy="1373188"/>
          </a:xfrm>
          <a:prstGeom prst="rect">
            <a:avLst/>
          </a:prstGeom>
          <a:noFill/>
          <a:ln w="38100">
            <a:noFill/>
            <a:miter lim="800000"/>
            <a:headEnd/>
            <a:tailEnd/>
          </a:ln>
        </p:spPr>
        <p:txBody>
          <a:bodyPr>
            <a:spAutoFit/>
          </a:bodyPr>
          <a:lstStyle/>
          <a:p>
            <a:r>
              <a:rPr lang="en-US"/>
              <a:t>Separating U 235 from 238 by gaseous diffusion at Oak Ridge </a:t>
            </a:r>
          </a:p>
          <a:p>
            <a:r>
              <a:rPr lang="en-US"/>
              <a:t>Feynman and the chemical engineer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64">
                                            <p:txEl>
                                              <p:pRg st="0" end="0"/>
                                            </p:txEl>
                                          </p:spTgt>
                                        </p:tgtEl>
                                        <p:attrNameLst>
                                          <p:attrName>style.visibility</p:attrName>
                                        </p:attrNameLst>
                                      </p:cBhvr>
                                      <p:to>
                                        <p:strVal val="visible"/>
                                      </p:to>
                                    </p:set>
                                    <p:animEffect transition="in" filter="dissolve">
                                      <p:cBhvr>
                                        <p:cTn id="7" dur="500"/>
                                        <p:tgtEl>
                                          <p:spTgt spid="1945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64">
                                            <p:txEl>
                                              <p:pRg st="1" end="1"/>
                                            </p:txEl>
                                          </p:spTgt>
                                        </p:tgtEl>
                                        <p:attrNameLst>
                                          <p:attrName>style.visibility</p:attrName>
                                        </p:attrNameLst>
                                      </p:cBhvr>
                                      <p:to>
                                        <p:strVal val="visible"/>
                                      </p:to>
                                    </p:set>
                                    <p:animEffect transition="in" filter="dissolve">
                                      <p:cBhvr>
                                        <p:cTn id="12" dur="500"/>
                                        <p:tgtEl>
                                          <p:spTgt spid="1945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64">
                                            <p:txEl>
                                              <p:pRg st="2" end="2"/>
                                            </p:txEl>
                                          </p:spTgt>
                                        </p:tgtEl>
                                        <p:attrNameLst>
                                          <p:attrName>style.visibility</p:attrName>
                                        </p:attrNameLst>
                                      </p:cBhvr>
                                      <p:to>
                                        <p:strVal val="visible"/>
                                      </p:to>
                                    </p:set>
                                    <p:animEffect transition="in" filter="dissolve">
                                      <p:cBhvr>
                                        <p:cTn id="17" dur="500"/>
                                        <p:tgtEl>
                                          <p:spTgt spid="1945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ssolv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dissolv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94582">
                                            <p:txEl>
                                              <p:pRg st="0" end="0"/>
                                            </p:txEl>
                                          </p:spTgt>
                                        </p:tgtEl>
                                        <p:attrNameLst>
                                          <p:attrName>style.visibility</p:attrName>
                                        </p:attrNameLst>
                                      </p:cBhvr>
                                      <p:to>
                                        <p:strVal val="visible"/>
                                      </p:to>
                                    </p:set>
                                    <p:animEffect transition="in" filter="dissolve">
                                      <p:cBhvr>
                                        <p:cTn id="42" dur="500"/>
                                        <p:tgtEl>
                                          <p:spTgt spid="19458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94582">
                                            <p:txEl>
                                              <p:pRg st="1" end="1"/>
                                            </p:txEl>
                                          </p:spTgt>
                                        </p:tgtEl>
                                        <p:attrNameLst>
                                          <p:attrName>style.visibility</p:attrName>
                                        </p:attrNameLst>
                                      </p:cBhvr>
                                      <p:to>
                                        <p:strVal val="visible"/>
                                      </p:to>
                                    </p:set>
                                    <p:animEffect transition="in" filter="dissolve">
                                      <p:cBhvr>
                                        <p:cTn id="47" dur="500"/>
                                        <p:tgtEl>
                                          <p:spTgt spid="19458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build="p" autoUpdateAnimBg="0"/>
      <p:bldP spid="194582"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04800" y="0"/>
            <a:ext cx="8839200" cy="701675"/>
          </a:xfrm>
          <a:prstGeom prst="rect">
            <a:avLst/>
          </a:prstGeom>
          <a:noFill/>
          <a:ln w="9525">
            <a:noFill/>
            <a:miter lim="800000"/>
            <a:headEnd/>
            <a:tailEnd/>
          </a:ln>
        </p:spPr>
        <p:txBody>
          <a:bodyPr>
            <a:spAutoFit/>
          </a:bodyPr>
          <a:lstStyle/>
          <a:p>
            <a:r>
              <a:rPr lang="en-US" sz="4000" b="1" u="sng">
                <a:solidFill>
                  <a:srgbClr val="FF6600"/>
                </a:solidFill>
              </a:rPr>
              <a:t>Hiroshima and Nagasaki</a:t>
            </a:r>
            <a:endParaRPr lang="en-US" sz="800">
              <a:solidFill>
                <a:srgbClr val="FF6600"/>
              </a:solidFill>
            </a:endParaRPr>
          </a:p>
        </p:txBody>
      </p:sp>
      <p:sp>
        <p:nvSpPr>
          <p:cNvPr id="20483" name="Text Box 3"/>
          <p:cNvSpPr txBox="1">
            <a:spLocks noChangeArrowheads="1"/>
          </p:cNvSpPr>
          <p:nvPr/>
        </p:nvSpPr>
        <p:spPr bwMode="auto">
          <a:xfrm>
            <a:off x="8137525" y="6289675"/>
            <a:ext cx="793750" cy="457200"/>
          </a:xfrm>
          <a:prstGeom prst="rect">
            <a:avLst/>
          </a:prstGeom>
          <a:noFill/>
          <a:ln w="38100">
            <a:noFill/>
            <a:miter lim="800000"/>
            <a:headEnd/>
            <a:tailEnd/>
          </a:ln>
        </p:spPr>
        <p:txBody>
          <a:bodyPr wrap="none">
            <a:spAutoFit/>
          </a:bodyPr>
          <a:lstStyle/>
          <a:p>
            <a:r>
              <a:rPr lang="en-US" sz="2400">
                <a:hlinkClick r:id="rId2" action="ppaction://hlinksldjump"/>
              </a:rPr>
              <a:t>TOC</a:t>
            </a:r>
            <a:endParaRPr lang="en-US" sz="2400"/>
          </a:p>
        </p:txBody>
      </p:sp>
      <p:pic>
        <p:nvPicPr>
          <p:cNvPr id="179207" name="Picture 7" descr="clock-stopped"/>
          <p:cNvPicPr>
            <a:picLocks noChangeAspect="1" noChangeArrowheads="1"/>
          </p:cNvPicPr>
          <p:nvPr/>
        </p:nvPicPr>
        <p:blipFill>
          <a:blip r:embed="rId3" cstate="print"/>
          <a:srcRect/>
          <a:stretch>
            <a:fillRect/>
          </a:stretch>
        </p:blipFill>
        <p:spPr bwMode="auto">
          <a:xfrm>
            <a:off x="533400" y="4800600"/>
            <a:ext cx="1589088" cy="1554163"/>
          </a:xfrm>
          <a:prstGeom prst="rect">
            <a:avLst/>
          </a:prstGeom>
          <a:noFill/>
          <a:ln w="9525">
            <a:noFill/>
            <a:miter lim="800000"/>
            <a:headEnd/>
            <a:tailEnd/>
          </a:ln>
        </p:spPr>
      </p:pic>
      <p:pic>
        <p:nvPicPr>
          <p:cNvPr id="179211" name="Picture 11" descr="prod_3643"/>
          <p:cNvPicPr>
            <a:picLocks noChangeAspect="1" noChangeArrowheads="1"/>
          </p:cNvPicPr>
          <p:nvPr/>
        </p:nvPicPr>
        <p:blipFill>
          <a:blip r:embed="rId4" cstate="print"/>
          <a:srcRect b="23790"/>
          <a:stretch>
            <a:fillRect/>
          </a:stretch>
        </p:blipFill>
        <p:spPr bwMode="auto">
          <a:xfrm>
            <a:off x="5362575" y="2667000"/>
            <a:ext cx="3781425" cy="4038600"/>
          </a:xfrm>
          <a:prstGeom prst="rect">
            <a:avLst/>
          </a:prstGeom>
          <a:noFill/>
          <a:ln w="9525">
            <a:noFill/>
            <a:miter lim="800000"/>
            <a:headEnd/>
            <a:tailEnd/>
          </a:ln>
        </p:spPr>
      </p:pic>
      <p:sp>
        <p:nvSpPr>
          <p:cNvPr id="179212" name="Text Box 12"/>
          <p:cNvSpPr txBox="1">
            <a:spLocks noChangeArrowheads="1"/>
          </p:cNvSpPr>
          <p:nvPr/>
        </p:nvSpPr>
        <p:spPr bwMode="auto">
          <a:xfrm>
            <a:off x="441325" y="2695575"/>
            <a:ext cx="4664075" cy="1800225"/>
          </a:xfrm>
          <a:prstGeom prst="rect">
            <a:avLst/>
          </a:prstGeom>
          <a:noFill/>
          <a:ln w="38100">
            <a:noFill/>
            <a:miter lim="800000"/>
            <a:headEnd/>
            <a:tailEnd/>
          </a:ln>
        </p:spPr>
        <p:txBody>
          <a:bodyPr>
            <a:spAutoFit/>
          </a:bodyPr>
          <a:lstStyle/>
          <a:p>
            <a:r>
              <a:rPr lang="en-US">
                <a:solidFill>
                  <a:srgbClr val="FF6600"/>
                </a:solidFill>
              </a:rPr>
              <a:t>At 8:15, August 6, 1945 The U.S. detonated a Uranium Fission bomb 1,900 feet above the city of Hiroshima.</a:t>
            </a:r>
          </a:p>
        </p:txBody>
      </p:sp>
      <p:sp>
        <p:nvSpPr>
          <p:cNvPr id="179213" name="Text Box 13"/>
          <p:cNvSpPr txBox="1">
            <a:spLocks noChangeArrowheads="1"/>
          </p:cNvSpPr>
          <p:nvPr/>
        </p:nvSpPr>
        <p:spPr bwMode="auto">
          <a:xfrm>
            <a:off x="457200" y="762000"/>
            <a:ext cx="8686800" cy="1800225"/>
          </a:xfrm>
          <a:prstGeom prst="rect">
            <a:avLst/>
          </a:prstGeom>
          <a:noFill/>
          <a:ln w="38100">
            <a:noFill/>
            <a:miter lim="800000"/>
            <a:headEnd/>
            <a:tailEnd/>
          </a:ln>
        </p:spPr>
        <p:txBody>
          <a:bodyPr>
            <a:spAutoFit/>
          </a:bodyPr>
          <a:lstStyle/>
          <a:p>
            <a:r>
              <a:rPr lang="en-US">
                <a:solidFill>
                  <a:srgbClr val="FF6600"/>
                </a:solidFill>
              </a:rPr>
              <a:t>Near the end of WWII, the US had been bombing nearly every major city in Japan.  For some reason, Hiroshima and Nagasaki had been spared.  They had become refugee centers for those displaced by bombing elsewhere.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0"/>
                                  </p:iterate>
                                  <p:childTnLst>
                                    <p:set>
                                      <p:cBhvr>
                                        <p:cTn id="6" dur="1" fill="hold">
                                          <p:stCondLst>
                                            <p:cond delay="0"/>
                                          </p:stCondLst>
                                        </p:cTn>
                                        <p:tgtEl>
                                          <p:spTgt spid="179213"/>
                                        </p:tgtEl>
                                        <p:attrNameLst>
                                          <p:attrName>style.visibility</p:attrName>
                                        </p:attrNameLst>
                                      </p:cBhvr>
                                      <p:to>
                                        <p:strVal val="visible"/>
                                      </p:to>
                                    </p:set>
                                    <p:animEffect transition="in" filter="dissolve">
                                      <p:cBhvr>
                                        <p:cTn id="7" dur="75"/>
                                        <p:tgtEl>
                                          <p:spTgt spid="1792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9207"/>
                                        </p:tgtEl>
                                        <p:attrNameLst>
                                          <p:attrName>style.visibility</p:attrName>
                                        </p:attrNameLst>
                                      </p:cBhvr>
                                      <p:to>
                                        <p:strVal val="visible"/>
                                      </p:to>
                                    </p:set>
                                    <p:animEffect transition="in" filter="dissolve">
                                      <p:cBhvr>
                                        <p:cTn id="12" dur="500"/>
                                        <p:tgtEl>
                                          <p:spTgt spid="17920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9212"/>
                                        </p:tgtEl>
                                        <p:attrNameLst>
                                          <p:attrName>style.visibility</p:attrName>
                                        </p:attrNameLst>
                                      </p:cBhvr>
                                      <p:to>
                                        <p:strVal val="visible"/>
                                      </p:to>
                                    </p:set>
                                    <p:animEffect transition="in" filter="dissolve">
                                      <p:cBhvr>
                                        <p:cTn id="17" dur="500"/>
                                        <p:tgtEl>
                                          <p:spTgt spid="17921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79211"/>
                                        </p:tgtEl>
                                        <p:attrNameLst>
                                          <p:attrName>style.visibility</p:attrName>
                                        </p:attrNameLst>
                                      </p:cBhvr>
                                      <p:to>
                                        <p:strVal val="visible"/>
                                      </p:to>
                                    </p:set>
                                    <p:animEffect transition="in" filter="dissolve">
                                      <p:cBhvr>
                                        <p:cTn id="22" dur="500"/>
                                        <p:tgtEl>
                                          <p:spTgt spid="179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12" grpId="0" autoUpdateAnimBg="0"/>
      <p:bldP spid="17921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1047750" y="1336675"/>
            <a:ext cx="9144000" cy="0"/>
          </a:xfrm>
          <a:prstGeom prst="rect">
            <a:avLst/>
          </a:prstGeom>
          <a:noFill/>
          <a:ln w="38100">
            <a:noFill/>
            <a:miter lim="800000"/>
            <a:headEnd/>
            <a:tailEnd/>
          </a:ln>
        </p:spPr>
        <p:txBody>
          <a:bodyPr>
            <a:spAutoFit/>
          </a:bodyPr>
          <a:lstStyle/>
          <a:p>
            <a:endParaRPr lang="en-US"/>
          </a:p>
        </p:txBody>
      </p:sp>
      <p:pic>
        <p:nvPicPr>
          <p:cNvPr id="21507" name="Picture 4" descr="corley-hiro1"/>
          <p:cNvPicPr>
            <a:picLocks noChangeAspect="1" noChangeArrowheads="1"/>
          </p:cNvPicPr>
          <p:nvPr/>
        </p:nvPicPr>
        <p:blipFill>
          <a:blip r:embed="rId2" cstate="print"/>
          <a:srcRect/>
          <a:stretch>
            <a:fillRect/>
          </a:stretch>
        </p:blipFill>
        <p:spPr bwMode="auto">
          <a:xfrm>
            <a:off x="0" y="687388"/>
            <a:ext cx="9144000" cy="5483225"/>
          </a:xfrm>
          <a:prstGeom prst="rect">
            <a:avLst/>
          </a:prstGeom>
          <a:noFill/>
          <a:ln w="9525">
            <a:noFill/>
            <a:miter lim="800000"/>
            <a:headEnd/>
            <a:tailEnd/>
          </a:ln>
        </p:spPr>
      </p:pic>
      <p:sp>
        <p:nvSpPr>
          <p:cNvPr id="21508" name="Text Box 5"/>
          <p:cNvSpPr txBox="1">
            <a:spLocks noChangeArrowheads="1"/>
          </p:cNvSpPr>
          <p:nvPr/>
        </p:nvSpPr>
        <p:spPr bwMode="auto">
          <a:xfrm>
            <a:off x="441325" y="76200"/>
            <a:ext cx="8245475" cy="519113"/>
          </a:xfrm>
          <a:prstGeom prst="rect">
            <a:avLst/>
          </a:prstGeom>
          <a:noFill/>
          <a:ln w="38100">
            <a:noFill/>
            <a:miter lim="800000"/>
            <a:headEnd/>
            <a:tailEnd/>
          </a:ln>
        </p:spPr>
        <p:txBody>
          <a:bodyPr>
            <a:spAutoFit/>
          </a:bodyPr>
          <a:lstStyle/>
          <a:p>
            <a:r>
              <a:rPr lang="en-US">
                <a:solidFill>
                  <a:srgbClr val="FF6600"/>
                </a:solidFill>
              </a:rPr>
              <a:t>The devastation was nearly complete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2530" name="Rectangle 1026"/>
          <p:cNvSpPr>
            <a:spLocks noChangeArrowheads="1"/>
          </p:cNvSpPr>
          <p:nvPr/>
        </p:nvSpPr>
        <p:spPr bwMode="auto">
          <a:xfrm>
            <a:off x="-158750" y="1771650"/>
            <a:ext cx="9144000" cy="0"/>
          </a:xfrm>
          <a:prstGeom prst="rect">
            <a:avLst/>
          </a:prstGeom>
          <a:noFill/>
          <a:ln w="38100">
            <a:noFill/>
            <a:miter lim="800000"/>
            <a:headEnd/>
            <a:tailEnd/>
          </a:ln>
        </p:spPr>
        <p:txBody>
          <a:bodyPr>
            <a:spAutoFit/>
          </a:bodyPr>
          <a:lstStyle/>
          <a:p>
            <a:endParaRPr lang="en-US"/>
          </a:p>
        </p:txBody>
      </p:sp>
      <p:pic>
        <p:nvPicPr>
          <p:cNvPr id="22531" name="Picture 1028" descr="corley-hiro2"/>
          <p:cNvPicPr>
            <a:picLocks noChangeAspect="1" noChangeArrowheads="1"/>
          </p:cNvPicPr>
          <p:nvPr/>
        </p:nvPicPr>
        <p:blipFill>
          <a:blip r:embed="rId2" cstate="print"/>
          <a:srcRect/>
          <a:stretch>
            <a:fillRect/>
          </a:stretch>
        </p:blipFill>
        <p:spPr bwMode="auto">
          <a:xfrm>
            <a:off x="0" y="720725"/>
            <a:ext cx="9144000" cy="5832475"/>
          </a:xfrm>
          <a:prstGeom prst="rect">
            <a:avLst/>
          </a:prstGeom>
          <a:noFill/>
          <a:ln w="9525">
            <a:noFill/>
            <a:miter lim="800000"/>
            <a:headEnd/>
            <a:tailEnd/>
          </a:ln>
        </p:spPr>
      </p:pic>
      <p:sp>
        <p:nvSpPr>
          <p:cNvPr id="22532" name="Text Box 1029"/>
          <p:cNvSpPr txBox="1">
            <a:spLocks noChangeArrowheads="1"/>
          </p:cNvSpPr>
          <p:nvPr/>
        </p:nvSpPr>
        <p:spPr bwMode="auto">
          <a:xfrm>
            <a:off x="441325" y="76200"/>
            <a:ext cx="8245475" cy="519113"/>
          </a:xfrm>
          <a:prstGeom prst="rect">
            <a:avLst/>
          </a:prstGeom>
          <a:noFill/>
          <a:ln w="38100">
            <a:noFill/>
            <a:miter lim="800000"/>
            <a:headEnd/>
            <a:tailEnd/>
          </a:ln>
        </p:spPr>
        <p:txBody>
          <a:bodyPr>
            <a:spAutoFit/>
          </a:bodyPr>
          <a:lstStyle/>
          <a:p>
            <a:r>
              <a:rPr lang="en-US">
                <a:solidFill>
                  <a:srgbClr val="FF6600"/>
                </a:solidFill>
              </a:rPr>
              <a:t>About 100,000 people died immediately..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839788" y="1492250"/>
            <a:ext cx="9144001" cy="0"/>
          </a:xfrm>
          <a:prstGeom prst="rect">
            <a:avLst/>
          </a:prstGeom>
          <a:noFill/>
          <a:ln w="38100">
            <a:noFill/>
            <a:miter lim="800000"/>
            <a:headEnd/>
            <a:tailEnd/>
          </a:ln>
        </p:spPr>
        <p:txBody>
          <a:bodyPr>
            <a:spAutoFit/>
          </a:bodyPr>
          <a:lstStyle/>
          <a:p>
            <a:endParaRPr lang="en-US"/>
          </a:p>
        </p:txBody>
      </p:sp>
      <p:pic>
        <p:nvPicPr>
          <p:cNvPr id="23555" name="Picture 4" descr="corley-hiro5"/>
          <p:cNvPicPr>
            <a:picLocks noChangeAspect="1" noChangeArrowheads="1"/>
          </p:cNvPicPr>
          <p:nvPr/>
        </p:nvPicPr>
        <p:blipFill>
          <a:blip r:embed="rId2" cstate="print"/>
          <a:srcRect/>
          <a:stretch>
            <a:fillRect/>
          </a:stretch>
        </p:blipFill>
        <p:spPr bwMode="auto">
          <a:xfrm>
            <a:off x="0" y="742950"/>
            <a:ext cx="9144000" cy="5373688"/>
          </a:xfrm>
          <a:prstGeom prst="rect">
            <a:avLst/>
          </a:prstGeom>
          <a:noFill/>
          <a:ln w="9525">
            <a:noFill/>
            <a:miter lim="800000"/>
            <a:headEnd/>
            <a:tailEnd/>
          </a:ln>
        </p:spPr>
      </p:pic>
      <p:sp>
        <p:nvSpPr>
          <p:cNvPr id="23556" name="Text Box 5"/>
          <p:cNvSpPr txBox="1">
            <a:spLocks noChangeArrowheads="1"/>
          </p:cNvSpPr>
          <p:nvPr/>
        </p:nvSpPr>
        <p:spPr bwMode="auto">
          <a:xfrm>
            <a:off x="441325" y="76200"/>
            <a:ext cx="8245475" cy="519113"/>
          </a:xfrm>
          <a:prstGeom prst="rect">
            <a:avLst/>
          </a:prstGeom>
          <a:noFill/>
          <a:ln w="38100">
            <a:noFill/>
            <a:miter lim="800000"/>
            <a:headEnd/>
            <a:tailEnd/>
          </a:ln>
        </p:spPr>
        <p:txBody>
          <a:bodyPr>
            <a:spAutoFit/>
          </a:bodyPr>
          <a:lstStyle/>
          <a:p>
            <a:r>
              <a:rPr lang="en-US">
                <a:solidFill>
                  <a:srgbClr val="FF6600"/>
                </a:solidFill>
              </a:rPr>
              <a:t>45,000 more died later from the radiation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831850" y="1450975"/>
            <a:ext cx="9144000" cy="0"/>
          </a:xfrm>
          <a:prstGeom prst="rect">
            <a:avLst/>
          </a:prstGeom>
          <a:noFill/>
          <a:ln w="38100">
            <a:noFill/>
            <a:miter lim="800000"/>
            <a:headEnd/>
            <a:tailEnd/>
          </a:ln>
        </p:spPr>
        <p:txBody>
          <a:bodyPr>
            <a:spAutoFit/>
          </a:bodyPr>
          <a:lstStyle/>
          <a:p>
            <a:endParaRPr lang="en-US"/>
          </a:p>
        </p:txBody>
      </p:sp>
      <p:pic>
        <p:nvPicPr>
          <p:cNvPr id="24579" name="Picture 4" descr="corley-hiro6"/>
          <p:cNvPicPr>
            <a:picLocks noChangeAspect="1" noChangeArrowheads="1"/>
          </p:cNvPicPr>
          <p:nvPr/>
        </p:nvPicPr>
        <p:blipFill>
          <a:blip r:embed="rId2" cstate="print"/>
          <a:srcRect/>
          <a:stretch>
            <a:fillRect/>
          </a:stretch>
        </p:blipFill>
        <p:spPr bwMode="auto">
          <a:xfrm>
            <a:off x="0" y="684213"/>
            <a:ext cx="9144000" cy="5489575"/>
          </a:xfrm>
          <a:prstGeom prst="rect">
            <a:avLst/>
          </a:prstGeom>
          <a:noFill/>
          <a:ln w="9525">
            <a:noFill/>
            <a:miter lim="800000"/>
            <a:headEnd/>
            <a:tailEnd/>
          </a:ln>
        </p:spPr>
      </p:pic>
      <p:sp>
        <p:nvSpPr>
          <p:cNvPr id="24580" name="Text Box 5"/>
          <p:cNvSpPr txBox="1">
            <a:spLocks noChangeArrowheads="1"/>
          </p:cNvSpPr>
          <p:nvPr/>
        </p:nvSpPr>
        <p:spPr bwMode="auto">
          <a:xfrm>
            <a:off x="0" y="76200"/>
            <a:ext cx="9144000" cy="519113"/>
          </a:xfrm>
          <a:prstGeom prst="rect">
            <a:avLst/>
          </a:prstGeom>
          <a:noFill/>
          <a:ln w="38100">
            <a:noFill/>
            <a:miter lim="800000"/>
            <a:headEnd/>
            <a:tailEnd/>
          </a:ln>
        </p:spPr>
        <p:txBody>
          <a:bodyPr>
            <a:spAutoFit/>
          </a:bodyPr>
          <a:lstStyle/>
          <a:p>
            <a:r>
              <a:rPr lang="en-US">
                <a:solidFill>
                  <a:srgbClr val="FF6600"/>
                </a:solidFill>
              </a:rPr>
              <a:t>People were killed, and all the people who knew them as well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831850" y="1450975"/>
            <a:ext cx="9144000" cy="0"/>
          </a:xfrm>
          <a:prstGeom prst="rect">
            <a:avLst/>
          </a:prstGeom>
          <a:noFill/>
          <a:ln w="38100">
            <a:noFill/>
            <a:miter lim="800000"/>
            <a:headEnd/>
            <a:tailEnd/>
          </a:ln>
        </p:spPr>
        <p:txBody>
          <a:bodyPr>
            <a:spAutoFit/>
          </a:bodyPr>
          <a:lstStyle/>
          <a:p>
            <a:endParaRPr lang="en-US"/>
          </a:p>
        </p:txBody>
      </p:sp>
      <p:sp>
        <p:nvSpPr>
          <p:cNvPr id="25603" name="Text Box 4"/>
          <p:cNvSpPr txBox="1">
            <a:spLocks noChangeArrowheads="1"/>
          </p:cNvSpPr>
          <p:nvPr/>
        </p:nvSpPr>
        <p:spPr bwMode="auto">
          <a:xfrm>
            <a:off x="0" y="76200"/>
            <a:ext cx="9144000" cy="946150"/>
          </a:xfrm>
          <a:prstGeom prst="rect">
            <a:avLst/>
          </a:prstGeom>
          <a:noFill/>
          <a:ln w="38100">
            <a:noFill/>
            <a:miter lim="800000"/>
            <a:headEnd/>
            <a:tailEnd/>
          </a:ln>
        </p:spPr>
        <p:txBody>
          <a:bodyPr>
            <a:spAutoFit/>
          </a:bodyPr>
          <a:lstStyle/>
          <a:p>
            <a:pPr algn="ctr"/>
            <a:r>
              <a:rPr lang="en-US">
                <a:solidFill>
                  <a:srgbClr val="FF6600"/>
                </a:solidFill>
              </a:rPr>
              <a:t>3 days later, we dropped another bomb on the city of Nagasaki, killing  74,000 people,</a:t>
            </a:r>
          </a:p>
        </p:txBody>
      </p:sp>
      <p:sp>
        <p:nvSpPr>
          <p:cNvPr id="25604" name="Rectangle 5"/>
          <p:cNvSpPr>
            <a:spLocks noChangeArrowheads="1"/>
          </p:cNvSpPr>
          <p:nvPr/>
        </p:nvSpPr>
        <p:spPr bwMode="auto">
          <a:xfrm>
            <a:off x="576263" y="274638"/>
            <a:ext cx="9144000" cy="0"/>
          </a:xfrm>
          <a:prstGeom prst="rect">
            <a:avLst/>
          </a:prstGeom>
          <a:noFill/>
          <a:ln w="38100">
            <a:noFill/>
            <a:miter lim="800000"/>
            <a:headEnd/>
            <a:tailEnd/>
          </a:ln>
        </p:spPr>
        <p:txBody>
          <a:bodyPr>
            <a:spAutoFit/>
          </a:bodyPr>
          <a:lstStyle/>
          <a:p>
            <a:endParaRPr lang="en-US"/>
          </a:p>
        </p:txBody>
      </p:sp>
      <p:pic>
        <p:nvPicPr>
          <p:cNvPr id="25605" name="Picture 7" descr="corley-naga1"/>
          <p:cNvPicPr>
            <a:picLocks noChangeAspect="1" noChangeArrowheads="1"/>
          </p:cNvPicPr>
          <p:nvPr/>
        </p:nvPicPr>
        <p:blipFill>
          <a:blip r:embed="rId2" cstate="print"/>
          <a:srcRect/>
          <a:stretch>
            <a:fillRect/>
          </a:stretch>
        </p:blipFill>
        <p:spPr bwMode="auto">
          <a:xfrm>
            <a:off x="2667000" y="990600"/>
            <a:ext cx="3997325"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831850" y="1450975"/>
            <a:ext cx="9144000" cy="0"/>
          </a:xfrm>
          <a:prstGeom prst="rect">
            <a:avLst/>
          </a:prstGeom>
          <a:noFill/>
          <a:ln w="38100">
            <a:noFill/>
            <a:miter lim="800000"/>
            <a:headEnd/>
            <a:tailEnd/>
          </a:ln>
        </p:spPr>
        <p:txBody>
          <a:bodyPr>
            <a:spAutoFit/>
          </a:bodyPr>
          <a:lstStyle/>
          <a:p>
            <a:endParaRPr lang="en-US"/>
          </a:p>
        </p:txBody>
      </p:sp>
      <p:sp>
        <p:nvSpPr>
          <p:cNvPr id="26627" name="Text Box 3"/>
          <p:cNvSpPr txBox="1">
            <a:spLocks noChangeArrowheads="1"/>
          </p:cNvSpPr>
          <p:nvPr/>
        </p:nvSpPr>
        <p:spPr bwMode="auto">
          <a:xfrm>
            <a:off x="0" y="76200"/>
            <a:ext cx="9144000" cy="519113"/>
          </a:xfrm>
          <a:prstGeom prst="rect">
            <a:avLst/>
          </a:prstGeom>
          <a:noFill/>
          <a:ln w="38100">
            <a:noFill/>
            <a:miter lim="800000"/>
            <a:headEnd/>
            <a:tailEnd/>
          </a:ln>
        </p:spPr>
        <p:txBody>
          <a:bodyPr>
            <a:spAutoFit/>
          </a:bodyPr>
          <a:lstStyle/>
          <a:p>
            <a:pPr algn="ctr"/>
            <a:r>
              <a:rPr lang="en-US">
                <a:solidFill>
                  <a:srgbClr val="FF6600"/>
                </a:solidFill>
              </a:rPr>
              <a:t>This bomb was a plutonium bomb</a:t>
            </a:r>
          </a:p>
        </p:txBody>
      </p:sp>
      <p:sp>
        <p:nvSpPr>
          <p:cNvPr id="26628" name="Rectangle 4"/>
          <p:cNvSpPr>
            <a:spLocks noChangeArrowheads="1"/>
          </p:cNvSpPr>
          <p:nvPr/>
        </p:nvSpPr>
        <p:spPr bwMode="auto">
          <a:xfrm>
            <a:off x="576263" y="274638"/>
            <a:ext cx="9144000" cy="0"/>
          </a:xfrm>
          <a:prstGeom prst="rect">
            <a:avLst/>
          </a:prstGeom>
          <a:noFill/>
          <a:ln w="38100">
            <a:noFill/>
            <a:miter lim="800000"/>
            <a:headEnd/>
            <a:tailEnd/>
          </a:ln>
        </p:spPr>
        <p:txBody>
          <a:bodyPr>
            <a:spAutoFit/>
          </a:bodyPr>
          <a:lstStyle/>
          <a:p>
            <a:endParaRPr lang="en-US"/>
          </a:p>
        </p:txBody>
      </p:sp>
      <p:sp>
        <p:nvSpPr>
          <p:cNvPr id="26629" name="Rectangle 6"/>
          <p:cNvSpPr>
            <a:spLocks noChangeArrowheads="1"/>
          </p:cNvSpPr>
          <p:nvPr/>
        </p:nvSpPr>
        <p:spPr bwMode="auto">
          <a:xfrm>
            <a:off x="-898525" y="1417638"/>
            <a:ext cx="9144000" cy="0"/>
          </a:xfrm>
          <a:prstGeom prst="rect">
            <a:avLst/>
          </a:prstGeom>
          <a:noFill/>
          <a:ln w="38100">
            <a:noFill/>
            <a:miter lim="800000"/>
            <a:headEnd/>
            <a:tailEnd/>
          </a:ln>
        </p:spPr>
        <p:txBody>
          <a:bodyPr>
            <a:spAutoFit/>
          </a:bodyPr>
          <a:lstStyle/>
          <a:p>
            <a:endParaRPr lang="en-US"/>
          </a:p>
        </p:txBody>
      </p:sp>
      <p:pic>
        <p:nvPicPr>
          <p:cNvPr id="26630" name="Picture 8" descr="corley-naga2"/>
          <p:cNvPicPr>
            <a:picLocks noChangeAspect="1" noChangeArrowheads="1"/>
          </p:cNvPicPr>
          <p:nvPr/>
        </p:nvPicPr>
        <p:blipFill>
          <a:blip r:embed="rId2" cstate="print"/>
          <a:srcRect/>
          <a:stretch>
            <a:fillRect/>
          </a:stretch>
        </p:blipFill>
        <p:spPr bwMode="auto">
          <a:xfrm>
            <a:off x="0" y="1106488"/>
            <a:ext cx="9372600" cy="5675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831850" y="1450975"/>
            <a:ext cx="9144000" cy="0"/>
          </a:xfrm>
          <a:prstGeom prst="rect">
            <a:avLst/>
          </a:prstGeom>
          <a:noFill/>
          <a:ln w="38100">
            <a:noFill/>
            <a:miter lim="800000"/>
            <a:headEnd/>
            <a:tailEnd/>
          </a:ln>
        </p:spPr>
        <p:txBody>
          <a:bodyPr>
            <a:spAutoFit/>
          </a:bodyPr>
          <a:lstStyle/>
          <a:p>
            <a:endParaRPr lang="en-US"/>
          </a:p>
        </p:txBody>
      </p:sp>
      <p:sp>
        <p:nvSpPr>
          <p:cNvPr id="27651" name="Text Box 3"/>
          <p:cNvSpPr txBox="1">
            <a:spLocks noChangeArrowheads="1"/>
          </p:cNvSpPr>
          <p:nvPr/>
        </p:nvSpPr>
        <p:spPr bwMode="auto">
          <a:xfrm>
            <a:off x="0" y="76200"/>
            <a:ext cx="9144000" cy="946150"/>
          </a:xfrm>
          <a:prstGeom prst="rect">
            <a:avLst/>
          </a:prstGeom>
          <a:noFill/>
          <a:ln w="38100">
            <a:noFill/>
            <a:miter lim="800000"/>
            <a:headEnd/>
            <a:tailEnd/>
          </a:ln>
        </p:spPr>
        <p:txBody>
          <a:bodyPr>
            <a:spAutoFit/>
          </a:bodyPr>
          <a:lstStyle/>
          <a:p>
            <a:pPr algn="ctr"/>
            <a:r>
              <a:rPr lang="en-US">
                <a:solidFill>
                  <a:srgbClr val="FF6600"/>
                </a:solidFill>
              </a:rPr>
              <a:t>Nagasaki’s rugged topography protected larger parts of the city from the direct blast.</a:t>
            </a:r>
          </a:p>
        </p:txBody>
      </p:sp>
      <p:sp>
        <p:nvSpPr>
          <p:cNvPr id="27652" name="Rectangle 4"/>
          <p:cNvSpPr>
            <a:spLocks noChangeArrowheads="1"/>
          </p:cNvSpPr>
          <p:nvPr/>
        </p:nvSpPr>
        <p:spPr bwMode="auto">
          <a:xfrm>
            <a:off x="576263" y="274638"/>
            <a:ext cx="9144000" cy="0"/>
          </a:xfrm>
          <a:prstGeom prst="rect">
            <a:avLst/>
          </a:prstGeom>
          <a:noFill/>
          <a:ln w="38100">
            <a:noFill/>
            <a:miter lim="800000"/>
            <a:headEnd/>
            <a:tailEnd/>
          </a:ln>
        </p:spPr>
        <p:txBody>
          <a:bodyPr>
            <a:spAutoFit/>
          </a:bodyPr>
          <a:lstStyle/>
          <a:p>
            <a:endParaRPr lang="en-US"/>
          </a:p>
        </p:txBody>
      </p:sp>
      <p:sp>
        <p:nvSpPr>
          <p:cNvPr id="27653" name="Rectangle 5"/>
          <p:cNvSpPr>
            <a:spLocks noChangeArrowheads="1"/>
          </p:cNvSpPr>
          <p:nvPr/>
        </p:nvSpPr>
        <p:spPr bwMode="auto">
          <a:xfrm>
            <a:off x="-898525" y="1417638"/>
            <a:ext cx="9144000" cy="0"/>
          </a:xfrm>
          <a:prstGeom prst="rect">
            <a:avLst/>
          </a:prstGeom>
          <a:noFill/>
          <a:ln w="38100">
            <a:noFill/>
            <a:miter lim="800000"/>
            <a:headEnd/>
            <a:tailEnd/>
          </a:ln>
        </p:spPr>
        <p:txBody>
          <a:bodyPr>
            <a:spAutoFit/>
          </a:bodyPr>
          <a:lstStyle/>
          <a:p>
            <a:endParaRPr lang="en-US"/>
          </a:p>
        </p:txBody>
      </p:sp>
      <p:sp>
        <p:nvSpPr>
          <p:cNvPr id="27654" name="Rectangle 7"/>
          <p:cNvSpPr>
            <a:spLocks noChangeArrowheads="1"/>
          </p:cNvSpPr>
          <p:nvPr/>
        </p:nvSpPr>
        <p:spPr bwMode="auto">
          <a:xfrm>
            <a:off x="-904875" y="1450975"/>
            <a:ext cx="9144000" cy="0"/>
          </a:xfrm>
          <a:prstGeom prst="rect">
            <a:avLst/>
          </a:prstGeom>
          <a:noFill/>
          <a:ln w="38100">
            <a:noFill/>
            <a:miter lim="800000"/>
            <a:headEnd/>
            <a:tailEnd/>
          </a:ln>
        </p:spPr>
        <p:txBody>
          <a:bodyPr>
            <a:spAutoFit/>
          </a:bodyPr>
          <a:lstStyle/>
          <a:p>
            <a:endParaRPr lang="en-US"/>
          </a:p>
        </p:txBody>
      </p:sp>
      <p:pic>
        <p:nvPicPr>
          <p:cNvPr id="27655" name="Picture 9" descr="corley-naga3"/>
          <p:cNvPicPr>
            <a:picLocks noChangeAspect="1" noChangeArrowheads="1"/>
          </p:cNvPicPr>
          <p:nvPr/>
        </p:nvPicPr>
        <p:blipFill>
          <a:blip r:embed="rId2" cstate="print"/>
          <a:srcRect/>
          <a:stretch>
            <a:fillRect/>
          </a:stretch>
        </p:blipFill>
        <p:spPr bwMode="auto">
          <a:xfrm>
            <a:off x="31750" y="1497013"/>
            <a:ext cx="9144000" cy="5367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831850" y="1450975"/>
            <a:ext cx="9144000" cy="0"/>
          </a:xfrm>
          <a:prstGeom prst="rect">
            <a:avLst/>
          </a:prstGeom>
          <a:noFill/>
          <a:ln w="38100">
            <a:noFill/>
            <a:miter lim="800000"/>
            <a:headEnd/>
            <a:tailEnd/>
          </a:ln>
        </p:spPr>
        <p:txBody>
          <a:bodyPr>
            <a:spAutoFit/>
          </a:bodyPr>
          <a:lstStyle/>
          <a:p>
            <a:endParaRPr lang="en-US"/>
          </a:p>
        </p:txBody>
      </p:sp>
      <p:sp>
        <p:nvSpPr>
          <p:cNvPr id="198659" name="Text Box 3"/>
          <p:cNvSpPr txBox="1">
            <a:spLocks noChangeArrowheads="1"/>
          </p:cNvSpPr>
          <p:nvPr/>
        </p:nvSpPr>
        <p:spPr bwMode="auto">
          <a:xfrm>
            <a:off x="0" y="76200"/>
            <a:ext cx="9144000" cy="1938992"/>
          </a:xfrm>
          <a:prstGeom prst="rect">
            <a:avLst/>
          </a:prstGeom>
          <a:noFill/>
          <a:ln w="38100">
            <a:noFill/>
            <a:miter lim="800000"/>
            <a:headEnd/>
            <a:tailEnd/>
          </a:ln>
        </p:spPr>
        <p:txBody>
          <a:bodyPr>
            <a:spAutoFit/>
          </a:bodyPr>
          <a:lstStyle/>
          <a:p>
            <a:pPr algn="ctr"/>
            <a:r>
              <a:rPr lang="en-US" sz="2400" dirty="0" smtClean="0">
                <a:solidFill>
                  <a:srgbClr val="FF6600"/>
                </a:solidFill>
              </a:rPr>
              <a:t>In total, the nuclear bombs the US dropped on Japan killed more than 350,000 people, the vast majority of them non-combatants</a:t>
            </a:r>
          </a:p>
          <a:p>
            <a:pPr algn="ctr"/>
            <a:endParaRPr lang="en-US" sz="2400" dirty="0" smtClean="0">
              <a:solidFill>
                <a:srgbClr val="FF6600"/>
              </a:solidFill>
            </a:endParaRPr>
          </a:p>
          <a:p>
            <a:pPr algn="ctr"/>
            <a:r>
              <a:rPr lang="en-US" sz="2400" dirty="0" smtClean="0">
                <a:solidFill>
                  <a:srgbClr val="FF6600"/>
                </a:solidFill>
              </a:rPr>
              <a:t>Emperor </a:t>
            </a:r>
            <a:r>
              <a:rPr lang="en-US" sz="2400" dirty="0">
                <a:solidFill>
                  <a:srgbClr val="FF6600"/>
                </a:solidFill>
              </a:rPr>
              <a:t>Hirohito surrendered on September 2</a:t>
            </a:r>
          </a:p>
          <a:p>
            <a:pPr algn="ctr"/>
            <a:r>
              <a:rPr lang="en-US" sz="2400" dirty="0">
                <a:solidFill>
                  <a:srgbClr val="FF6600"/>
                </a:solidFill>
              </a:rPr>
              <a:t>Hindsight vs. foresight…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0"/>
                                  </p:iterate>
                                  <p:childTnLst>
                                    <p:set>
                                      <p:cBhvr>
                                        <p:cTn id="6" dur="1" fill="hold">
                                          <p:stCondLst>
                                            <p:cond delay="0"/>
                                          </p:stCondLst>
                                        </p:cTn>
                                        <p:tgtEl>
                                          <p:spTgt spid="198659">
                                            <p:txEl>
                                              <p:pRg st="0" end="0"/>
                                            </p:txEl>
                                          </p:spTgt>
                                        </p:tgtEl>
                                        <p:attrNameLst>
                                          <p:attrName>style.visibility</p:attrName>
                                        </p:attrNameLst>
                                      </p:cBhvr>
                                      <p:to>
                                        <p:strVal val="visible"/>
                                      </p:to>
                                    </p:set>
                                    <p:animEffect transition="in" filter="dissolve">
                                      <p:cBhvr>
                                        <p:cTn id="7" dur="75"/>
                                        <p:tgtEl>
                                          <p:spTgt spid="198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iterate type="lt">
                                    <p:tmPct val="100000"/>
                                  </p:iterate>
                                  <p:childTnLst>
                                    <p:set>
                                      <p:cBhvr>
                                        <p:cTn id="11" dur="1" fill="hold">
                                          <p:stCondLst>
                                            <p:cond delay="0"/>
                                          </p:stCondLst>
                                        </p:cTn>
                                        <p:tgtEl>
                                          <p:spTgt spid="198659">
                                            <p:txEl>
                                              <p:pRg st="2" end="2"/>
                                            </p:txEl>
                                          </p:spTgt>
                                        </p:tgtEl>
                                        <p:attrNameLst>
                                          <p:attrName>style.visibility</p:attrName>
                                        </p:attrNameLst>
                                      </p:cBhvr>
                                      <p:to>
                                        <p:strVal val="visible"/>
                                      </p:to>
                                    </p:set>
                                    <p:animEffect transition="in" filter="dissolve">
                                      <p:cBhvr>
                                        <p:cTn id="12" dur="75"/>
                                        <p:tgtEl>
                                          <p:spTgt spid="1986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iterate type="lt">
                                    <p:tmPct val="100000"/>
                                  </p:iterate>
                                  <p:childTnLst>
                                    <p:set>
                                      <p:cBhvr>
                                        <p:cTn id="16" dur="1" fill="hold">
                                          <p:stCondLst>
                                            <p:cond delay="0"/>
                                          </p:stCondLst>
                                        </p:cTn>
                                        <p:tgtEl>
                                          <p:spTgt spid="198659">
                                            <p:txEl>
                                              <p:pRg st="3" end="3"/>
                                            </p:txEl>
                                          </p:spTgt>
                                        </p:tgtEl>
                                        <p:attrNameLst>
                                          <p:attrName>style.visibility</p:attrName>
                                        </p:attrNameLst>
                                      </p:cBhvr>
                                      <p:to>
                                        <p:strVal val="visible"/>
                                      </p:to>
                                    </p:set>
                                    <p:animEffect transition="in" filter="dissolve">
                                      <p:cBhvr>
                                        <p:cTn id="17" dur="75"/>
                                        <p:tgtEl>
                                          <p:spTgt spid="1986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26"/>
          <p:cNvSpPr txBox="1">
            <a:spLocks noChangeArrowheads="1"/>
          </p:cNvSpPr>
          <p:nvPr/>
        </p:nvSpPr>
        <p:spPr bwMode="auto">
          <a:xfrm>
            <a:off x="304800" y="0"/>
            <a:ext cx="8382000" cy="701675"/>
          </a:xfrm>
          <a:prstGeom prst="rect">
            <a:avLst/>
          </a:prstGeom>
          <a:noFill/>
          <a:ln w="9525">
            <a:noFill/>
            <a:miter lim="800000"/>
            <a:headEnd/>
            <a:tailEnd/>
          </a:ln>
        </p:spPr>
        <p:txBody>
          <a:bodyPr>
            <a:spAutoFit/>
          </a:bodyPr>
          <a:lstStyle/>
          <a:p>
            <a:r>
              <a:rPr lang="en-US" sz="4000" b="1" u="sng"/>
              <a:t>Nuclear reactions - example</a:t>
            </a:r>
            <a:endParaRPr lang="en-US" sz="800"/>
          </a:p>
        </p:txBody>
      </p:sp>
      <p:sp>
        <p:nvSpPr>
          <p:cNvPr id="188421" name="Text Box 1029"/>
          <p:cNvSpPr txBox="1">
            <a:spLocks noChangeArrowheads="1"/>
          </p:cNvSpPr>
          <p:nvPr/>
        </p:nvSpPr>
        <p:spPr bwMode="auto">
          <a:xfrm>
            <a:off x="304800" y="838200"/>
            <a:ext cx="8534400" cy="2101850"/>
          </a:xfrm>
          <a:prstGeom prst="rect">
            <a:avLst/>
          </a:prstGeom>
          <a:noFill/>
          <a:ln w="9525">
            <a:noFill/>
            <a:miter lim="800000"/>
            <a:headEnd/>
            <a:tailEnd/>
          </a:ln>
        </p:spPr>
        <p:txBody>
          <a:bodyPr>
            <a:spAutoFit/>
          </a:bodyPr>
          <a:lstStyle/>
          <a:p>
            <a:r>
              <a:rPr lang="en-US" sz="4400" b="1"/>
              <a:t>What’s the initial nucleus?</a:t>
            </a:r>
          </a:p>
          <a:p>
            <a:r>
              <a:rPr lang="en-US" sz="4400" b="1" baseline="30000"/>
              <a:t>???</a:t>
            </a:r>
            <a:r>
              <a:rPr lang="en-US" sz="4400" b="1"/>
              <a:t> + n ---&gt; p + </a:t>
            </a:r>
            <a:r>
              <a:rPr lang="en-US" sz="4400" b="1" baseline="30000"/>
              <a:t>14</a:t>
            </a:r>
            <a:r>
              <a:rPr lang="en-US" sz="4400" b="1" baseline="-25000"/>
              <a:t>6</a:t>
            </a:r>
            <a:r>
              <a:rPr lang="en-US" sz="4400" b="1"/>
              <a:t>C</a:t>
            </a:r>
          </a:p>
          <a:p>
            <a:r>
              <a:rPr lang="en-US" sz="4400" b="1" baseline="30000"/>
              <a:t>???</a:t>
            </a:r>
            <a:r>
              <a:rPr lang="en-US" sz="4400" b="1"/>
              <a:t>(</a:t>
            </a:r>
            <a:r>
              <a:rPr lang="en-US" sz="4400" b="1">
                <a:sym typeface="Symbol" pitchFamily="18" charset="2"/>
              </a:rPr>
              <a:t>n, p</a:t>
            </a:r>
            <a:r>
              <a:rPr lang="en-US" sz="4400" b="1"/>
              <a:t>)</a:t>
            </a:r>
            <a:r>
              <a:rPr lang="en-US" sz="4400" b="1" baseline="30000"/>
              <a:t>14</a:t>
            </a:r>
            <a:r>
              <a:rPr lang="en-US" sz="4400" b="1" baseline="-25000"/>
              <a:t>6</a:t>
            </a:r>
            <a:r>
              <a:rPr lang="en-US" sz="4400" b="1"/>
              <a:t>C</a:t>
            </a:r>
          </a:p>
        </p:txBody>
      </p:sp>
      <p:sp>
        <p:nvSpPr>
          <p:cNvPr id="188423" name="Text Box 1031"/>
          <p:cNvSpPr txBox="1">
            <a:spLocks noChangeArrowheads="1"/>
          </p:cNvSpPr>
          <p:nvPr/>
        </p:nvSpPr>
        <p:spPr bwMode="auto">
          <a:xfrm>
            <a:off x="981075" y="3597275"/>
            <a:ext cx="6026150" cy="1431925"/>
          </a:xfrm>
          <a:prstGeom prst="rect">
            <a:avLst/>
          </a:prstGeom>
          <a:noFill/>
          <a:ln w="38100">
            <a:noFill/>
            <a:miter lim="800000"/>
            <a:headEnd/>
            <a:tailEnd/>
          </a:ln>
        </p:spPr>
        <p:txBody>
          <a:bodyPr wrap="none">
            <a:spAutoFit/>
          </a:bodyPr>
          <a:lstStyle/>
          <a:p>
            <a:pPr eaLnBrk="0" hangingPunct="0"/>
            <a:r>
              <a:rPr lang="en-US" sz="4400" b="1" baseline="30000"/>
              <a:t>?</a:t>
            </a:r>
            <a:r>
              <a:rPr lang="en-US" sz="4400" b="1" baseline="-25000"/>
              <a:t>?</a:t>
            </a:r>
            <a:r>
              <a:rPr lang="en-US" sz="4400" b="1"/>
              <a:t>XX + </a:t>
            </a:r>
            <a:r>
              <a:rPr lang="en-US" sz="4400" b="1" baseline="30000"/>
              <a:t>1</a:t>
            </a:r>
            <a:r>
              <a:rPr lang="en-US" sz="4400" b="1" baseline="-25000"/>
              <a:t>0</a:t>
            </a:r>
            <a:r>
              <a:rPr lang="en-US" sz="4400" b="1"/>
              <a:t>n ---&gt; </a:t>
            </a:r>
            <a:r>
              <a:rPr lang="en-US" sz="4400" b="1" baseline="30000"/>
              <a:t>1</a:t>
            </a:r>
            <a:r>
              <a:rPr lang="en-US" sz="4400" b="1" baseline="-25000"/>
              <a:t>1</a:t>
            </a:r>
            <a:r>
              <a:rPr lang="en-US" sz="4400" b="1"/>
              <a:t>p + </a:t>
            </a:r>
            <a:r>
              <a:rPr lang="en-US" sz="4400" b="1" baseline="30000"/>
              <a:t>14</a:t>
            </a:r>
            <a:r>
              <a:rPr lang="en-US" sz="4400" b="1" baseline="-25000"/>
              <a:t>6</a:t>
            </a:r>
            <a:r>
              <a:rPr lang="en-US" sz="4400" b="1"/>
              <a:t>C</a:t>
            </a:r>
            <a:endParaRPr lang="en-US" sz="4400" b="1" baseline="30000"/>
          </a:p>
          <a:p>
            <a:pPr eaLnBrk="0" hangingPunct="0"/>
            <a:r>
              <a:rPr lang="en-US" sz="4400" b="1" baseline="30000"/>
              <a:t>14</a:t>
            </a:r>
            <a:r>
              <a:rPr lang="en-US" sz="4400" b="1" baseline="-25000"/>
              <a:t>7</a:t>
            </a:r>
            <a:r>
              <a:rPr lang="en-US" sz="4400" b="1"/>
              <a:t>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8421"/>
                                        </p:tgtEl>
                                        <p:attrNameLst>
                                          <p:attrName>style.visibility</p:attrName>
                                        </p:attrNameLst>
                                      </p:cBhvr>
                                      <p:to>
                                        <p:strVal val="visible"/>
                                      </p:to>
                                    </p:set>
                                    <p:animEffect transition="in" filter="dissolve">
                                      <p:cBhvr>
                                        <p:cTn id="7" dur="500"/>
                                        <p:tgtEl>
                                          <p:spTgt spid="1884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8423">
                                            <p:txEl>
                                              <p:pRg st="0" end="0"/>
                                            </p:txEl>
                                          </p:spTgt>
                                        </p:tgtEl>
                                        <p:attrNameLst>
                                          <p:attrName>style.visibility</p:attrName>
                                        </p:attrNameLst>
                                      </p:cBhvr>
                                      <p:to>
                                        <p:strVal val="visible"/>
                                      </p:to>
                                    </p:set>
                                    <p:animEffect transition="in" filter="dissolve">
                                      <p:cBhvr>
                                        <p:cTn id="12" dur="500"/>
                                        <p:tgtEl>
                                          <p:spTgt spid="1884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8423">
                                            <p:txEl>
                                              <p:pRg st="1" end="1"/>
                                            </p:txEl>
                                          </p:spTgt>
                                        </p:tgtEl>
                                        <p:attrNameLst>
                                          <p:attrName>style.visibility</p:attrName>
                                        </p:attrNameLst>
                                      </p:cBhvr>
                                      <p:to>
                                        <p:strVal val="visible"/>
                                      </p:to>
                                    </p:set>
                                    <p:animEffect transition="in" filter="dissolve">
                                      <p:cBhvr>
                                        <p:cTn id="17" dur="500"/>
                                        <p:tgtEl>
                                          <p:spTgt spid="1884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1" grpId="0" autoUpdateAnimBg="0"/>
      <p:bldP spid="18842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Nuclear Fusion - </a:t>
            </a:r>
            <a:r>
              <a:rPr lang="en-US" b="1" u="sng"/>
              <a:t>joining of Nuclei</a:t>
            </a:r>
            <a:endParaRPr lang="en-US" sz="500"/>
          </a:p>
        </p:txBody>
      </p:sp>
      <p:sp>
        <p:nvSpPr>
          <p:cNvPr id="180228" name="Text Box 4"/>
          <p:cNvSpPr txBox="1">
            <a:spLocks noChangeArrowheads="1"/>
          </p:cNvSpPr>
          <p:nvPr/>
        </p:nvSpPr>
        <p:spPr bwMode="auto">
          <a:xfrm>
            <a:off x="228600" y="1066800"/>
            <a:ext cx="8610600" cy="3937000"/>
          </a:xfrm>
          <a:prstGeom prst="rect">
            <a:avLst/>
          </a:prstGeom>
          <a:noFill/>
          <a:ln w="38100">
            <a:noFill/>
            <a:miter lim="800000"/>
            <a:headEnd/>
            <a:tailEnd/>
          </a:ln>
        </p:spPr>
        <p:txBody>
          <a:bodyPr>
            <a:spAutoFit/>
          </a:bodyPr>
          <a:lstStyle/>
          <a:p>
            <a:pPr marL="457200" indent="-457200"/>
            <a:r>
              <a:rPr lang="en-US" sz="3600">
                <a:cs typeface="Times New Roman" pitchFamily="18" charset="0"/>
              </a:rPr>
              <a:t>Fusion powers the sun:</a:t>
            </a:r>
          </a:p>
          <a:p>
            <a:pPr marL="457200" indent="-457200"/>
            <a:r>
              <a:rPr lang="en-US" sz="3600">
                <a:cs typeface="Times New Roman" pitchFamily="18" charset="0"/>
              </a:rPr>
              <a:t>Energy comes primarily from the Proton-Proton cycle:</a:t>
            </a:r>
          </a:p>
          <a:p>
            <a:pPr marL="914400" lvl="1" indent="-457200"/>
            <a:r>
              <a:rPr lang="en-US" sz="3600" baseline="30000">
                <a:cs typeface="Times New Roman" pitchFamily="18" charset="0"/>
              </a:rPr>
              <a:t>1</a:t>
            </a:r>
            <a:r>
              <a:rPr lang="en-US" sz="3600">
                <a:cs typeface="Times New Roman" pitchFamily="18" charset="0"/>
              </a:rPr>
              <a:t>H + </a:t>
            </a:r>
            <a:r>
              <a:rPr lang="en-US" sz="3600" baseline="30000">
                <a:cs typeface="Times New Roman" pitchFamily="18" charset="0"/>
              </a:rPr>
              <a:t>1</a:t>
            </a:r>
            <a:r>
              <a:rPr lang="en-US" sz="3600">
                <a:cs typeface="Times New Roman" pitchFamily="18" charset="0"/>
              </a:rPr>
              <a:t>H = </a:t>
            </a:r>
            <a:r>
              <a:rPr lang="en-US" sz="3600" baseline="30000">
                <a:cs typeface="Times New Roman" pitchFamily="18" charset="0"/>
              </a:rPr>
              <a:t>2</a:t>
            </a:r>
            <a:r>
              <a:rPr lang="en-US" sz="3600">
                <a:cs typeface="Times New Roman" pitchFamily="18" charset="0"/>
              </a:rPr>
              <a:t>H + e</a:t>
            </a:r>
            <a:r>
              <a:rPr lang="en-US" sz="3600" baseline="30000">
                <a:cs typeface="Times New Roman" pitchFamily="18" charset="0"/>
              </a:rPr>
              <a:t>+</a:t>
            </a:r>
            <a:r>
              <a:rPr lang="en-US" sz="3600">
                <a:cs typeface="Times New Roman" pitchFamily="18" charset="0"/>
              </a:rPr>
              <a:t> + ν</a:t>
            </a:r>
          </a:p>
          <a:p>
            <a:pPr marL="914400" lvl="1" indent="-457200"/>
            <a:r>
              <a:rPr lang="en-US" sz="3600" baseline="30000">
                <a:cs typeface="Times New Roman" pitchFamily="18" charset="0"/>
              </a:rPr>
              <a:t>1</a:t>
            </a:r>
            <a:r>
              <a:rPr lang="en-US" sz="3600">
                <a:cs typeface="Times New Roman" pitchFamily="18" charset="0"/>
              </a:rPr>
              <a:t>H + </a:t>
            </a:r>
            <a:r>
              <a:rPr lang="en-US" sz="3600" baseline="30000">
                <a:cs typeface="Times New Roman" pitchFamily="18" charset="0"/>
              </a:rPr>
              <a:t>2</a:t>
            </a:r>
            <a:r>
              <a:rPr lang="en-US" sz="3600">
                <a:cs typeface="Times New Roman" pitchFamily="18" charset="0"/>
              </a:rPr>
              <a:t>H = </a:t>
            </a:r>
            <a:r>
              <a:rPr lang="en-US" sz="3600" baseline="30000">
                <a:cs typeface="Times New Roman" pitchFamily="18" charset="0"/>
              </a:rPr>
              <a:t>3</a:t>
            </a:r>
            <a:r>
              <a:rPr lang="en-US" sz="3600">
                <a:cs typeface="Times New Roman" pitchFamily="18" charset="0"/>
              </a:rPr>
              <a:t>He + γ</a:t>
            </a:r>
          </a:p>
          <a:p>
            <a:pPr marL="914400" lvl="1" indent="-457200"/>
            <a:r>
              <a:rPr lang="en-US" sz="3600" baseline="30000">
                <a:cs typeface="Times New Roman" pitchFamily="18" charset="0"/>
              </a:rPr>
              <a:t>3</a:t>
            </a:r>
            <a:r>
              <a:rPr lang="en-US" sz="3600">
                <a:cs typeface="Times New Roman" pitchFamily="18" charset="0"/>
              </a:rPr>
              <a:t>He + </a:t>
            </a:r>
            <a:r>
              <a:rPr lang="en-US" sz="3600" baseline="30000">
                <a:cs typeface="Times New Roman" pitchFamily="18" charset="0"/>
              </a:rPr>
              <a:t>3</a:t>
            </a:r>
            <a:r>
              <a:rPr lang="en-US" sz="3600">
                <a:cs typeface="Times New Roman" pitchFamily="18" charset="0"/>
              </a:rPr>
              <a:t>He = </a:t>
            </a:r>
            <a:r>
              <a:rPr lang="en-US" sz="3600" baseline="30000">
                <a:cs typeface="Times New Roman" pitchFamily="18" charset="0"/>
              </a:rPr>
              <a:t>4</a:t>
            </a:r>
            <a:r>
              <a:rPr lang="en-US" sz="3600">
                <a:cs typeface="Times New Roman" pitchFamily="18" charset="0"/>
              </a:rPr>
              <a:t>He + </a:t>
            </a:r>
            <a:r>
              <a:rPr lang="en-US" sz="3600" baseline="30000">
                <a:cs typeface="Times New Roman" pitchFamily="18" charset="0"/>
              </a:rPr>
              <a:t>1</a:t>
            </a:r>
            <a:r>
              <a:rPr lang="en-US" sz="3600">
                <a:cs typeface="Times New Roman" pitchFamily="18" charset="0"/>
              </a:rPr>
              <a:t>H + </a:t>
            </a:r>
            <a:r>
              <a:rPr lang="en-US" sz="3600" baseline="30000">
                <a:cs typeface="Times New Roman" pitchFamily="18" charset="0"/>
              </a:rPr>
              <a:t>1</a:t>
            </a:r>
            <a:r>
              <a:rPr lang="en-US" sz="3600">
                <a:cs typeface="Times New Roman" pitchFamily="18" charset="0"/>
              </a:rPr>
              <a:t>H</a:t>
            </a:r>
          </a:p>
          <a:p>
            <a:pPr marL="914400" lvl="1" indent="-457200"/>
            <a:r>
              <a:rPr lang="en-US" sz="3600">
                <a:cs typeface="Times New Roman" pitchFamily="18" charset="0"/>
              </a:rPr>
              <a:t>(requires heat and pressure)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0228">
                                            <p:txEl>
                                              <p:pRg st="0" end="0"/>
                                            </p:txEl>
                                          </p:spTgt>
                                        </p:tgtEl>
                                        <p:attrNameLst>
                                          <p:attrName>style.visibility</p:attrName>
                                        </p:attrNameLst>
                                      </p:cBhvr>
                                      <p:to>
                                        <p:strVal val="visible"/>
                                      </p:to>
                                    </p:set>
                                    <p:animEffect transition="in" filter="dissolve">
                                      <p:cBhvr>
                                        <p:cTn id="7" dur="500"/>
                                        <p:tgtEl>
                                          <p:spTgt spid="1802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0228">
                                            <p:txEl>
                                              <p:pRg st="1" end="1"/>
                                            </p:txEl>
                                          </p:spTgt>
                                        </p:tgtEl>
                                        <p:attrNameLst>
                                          <p:attrName>style.visibility</p:attrName>
                                        </p:attrNameLst>
                                      </p:cBhvr>
                                      <p:to>
                                        <p:strVal val="visible"/>
                                      </p:to>
                                    </p:set>
                                    <p:animEffect transition="in" filter="dissolve">
                                      <p:cBhvr>
                                        <p:cTn id="12" dur="500"/>
                                        <p:tgtEl>
                                          <p:spTgt spid="180228">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80228">
                                            <p:txEl>
                                              <p:pRg st="2" end="2"/>
                                            </p:txEl>
                                          </p:spTgt>
                                        </p:tgtEl>
                                        <p:attrNameLst>
                                          <p:attrName>style.visibility</p:attrName>
                                        </p:attrNameLst>
                                      </p:cBhvr>
                                      <p:to>
                                        <p:strVal val="visible"/>
                                      </p:to>
                                    </p:set>
                                    <p:animEffect transition="in" filter="dissolve">
                                      <p:cBhvr>
                                        <p:cTn id="15" dur="500"/>
                                        <p:tgtEl>
                                          <p:spTgt spid="180228">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80228">
                                            <p:txEl>
                                              <p:pRg st="3" end="3"/>
                                            </p:txEl>
                                          </p:spTgt>
                                        </p:tgtEl>
                                        <p:attrNameLst>
                                          <p:attrName>style.visibility</p:attrName>
                                        </p:attrNameLst>
                                      </p:cBhvr>
                                      <p:to>
                                        <p:strVal val="visible"/>
                                      </p:to>
                                    </p:set>
                                    <p:animEffect transition="in" filter="dissolve">
                                      <p:cBhvr>
                                        <p:cTn id="18" dur="500"/>
                                        <p:tgtEl>
                                          <p:spTgt spid="180228">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80228">
                                            <p:txEl>
                                              <p:pRg st="4" end="4"/>
                                            </p:txEl>
                                          </p:spTgt>
                                        </p:tgtEl>
                                        <p:attrNameLst>
                                          <p:attrName>style.visibility</p:attrName>
                                        </p:attrNameLst>
                                      </p:cBhvr>
                                      <p:to>
                                        <p:strVal val="visible"/>
                                      </p:to>
                                    </p:set>
                                    <p:animEffect transition="in" filter="dissolve">
                                      <p:cBhvr>
                                        <p:cTn id="21" dur="500"/>
                                        <p:tgtEl>
                                          <p:spTgt spid="180228">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80228">
                                            <p:txEl>
                                              <p:pRg st="5" end="5"/>
                                            </p:txEl>
                                          </p:spTgt>
                                        </p:tgtEl>
                                        <p:attrNameLst>
                                          <p:attrName>style.visibility</p:attrName>
                                        </p:attrNameLst>
                                      </p:cBhvr>
                                      <p:to>
                                        <p:strVal val="visible"/>
                                      </p:to>
                                    </p:set>
                                    <p:animEffect transition="in" filter="dissolve">
                                      <p:cBhvr>
                                        <p:cTn id="24" dur="500"/>
                                        <p:tgtEl>
                                          <p:spTgt spid="18022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8"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304800" y="0"/>
            <a:ext cx="8610600" cy="701675"/>
          </a:xfrm>
          <a:prstGeom prst="rect">
            <a:avLst/>
          </a:prstGeom>
          <a:noFill/>
          <a:ln w="9525">
            <a:noFill/>
            <a:miter lim="800000"/>
            <a:headEnd/>
            <a:tailEnd/>
          </a:ln>
        </p:spPr>
        <p:txBody>
          <a:bodyPr>
            <a:spAutoFit/>
          </a:bodyPr>
          <a:lstStyle/>
          <a:p>
            <a:r>
              <a:rPr lang="en-US" sz="4000" b="1" u="sng"/>
              <a:t>Nuclear Fusion - </a:t>
            </a:r>
            <a:r>
              <a:rPr lang="en-US" b="1" u="sng"/>
              <a:t>joining of Nuclei</a:t>
            </a:r>
            <a:endParaRPr lang="en-US" sz="500"/>
          </a:p>
        </p:txBody>
      </p:sp>
      <p:sp>
        <p:nvSpPr>
          <p:cNvPr id="195588" name="Text Box 4"/>
          <p:cNvSpPr txBox="1">
            <a:spLocks noChangeArrowheads="1"/>
          </p:cNvSpPr>
          <p:nvPr/>
        </p:nvSpPr>
        <p:spPr bwMode="auto">
          <a:xfrm>
            <a:off x="228600" y="1066800"/>
            <a:ext cx="8610600" cy="4031873"/>
          </a:xfrm>
          <a:prstGeom prst="rect">
            <a:avLst/>
          </a:prstGeom>
          <a:noFill/>
          <a:ln w="38100">
            <a:noFill/>
            <a:miter lim="800000"/>
            <a:headEnd/>
            <a:tailEnd/>
          </a:ln>
        </p:spPr>
        <p:txBody>
          <a:bodyPr>
            <a:spAutoFit/>
          </a:bodyPr>
          <a:lstStyle/>
          <a:p>
            <a:pPr marL="457200" indent="-457200"/>
            <a:r>
              <a:rPr lang="en-US" dirty="0">
                <a:cs typeface="Times New Roman" pitchFamily="18" charset="0"/>
              </a:rPr>
              <a:t>Helium can also fuse:</a:t>
            </a:r>
          </a:p>
          <a:p>
            <a:pPr marL="1371600" lvl="2" indent="-457200" eaLnBrk="0" hangingPunct="0"/>
            <a:r>
              <a:rPr lang="en-US" sz="2400" baseline="30000" dirty="0">
                <a:cs typeface="Times New Roman" pitchFamily="18" charset="0"/>
              </a:rPr>
              <a:t>4</a:t>
            </a:r>
            <a:r>
              <a:rPr lang="en-US" sz="2400" dirty="0">
                <a:cs typeface="Times New Roman" pitchFamily="18" charset="0"/>
              </a:rPr>
              <a:t>He + </a:t>
            </a:r>
            <a:r>
              <a:rPr lang="en-US" sz="2400" baseline="30000" dirty="0">
                <a:cs typeface="Times New Roman" pitchFamily="18" charset="0"/>
              </a:rPr>
              <a:t>4</a:t>
            </a:r>
            <a:r>
              <a:rPr lang="en-US" sz="2400" dirty="0">
                <a:cs typeface="Times New Roman" pitchFamily="18" charset="0"/>
              </a:rPr>
              <a:t>He = </a:t>
            </a:r>
            <a:r>
              <a:rPr lang="en-US" sz="2400" baseline="30000" dirty="0">
                <a:cs typeface="Times New Roman" pitchFamily="18" charset="0"/>
              </a:rPr>
              <a:t>8</a:t>
            </a:r>
            <a:r>
              <a:rPr lang="en-US" sz="2400" dirty="0">
                <a:cs typeface="Times New Roman" pitchFamily="18" charset="0"/>
              </a:rPr>
              <a:t>Be + γ</a:t>
            </a:r>
          </a:p>
          <a:p>
            <a:pPr marL="1371600" lvl="2" indent="-457200" eaLnBrk="0" hangingPunct="0"/>
            <a:r>
              <a:rPr lang="en-US" sz="2400" baseline="30000" dirty="0">
                <a:cs typeface="Times New Roman" pitchFamily="18" charset="0"/>
              </a:rPr>
              <a:t>4</a:t>
            </a:r>
            <a:r>
              <a:rPr lang="en-US" sz="2400" dirty="0">
                <a:cs typeface="Times New Roman" pitchFamily="18" charset="0"/>
              </a:rPr>
              <a:t>He + </a:t>
            </a:r>
            <a:r>
              <a:rPr lang="en-US" sz="2400" baseline="30000" dirty="0">
                <a:cs typeface="Times New Roman" pitchFamily="18" charset="0"/>
              </a:rPr>
              <a:t>8</a:t>
            </a:r>
            <a:r>
              <a:rPr lang="en-US" sz="2400" dirty="0">
                <a:cs typeface="Times New Roman" pitchFamily="18" charset="0"/>
              </a:rPr>
              <a:t>Be = </a:t>
            </a:r>
            <a:r>
              <a:rPr lang="en-US" sz="2400" baseline="30000" dirty="0">
                <a:cs typeface="Times New Roman" pitchFamily="18" charset="0"/>
              </a:rPr>
              <a:t>12</a:t>
            </a:r>
            <a:r>
              <a:rPr lang="en-US" sz="2400" dirty="0">
                <a:cs typeface="Times New Roman" pitchFamily="18" charset="0"/>
              </a:rPr>
              <a:t>C + γ</a:t>
            </a:r>
          </a:p>
          <a:p>
            <a:pPr marL="1371600" lvl="2" indent="-457200" eaLnBrk="0" hangingPunct="0"/>
            <a:endParaRPr lang="en-US" sz="2400" dirty="0">
              <a:cs typeface="Times New Roman" pitchFamily="18" charset="0"/>
            </a:endParaRPr>
          </a:p>
          <a:p>
            <a:pPr marL="457200" indent="-457200"/>
            <a:r>
              <a:rPr lang="en-US" dirty="0">
                <a:cs typeface="Times New Roman" pitchFamily="18" charset="0"/>
              </a:rPr>
              <a:t>Carbon can fuse as well:</a:t>
            </a:r>
          </a:p>
          <a:p>
            <a:pPr marL="1371600" lvl="2" indent="-457200" eaLnBrk="0" hangingPunct="0"/>
            <a:r>
              <a:rPr lang="en-US" sz="2400" baseline="30000" dirty="0">
                <a:cs typeface="Times New Roman" pitchFamily="18" charset="0"/>
              </a:rPr>
              <a:t>12</a:t>
            </a:r>
            <a:r>
              <a:rPr lang="en-US" sz="2400" dirty="0">
                <a:cs typeface="Times New Roman" pitchFamily="18" charset="0"/>
              </a:rPr>
              <a:t>C + </a:t>
            </a:r>
            <a:r>
              <a:rPr lang="en-US" sz="2400" baseline="30000" dirty="0">
                <a:cs typeface="Times New Roman" pitchFamily="18" charset="0"/>
              </a:rPr>
              <a:t>12</a:t>
            </a:r>
            <a:r>
              <a:rPr lang="en-US" sz="2400" dirty="0">
                <a:cs typeface="Times New Roman" pitchFamily="18" charset="0"/>
              </a:rPr>
              <a:t>C = </a:t>
            </a:r>
            <a:r>
              <a:rPr lang="en-US" sz="2400" baseline="30000" dirty="0">
                <a:cs typeface="Times New Roman" pitchFamily="18" charset="0"/>
              </a:rPr>
              <a:t>24</a:t>
            </a:r>
            <a:r>
              <a:rPr lang="en-US" sz="2400" dirty="0">
                <a:cs typeface="Times New Roman" pitchFamily="18" charset="0"/>
              </a:rPr>
              <a:t>Mg + γ</a:t>
            </a:r>
          </a:p>
          <a:p>
            <a:pPr marL="1371600" lvl="2" indent="-457200" eaLnBrk="0" hangingPunct="0"/>
            <a:r>
              <a:rPr lang="en-US" sz="2400" baseline="30000" dirty="0">
                <a:cs typeface="Times New Roman" pitchFamily="18" charset="0"/>
              </a:rPr>
              <a:t>16</a:t>
            </a:r>
            <a:r>
              <a:rPr lang="en-US" sz="2400" dirty="0">
                <a:cs typeface="Times New Roman" pitchFamily="18" charset="0"/>
              </a:rPr>
              <a:t>O + </a:t>
            </a:r>
            <a:r>
              <a:rPr lang="en-US" sz="2400" baseline="30000" dirty="0">
                <a:cs typeface="Times New Roman" pitchFamily="18" charset="0"/>
              </a:rPr>
              <a:t>16</a:t>
            </a:r>
            <a:r>
              <a:rPr lang="en-US" sz="2400" dirty="0">
                <a:cs typeface="Times New Roman" pitchFamily="18" charset="0"/>
              </a:rPr>
              <a:t>O = </a:t>
            </a:r>
            <a:r>
              <a:rPr lang="en-US" sz="2400" baseline="30000" dirty="0">
                <a:cs typeface="Times New Roman" pitchFamily="18" charset="0"/>
              </a:rPr>
              <a:t>28</a:t>
            </a:r>
            <a:r>
              <a:rPr lang="en-US" sz="2400" dirty="0">
                <a:cs typeface="Times New Roman" pitchFamily="18" charset="0"/>
              </a:rPr>
              <a:t>Si + </a:t>
            </a:r>
            <a:r>
              <a:rPr lang="en-US" sz="2400" baseline="30000" dirty="0" smtClean="0">
                <a:cs typeface="Times New Roman" pitchFamily="18" charset="0"/>
              </a:rPr>
              <a:t>4</a:t>
            </a:r>
            <a:r>
              <a:rPr lang="en-US" sz="2400" dirty="0" smtClean="0">
                <a:cs typeface="Times New Roman" pitchFamily="18" charset="0"/>
              </a:rPr>
              <a:t>He</a:t>
            </a:r>
          </a:p>
          <a:p>
            <a:pPr marL="1371600" lvl="2" indent="-457200" eaLnBrk="0" hangingPunct="0"/>
            <a:endParaRPr lang="en-US" sz="2400" dirty="0">
              <a:cs typeface="Times New Roman" pitchFamily="18" charset="0"/>
            </a:endParaRPr>
          </a:p>
          <a:p>
            <a:pPr marL="457200" indent="-457200"/>
            <a:r>
              <a:rPr lang="en-US" dirty="0" smtClean="0">
                <a:cs typeface="Times New Roman" pitchFamily="18" charset="0"/>
              </a:rPr>
              <a:t>Fusion can keep happening until you reach the mass of Iron or Nickel  (In super giant stars)</a:t>
            </a:r>
            <a:endParaRPr lang="en-US" sz="24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5588">
                                            <p:txEl>
                                              <p:pRg st="0" end="0"/>
                                            </p:txEl>
                                          </p:spTgt>
                                        </p:tgtEl>
                                        <p:attrNameLst>
                                          <p:attrName>style.visibility</p:attrName>
                                        </p:attrNameLst>
                                      </p:cBhvr>
                                      <p:to>
                                        <p:strVal val="visible"/>
                                      </p:to>
                                    </p:set>
                                    <p:animEffect transition="in" filter="dissolve">
                                      <p:cBhvr>
                                        <p:cTn id="7" dur="500"/>
                                        <p:tgtEl>
                                          <p:spTgt spid="195588">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95588">
                                            <p:txEl>
                                              <p:pRg st="1" end="1"/>
                                            </p:txEl>
                                          </p:spTgt>
                                        </p:tgtEl>
                                        <p:attrNameLst>
                                          <p:attrName>style.visibility</p:attrName>
                                        </p:attrNameLst>
                                      </p:cBhvr>
                                      <p:to>
                                        <p:strVal val="visible"/>
                                      </p:to>
                                    </p:set>
                                    <p:animEffect transition="in" filter="dissolve">
                                      <p:cBhvr>
                                        <p:cTn id="10" dur="500"/>
                                        <p:tgtEl>
                                          <p:spTgt spid="195588">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95588">
                                            <p:txEl>
                                              <p:pRg st="2" end="2"/>
                                            </p:txEl>
                                          </p:spTgt>
                                        </p:tgtEl>
                                        <p:attrNameLst>
                                          <p:attrName>style.visibility</p:attrName>
                                        </p:attrNameLst>
                                      </p:cBhvr>
                                      <p:to>
                                        <p:strVal val="visible"/>
                                      </p:to>
                                    </p:set>
                                    <p:animEffect transition="in" filter="dissolve">
                                      <p:cBhvr>
                                        <p:cTn id="13" dur="500"/>
                                        <p:tgtEl>
                                          <p:spTgt spid="19558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5588">
                                            <p:txEl>
                                              <p:pRg st="4" end="4"/>
                                            </p:txEl>
                                          </p:spTgt>
                                        </p:tgtEl>
                                        <p:attrNameLst>
                                          <p:attrName>style.visibility</p:attrName>
                                        </p:attrNameLst>
                                      </p:cBhvr>
                                      <p:to>
                                        <p:strVal val="visible"/>
                                      </p:to>
                                    </p:set>
                                    <p:animEffect transition="in" filter="dissolve">
                                      <p:cBhvr>
                                        <p:cTn id="18" dur="500"/>
                                        <p:tgtEl>
                                          <p:spTgt spid="195588">
                                            <p:txEl>
                                              <p:pRg st="4" end="4"/>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95588">
                                            <p:txEl>
                                              <p:pRg st="5" end="5"/>
                                            </p:txEl>
                                          </p:spTgt>
                                        </p:tgtEl>
                                        <p:attrNameLst>
                                          <p:attrName>style.visibility</p:attrName>
                                        </p:attrNameLst>
                                      </p:cBhvr>
                                      <p:to>
                                        <p:strVal val="visible"/>
                                      </p:to>
                                    </p:set>
                                    <p:animEffect transition="in" filter="dissolve">
                                      <p:cBhvr>
                                        <p:cTn id="21" dur="500"/>
                                        <p:tgtEl>
                                          <p:spTgt spid="195588">
                                            <p:txEl>
                                              <p:pRg st="5" end="5"/>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95588">
                                            <p:txEl>
                                              <p:pRg st="6" end="6"/>
                                            </p:txEl>
                                          </p:spTgt>
                                        </p:tgtEl>
                                        <p:attrNameLst>
                                          <p:attrName>style.visibility</p:attrName>
                                        </p:attrNameLst>
                                      </p:cBhvr>
                                      <p:to>
                                        <p:strVal val="visible"/>
                                      </p:to>
                                    </p:set>
                                    <p:animEffect transition="in" filter="dissolve">
                                      <p:cBhvr>
                                        <p:cTn id="24" dur="500"/>
                                        <p:tgtEl>
                                          <p:spTgt spid="195588">
                                            <p:txEl>
                                              <p:pRg st="6" end="6"/>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195588">
                                            <p:txEl>
                                              <p:pRg st="8" end="8"/>
                                            </p:txEl>
                                          </p:spTgt>
                                        </p:tgtEl>
                                        <p:attrNameLst>
                                          <p:attrName>style.visibility</p:attrName>
                                        </p:attrNameLst>
                                      </p:cBhvr>
                                      <p:to>
                                        <p:strVal val="visible"/>
                                      </p:to>
                                    </p:set>
                                    <p:animEffect transition="in" filter="dissolve">
                                      <p:cBhvr>
                                        <p:cTn id="27" dur="500"/>
                                        <p:tgtEl>
                                          <p:spTgt spid="19558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304800" y="0"/>
            <a:ext cx="8305800" cy="701675"/>
          </a:xfrm>
          <a:prstGeom prst="rect">
            <a:avLst/>
          </a:prstGeom>
          <a:noFill/>
          <a:ln w="9525">
            <a:noFill/>
            <a:miter lim="800000"/>
            <a:headEnd/>
            <a:tailEnd/>
          </a:ln>
        </p:spPr>
        <p:txBody>
          <a:bodyPr>
            <a:spAutoFit/>
          </a:bodyPr>
          <a:lstStyle/>
          <a:p>
            <a:r>
              <a:rPr lang="en-US" sz="4000" b="1" u="sng"/>
              <a:t>The curve of binding energy</a:t>
            </a:r>
            <a:endParaRPr lang="en-US" sz="800"/>
          </a:p>
        </p:txBody>
      </p:sp>
      <p:sp>
        <p:nvSpPr>
          <p:cNvPr id="196612" name="Text Box 4"/>
          <p:cNvSpPr txBox="1">
            <a:spLocks noChangeArrowheads="1"/>
          </p:cNvSpPr>
          <p:nvPr/>
        </p:nvSpPr>
        <p:spPr bwMode="auto">
          <a:xfrm>
            <a:off x="381000" y="685800"/>
            <a:ext cx="6518275" cy="1800225"/>
          </a:xfrm>
          <a:prstGeom prst="rect">
            <a:avLst/>
          </a:prstGeom>
          <a:noFill/>
          <a:ln w="38100">
            <a:noFill/>
            <a:miter lim="800000"/>
            <a:headEnd/>
            <a:tailEnd/>
          </a:ln>
        </p:spPr>
        <p:txBody>
          <a:bodyPr wrap="none">
            <a:spAutoFit/>
          </a:bodyPr>
          <a:lstStyle/>
          <a:p>
            <a:r>
              <a:rPr lang="en-US"/>
              <a:t>Binding energy per nucleon</a:t>
            </a:r>
          </a:p>
          <a:p>
            <a:r>
              <a:rPr lang="en-US"/>
              <a:t>Going to more tightly bound releases energy</a:t>
            </a:r>
          </a:p>
          <a:p>
            <a:r>
              <a:rPr lang="en-US"/>
              <a:t>A U235 bomb is technically difficult</a:t>
            </a:r>
          </a:p>
          <a:p>
            <a:r>
              <a:rPr lang="en-US"/>
              <a:t>A Pu bomb is easy - not efficient?</a:t>
            </a:r>
          </a:p>
        </p:txBody>
      </p:sp>
      <p:pic>
        <p:nvPicPr>
          <p:cNvPr id="31749" name="Picture 5" descr="FG30_01"/>
          <p:cNvPicPr>
            <a:picLocks noChangeAspect="1" noChangeArrowheads="1"/>
          </p:cNvPicPr>
          <p:nvPr/>
        </p:nvPicPr>
        <p:blipFill>
          <a:blip r:embed="rId2" cstate="print"/>
          <a:srcRect/>
          <a:stretch>
            <a:fillRect/>
          </a:stretch>
        </p:blipFill>
        <p:spPr bwMode="auto">
          <a:xfrm>
            <a:off x="228600" y="2590800"/>
            <a:ext cx="6096000" cy="4065588"/>
          </a:xfrm>
          <a:prstGeom prst="rect">
            <a:avLst/>
          </a:prstGeom>
          <a:noFill/>
          <a:ln w="9525">
            <a:noFill/>
            <a:miter lim="800000"/>
            <a:headEnd/>
            <a:tailEnd/>
          </a:ln>
        </p:spPr>
      </p:pic>
      <p:grpSp>
        <p:nvGrpSpPr>
          <p:cNvPr id="2" name="Group 6"/>
          <p:cNvGrpSpPr>
            <a:grpSpLocks/>
          </p:cNvGrpSpPr>
          <p:nvPr/>
        </p:nvGrpSpPr>
        <p:grpSpPr bwMode="auto">
          <a:xfrm>
            <a:off x="2286000" y="2057400"/>
            <a:ext cx="6896100" cy="1143000"/>
            <a:chOff x="1440" y="1296"/>
            <a:chExt cx="4344" cy="720"/>
          </a:xfrm>
        </p:grpSpPr>
        <p:sp>
          <p:nvSpPr>
            <p:cNvPr id="31757" name="Text Box 7"/>
            <p:cNvSpPr txBox="1">
              <a:spLocks noChangeArrowheads="1"/>
            </p:cNvSpPr>
            <p:nvPr/>
          </p:nvSpPr>
          <p:spPr bwMode="auto">
            <a:xfrm>
              <a:off x="4173" y="1296"/>
              <a:ext cx="1611" cy="312"/>
            </a:xfrm>
            <a:prstGeom prst="rect">
              <a:avLst/>
            </a:prstGeom>
            <a:solidFill>
              <a:schemeClr val="bg1"/>
            </a:solidFill>
            <a:ln w="38100">
              <a:solidFill>
                <a:schemeClr val="tx1"/>
              </a:solidFill>
              <a:miter lim="800000"/>
              <a:headEnd/>
              <a:tailEnd/>
            </a:ln>
          </p:spPr>
          <p:txBody>
            <a:bodyPr wrap="none">
              <a:spAutoFit/>
            </a:bodyPr>
            <a:lstStyle/>
            <a:p>
              <a:r>
                <a:rPr lang="en-US" sz="2400"/>
                <a:t>Most tightly bound</a:t>
              </a:r>
            </a:p>
          </p:txBody>
        </p:sp>
        <p:sp>
          <p:nvSpPr>
            <p:cNvPr id="31758" name="Line 8"/>
            <p:cNvSpPr>
              <a:spLocks noChangeShapeType="1"/>
            </p:cNvSpPr>
            <p:nvPr/>
          </p:nvSpPr>
          <p:spPr bwMode="auto">
            <a:xfrm flipH="1">
              <a:off x="1440" y="1440"/>
              <a:ext cx="2736" cy="576"/>
            </a:xfrm>
            <a:prstGeom prst="line">
              <a:avLst/>
            </a:prstGeom>
            <a:noFill/>
            <a:ln w="38100">
              <a:solidFill>
                <a:schemeClr val="tx1"/>
              </a:solidFill>
              <a:round/>
              <a:headEnd/>
              <a:tailEnd type="triangle" w="med" len="med"/>
            </a:ln>
          </p:spPr>
          <p:txBody>
            <a:bodyPr/>
            <a:lstStyle/>
            <a:p>
              <a:endParaRPr lang="en-US"/>
            </a:p>
          </p:txBody>
        </p:sp>
      </p:grpSp>
      <p:grpSp>
        <p:nvGrpSpPr>
          <p:cNvPr id="3" name="Group 9"/>
          <p:cNvGrpSpPr>
            <a:grpSpLocks/>
          </p:cNvGrpSpPr>
          <p:nvPr/>
        </p:nvGrpSpPr>
        <p:grpSpPr bwMode="auto">
          <a:xfrm>
            <a:off x="5562600" y="3276600"/>
            <a:ext cx="3581400" cy="860425"/>
            <a:chOff x="3504" y="2064"/>
            <a:chExt cx="2256" cy="542"/>
          </a:xfrm>
        </p:grpSpPr>
        <p:sp>
          <p:nvSpPr>
            <p:cNvPr id="31755" name="Line 10"/>
            <p:cNvSpPr>
              <a:spLocks noChangeShapeType="1"/>
            </p:cNvSpPr>
            <p:nvPr/>
          </p:nvSpPr>
          <p:spPr bwMode="auto">
            <a:xfrm flipH="1">
              <a:off x="3504" y="2256"/>
              <a:ext cx="576" cy="0"/>
            </a:xfrm>
            <a:prstGeom prst="line">
              <a:avLst/>
            </a:prstGeom>
            <a:noFill/>
            <a:ln w="38100">
              <a:solidFill>
                <a:schemeClr val="tx1"/>
              </a:solidFill>
              <a:round/>
              <a:headEnd/>
              <a:tailEnd type="triangle" w="med" len="med"/>
            </a:ln>
          </p:spPr>
          <p:txBody>
            <a:bodyPr/>
            <a:lstStyle/>
            <a:p>
              <a:endParaRPr lang="en-US"/>
            </a:p>
          </p:txBody>
        </p:sp>
        <p:sp>
          <p:nvSpPr>
            <p:cNvPr id="31756" name="Text Box 11"/>
            <p:cNvSpPr txBox="1">
              <a:spLocks noChangeArrowheads="1"/>
            </p:cNvSpPr>
            <p:nvPr/>
          </p:nvSpPr>
          <p:spPr bwMode="auto">
            <a:xfrm>
              <a:off x="4080" y="2064"/>
              <a:ext cx="1680" cy="542"/>
            </a:xfrm>
            <a:prstGeom prst="rect">
              <a:avLst/>
            </a:prstGeom>
            <a:solidFill>
              <a:schemeClr val="bg1"/>
            </a:solidFill>
            <a:ln w="38100">
              <a:solidFill>
                <a:schemeClr val="tx1"/>
              </a:solidFill>
              <a:miter lim="800000"/>
              <a:headEnd/>
              <a:tailEnd/>
            </a:ln>
          </p:spPr>
          <p:txBody>
            <a:bodyPr>
              <a:spAutoFit/>
            </a:bodyPr>
            <a:lstStyle/>
            <a:p>
              <a:r>
                <a:rPr lang="en-US" sz="2400"/>
                <a:t>Fission releases energy</a:t>
              </a:r>
            </a:p>
          </p:txBody>
        </p:sp>
      </p:grpSp>
      <p:grpSp>
        <p:nvGrpSpPr>
          <p:cNvPr id="4" name="Group 12"/>
          <p:cNvGrpSpPr>
            <a:grpSpLocks/>
          </p:cNvGrpSpPr>
          <p:nvPr/>
        </p:nvGrpSpPr>
        <p:grpSpPr bwMode="auto">
          <a:xfrm>
            <a:off x="1600200" y="4778375"/>
            <a:ext cx="7543800" cy="860425"/>
            <a:chOff x="1008" y="3010"/>
            <a:chExt cx="4752" cy="542"/>
          </a:xfrm>
        </p:grpSpPr>
        <p:sp>
          <p:nvSpPr>
            <p:cNvPr id="31753" name="Line 13"/>
            <p:cNvSpPr>
              <a:spLocks noChangeShapeType="1"/>
            </p:cNvSpPr>
            <p:nvPr/>
          </p:nvSpPr>
          <p:spPr bwMode="auto">
            <a:xfrm flipH="1">
              <a:off x="1008" y="3202"/>
              <a:ext cx="3072" cy="206"/>
            </a:xfrm>
            <a:prstGeom prst="line">
              <a:avLst/>
            </a:prstGeom>
            <a:noFill/>
            <a:ln w="38100">
              <a:solidFill>
                <a:schemeClr val="tx1"/>
              </a:solidFill>
              <a:round/>
              <a:headEnd/>
              <a:tailEnd type="triangle" w="med" len="med"/>
            </a:ln>
          </p:spPr>
          <p:txBody>
            <a:bodyPr/>
            <a:lstStyle/>
            <a:p>
              <a:endParaRPr lang="en-US"/>
            </a:p>
          </p:txBody>
        </p:sp>
        <p:sp>
          <p:nvSpPr>
            <p:cNvPr id="31754" name="Text Box 14"/>
            <p:cNvSpPr txBox="1">
              <a:spLocks noChangeArrowheads="1"/>
            </p:cNvSpPr>
            <p:nvPr/>
          </p:nvSpPr>
          <p:spPr bwMode="auto">
            <a:xfrm>
              <a:off x="4080" y="3010"/>
              <a:ext cx="1680" cy="542"/>
            </a:xfrm>
            <a:prstGeom prst="rect">
              <a:avLst/>
            </a:prstGeom>
            <a:solidFill>
              <a:schemeClr val="bg1"/>
            </a:solidFill>
            <a:ln w="38100">
              <a:solidFill>
                <a:schemeClr val="tx1"/>
              </a:solidFill>
              <a:miter lim="800000"/>
              <a:headEnd/>
              <a:tailEnd/>
            </a:ln>
          </p:spPr>
          <p:txBody>
            <a:bodyPr>
              <a:spAutoFit/>
            </a:bodyPr>
            <a:lstStyle/>
            <a:p>
              <a:r>
                <a:rPr lang="en-US" sz="2400"/>
                <a:t>Fusion releases energy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96612">
                                            <p:txEl>
                                              <p:pRg st="0" end="0"/>
                                            </p:txEl>
                                          </p:spTgt>
                                        </p:tgtEl>
                                        <p:attrNameLst>
                                          <p:attrName>style.visibility</p:attrName>
                                        </p:attrNameLst>
                                      </p:cBhvr>
                                      <p:to>
                                        <p:strVal val="visible"/>
                                      </p:to>
                                    </p:set>
                                    <p:animEffect transition="in" filter="dissolve">
                                      <p:cBhvr>
                                        <p:cTn id="22" dur="500"/>
                                        <p:tgtEl>
                                          <p:spTgt spid="1966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96612">
                                            <p:txEl>
                                              <p:pRg st="1" end="1"/>
                                            </p:txEl>
                                          </p:spTgt>
                                        </p:tgtEl>
                                        <p:attrNameLst>
                                          <p:attrName>style.visibility</p:attrName>
                                        </p:attrNameLst>
                                      </p:cBhvr>
                                      <p:to>
                                        <p:strVal val="visible"/>
                                      </p:to>
                                    </p:set>
                                    <p:animEffect transition="in" filter="dissolve">
                                      <p:cBhvr>
                                        <p:cTn id="27" dur="500"/>
                                        <p:tgtEl>
                                          <p:spTgt spid="19661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96612">
                                            <p:txEl>
                                              <p:pRg st="2" end="2"/>
                                            </p:txEl>
                                          </p:spTgt>
                                        </p:tgtEl>
                                        <p:attrNameLst>
                                          <p:attrName>style.visibility</p:attrName>
                                        </p:attrNameLst>
                                      </p:cBhvr>
                                      <p:to>
                                        <p:strVal val="visible"/>
                                      </p:to>
                                    </p:set>
                                    <p:animEffect transition="in" filter="dissolve">
                                      <p:cBhvr>
                                        <p:cTn id="32" dur="500"/>
                                        <p:tgtEl>
                                          <p:spTgt spid="19661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96612">
                                            <p:txEl>
                                              <p:pRg st="3" end="3"/>
                                            </p:txEl>
                                          </p:spTgt>
                                        </p:tgtEl>
                                        <p:attrNameLst>
                                          <p:attrName>style.visibility</p:attrName>
                                        </p:attrNameLst>
                                      </p:cBhvr>
                                      <p:to>
                                        <p:strVal val="visible"/>
                                      </p:to>
                                    </p:set>
                                    <p:animEffect transition="in" filter="dissolve">
                                      <p:cBhvr>
                                        <p:cTn id="37" dur="500"/>
                                        <p:tgtEl>
                                          <p:spTgt spid="1966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FG31_06"/>
          <p:cNvPicPr>
            <a:picLocks noChangeAspect="1" noChangeArrowheads="1"/>
          </p:cNvPicPr>
          <p:nvPr/>
        </p:nvPicPr>
        <p:blipFill>
          <a:blip r:embed="rId2" cstate="print"/>
          <a:srcRect/>
          <a:stretch>
            <a:fillRect/>
          </a:stretch>
        </p:blipFill>
        <p:spPr bwMode="auto">
          <a:xfrm>
            <a:off x="609600" y="762000"/>
            <a:ext cx="6477000" cy="4319588"/>
          </a:xfrm>
          <a:prstGeom prst="rect">
            <a:avLst/>
          </a:prstGeom>
          <a:noFill/>
          <a:ln w="9525">
            <a:noFill/>
            <a:miter lim="800000"/>
            <a:headEnd/>
            <a:tailEnd/>
          </a:ln>
        </p:spPr>
      </p:pic>
      <p:sp>
        <p:nvSpPr>
          <p:cNvPr id="32771" name="Text Box 3"/>
          <p:cNvSpPr txBox="1">
            <a:spLocks noChangeArrowheads="1"/>
          </p:cNvSpPr>
          <p:nvPr/>
        </p:nvSpPr>
        <p:spPr bwMode="auto">
          <a:xfrm>
            <a:off x="304800" y="0"/>
            <a:ext cx="8305800" cy="701675"/>
          </a:xfrm>
          <a:prstGeom prst="rect">
            <a:avLst/>
          </a:prstGeom>
          <a:noFill/>
          <a:ln w="9525">
            <a:noFill/>
            <a:miter lim="800000"/>
            <a:headEnd/>
            <a:tailEnd/>
          </a:ln>
        </p:spPr>
        <p:txBody>
          <a:bodyPr>
            <a:spAutoFit/>
          </a:bodyPr>
          <a:lstStyle/>
          <a:p>
            <a:r>
              <a:rPr lang="en-US" sz="4000" b="1" u="sng"/>
              <a:t>Nuclear power</a:t>
            </a:r>
            <a:endParaRPr lang="en-US" sz="800"/>
          </a:p>
        </p:txBody>
      </p:sp>
      <p:sp>
        <p:nvSpPr>
          <p:cNvPr id="197637" name="Text Box 5"/>
          <p:cNvSpPr txBox="1">
            <a:spLocks noChangeArrowheads="1"/>
          </p:cNvSpPr>
          <p:nvPr/>
        </p:nvSpPr>
        <p:spPr bwMode="auto">
          <a:xfrm>
            <a:off x="822325" y="5181600"/>
            <a:ext cx="7483475" cy="1373188"/>
          </a:xfrm>
          <a:prstGeom prst="rect">
            <a:avLst/>
          </a:prstGeom>
          <a:noFill/>
          <a:ln w="38100">
            <a:noFill/>
            <a:miter lim="800000"/>
            <a:headEnd/>
            <a:tailEnd/>
          </a:ln>
        </p:spPr>
        <p:txBody>
          <a:bodyPr>
            <a:spAutoFit/>
          </a:bodyPr>
          <a:lstStyle/>
          <a:p>
            <a:r>
              <a:rPr lang="en-US"/>
              <a:t>Closed loop design/moderator</a:t>
            </a:r>
          </a:p>
          <a:p>
            <a:r>
              <a:rPr lang="en-US"/>
              <a:t>No greenhouse gases emitted/High Energy density</a:t>
            </a:r>
          </a:p>
          <a:p>
            <a:r>
              <a:rPr lang="en-US"/>
              <a:t>What do you do with the waste?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7637">
                                            <p:txEl>
                                              <p:pRg st="0" end="0"/>
                                            </p:txEl>
                                          </p:spTgt>
                                        </p:tgtEl>
                                        <p:attrNameLst>
                                          <p:attrName>style.visibility</p:attrName>
                                        </p:attrNameLst>
                                      </p:cBhvr>
                                      <p:to>
                                        <p:strVal val="visible"/>
                                      </p:to>
                                    </p:set>
                                    <p:animEffect transition="in" filter="dissolve">
                                      <p:cBhvr>
                                        <p:cTn id="7" dur="500"/>
                                        <p:tgtEl>
                                          <p:spTgt spid="1976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7637">
                                            <p:txEl>
                                              <p:pRg st="1" end="1"/>
                                            </p:txEl>
                                          </p:spTgt>
                                        </p:tgtEl>
                                        <p:attrNameLst>
                                          <p:attrName>style.visibility</p:attrName>
                                        </p:attrNameLst>
                                      </p:cBhvr>
                                      <p:to>
                                        <p:strVal val="visible"/>
                                      </p:to>
                                    </p:set>
                                    <p:animEffect transition="in" filter="dissolve">
                                      <p:cBhvr>
                                        <p:cTn id="12" dur="500"/>
                                        <p:tgtEl>
                                          <p:spTgt spid="1976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7637">
                                            <p:txEl>
                                              <p:pRg st="2" end="2"/>
                                            </p:txEl>
                                          </p:spTgt>
                                        </p:tgtEl>
                                        <p:attrNameLst>
                                          <p:attrName>style.visibility</p:attrName>
                                        </p:attrNameLst>
                                      </p:cBhvr>
                                      <p:to>
                                        <p:strVal val="visible"/>
                                      </p:to>
                                    </p:set>
                                    <p:animEffect transition="in" filter="dissolve">
                                      <p:cBhvr>
                                        <p:cTn id="17" dur="500"/>
                                        <p:tgtEl>
                                          <p:spTgt spid="1976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3"/>
          <p:cNvSpPr txBox="1">
            <a:spLocks noChangeArrowheads="1"/>
          </p:cNvSpPr>
          <p:nvPr/>
        </p:nvSpPr>
        <p:spPr bwMode="auto">
          <a:xfrm>
            <a:off x="304800" y="0"/>
            <a:ext cx="8305800" cy="701675"/>
          </a:xfrm>
          <a:prstGeom prst="rect">
            <a:avLst/>
          </a:prstGeom>
          <a:noFill/>
          <a:ln w="9525">
            <a:noFill/>
            <a:miter lim="800000"/>
            <a:headEnd/>
            <a:tailEnd/>
          </a:ln>
        </p:spPr>
        <p:txBody>
          <a:bodyPr>
            <a:spAutoFit/>
          </a:bodyPr>
          <a:lstStyle/>
          <a:p>
            <a:r>
              <a:rPr lang="en-US" sz="4000" b="1" u="sng"/>
              <a:t>Cherynobl</a:t>
            </a:r>
            <a:endParaRPr lang="en-US" sz="800"/>
          </a:p>
        </p:txBody>
      </p:sp>
      <p:sp>
        <p:nvSpPr>
          <p:cNvPr id="197637" name="Text Box 5"/>
          <p:cNvSpPr txBox="1">
            <a:spLocks noChangeArrowheads="1"/>
          </p:cNvSpPr>
          <p:nvPr/>
        </p:nvSpPr>
        <p:spPr bwMode="auto">
          <a:xfrm>
            <a:off x="533400" y="838200"/>
            <a:ext cx="7483475" cy="2246313"/>
          </a:xfrm>
          <a:prstGeom prst="rect">
            <a:avLst/>
          </a:prstGeom>
          <a:noFill/>
          <a:ln w="38100">
            <a:noFill/>
            <a:miter lim="800000"/>
            <a:headEnd/>
            <a:tailEnd/>
          </a:ln>
        </p:spPr>
        <p:txBody>
          <a:bodyPr>
            <a:spAutoFit/>
          </a:bodyPr>
          <a:lstStyle/>
          <a:p>
            <a:r>
              <a:rPr lang="en-US"/>
              <a:t>Kid of Speed</a:t>
            </a:r>
          </a:p>
          <a:p>
            <a:endParaRPr lang="en-US"/>
          </a:p>
          <a:p>
            <a:r>
              <a:rPr lang="en-US">
                <a:hlinkClick r:id="rId2"/>
              </a:rPr>
              <a:t>http://www.kiddofspeed.com/</a:t>
            </a:r>
            <a:endParaRPr lang="en-US"/>
          </a:p>
          <a:p>
            <a:endParaRPr lang="en-US"/>
          </a:p>
          <a:p>
            <a:endParaRPr lang="en-US"/>
          </a:p>
        </p:txBody>
      </p:sp>
      <p:pic>
        <p:nvPicPr>
          <p:cNvPr id="33796" name="Picture 2" descr="http://www.kiddofspeed.com/367img/map.jpg"/>
          <p:cNvPicPr>
            <a:picLocks noChangeAspect="1" noChangeArrowheads="1"/>
          </p:cNvPicPr>
          <p:nvPr/>
        </p:nvPicPr>
        <p:blipFill>
          <a:blip r:embed="rId3" cstate="print"/>
          <a:srcRect b="6637"/>
          <a:stretch>
            <a:fillRect/>
          </a:stretch>
        </p:blipFill>
        <p:spPr bwMode="auto">
          <a:xfrm>
            <a:off x="1676400" y="2341563"/>
            <a:ext cx="4876800" cy="42878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7637">
                                            <p:txEl>
                                              <p:pRg st="0" end="0"/>
                                            </p:txEl>
                                          </p:spTgt>
                                        </p:tgtEl>
                                        <p:attrNameLst>
                                          <p:attrName>style.visibility</p:attrName>
                                        </p:attrNameLst>
                                      </p:cBhvr>
                                      <p:to>
                                        <p:strVal val="visible"/>
                                      </p:to>
                                    </p:set>
                                    <p:animEffect transition="in" filter="dissolve">
                                      <p:cBhvr>
                                        <p:cTn id="7" dur="500"/>
                                        <p:tgtEl>
                                          <p:spTgt spid="1976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7637">
                                            <p:txEl>
                                              <p:pRg st="2" end="2"/>
                                            </p:txEl>
                                          </p:spTgt>
                                        </p:tgtEl>
                                        <p:attrNameLst>
                                          <p:attrName>style.visibility</p:attrName>
                                        </p:attrNameLst>
                                      </p:cBhvr>
                                      <p:to>
                                        <p:strVal val="visible"/>
                                      </p:to>
                                    </p:set>
                                    <p:animEffect transition="in" filter="dissolve">
                                      <p:cBhvr>
                                        <p:cTn id="12" dur="500"/>
                                        <p:tgtEl>
                                          <p:spTgt spid="1976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162175" y="1066800"/>
            <a:ext cx="4818063" cy="2287588"/>
          </a:xfrm>
          <a:prstGeom prst="rect">
            <a:avLst/>
          </a:prstGeom>
          <a:noFill/>
          <a:ln w="25400">
            <a:noFill/>
            <a:miter lim="800000"/>
            <a:headEnd/>
            <a:tailEnd/>
          </a:ln>
        </p:spPr>
        <p:txBody>
          <a:bodyPr wrap="none">
            <a:spAutoFit/>
          </a:bodyPr>
          <a:lstStyle/>
          <a:p>
            <a:pPr algn="ctr"/>
            <a:r>
              <a:rPr lang="en-US" sz="4800" u="sng"/>
              <a:t>Whiteboards:</a:t>
            </a:r>
          </a:p>
          <a:p>
            <a:pPr algn="ctr"/>
            <a:r>
              <a:rPr lang="en-US" sz="4800"/>
              <a:t> Nuclear Reactions</a:t>
            </a:r>
          </a:p>
          <a:p>
            <a:pPr algn="ctr"/>
            <a:r>
              <a:rPr lang="en-US" sz="4800">
                <a:hlinkClick r:id="rId2" action="ppaction://hlinksldjump"/>
              </a:rPr>
              <a:t>1</a:t>
            </a:r>
            <a:r>
              <a:rPr lang="en-US" sz="4800"/>
              <a:t> | </a:t>
            </a:r>
            <a:r>
              <a:rPr lang="en-US" sz="4800">
                <a:hlinkClick r:id="rId3" action="ppaction://hlinksldjump"/>
              </a:rPr>
              <a:t>2</a:t>
            </a:r>
            <a:r>
              <a:rPr lang="en-US" sz="4800"/>
              <a:t> | </a:t>
            </a:r>
            <a:r>
              <a:rPr lang="en-US" sz="4800">
                <a:hlinkClick r:id="rId4" action="ppaction://hlinksldjump"/>
              </a:rPr>
              <a:t>3</a:t>
            </a:r>
            <a:r>
              <a:rPr lang="en-US" sz="4800"/>
              <a:t> | </a:t>
            </a:r>
            <a:r>
              <a:rPr lang="en-US" sz="4800">
                <a:hlinkClick r:id="rId5" action="ppaction://hlinksldjump"/>
              </a:rPr>
              <a:t>4</a:t>
            </a:r>
            <a:endParaRPr lang="en-US" sz="4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4"/>
          <p:cNvSpPr txBox="1">
            <a:spLocks noChangeArrowheads="1"/>
          </p:cNvSpPr>
          <p:nvPr/>
        </p:nvSpPr>
        <p:spPr bwMode="auto">
          <a:xfrm>
            <a:off x="304800" y="136525"/>
            <a:ext cx="8534400" cy="762000"/>
          </a:xfrm>
          <a:prstGeom prst="rect">
            <a:avLst/>
          </a:prstGeom>
          <a:noFill/>
          <a:ln w="9525">
            <a:noFill/>
            <a:miter lim="800000"/>
            <a:headEnd/>
            <a:tailEnd/>
          </a:ln>
        </p:spPr>
        <p:txBody>
          <a:bodyPr>
            <a:spAutoFit/>
          </a:bodyPr>
          <a:lstStyle/>
          <a:p>
            <a:pPr algn="ctr"/>
            <a:r>
              <a:rPr lang="en-US" sz="4400" b="1" baseline="30000"/>
              <a:t>137</a:t>
            </a:r>
            <a:r>
              <a:rPr lang="en-US" sz="4400" b="1" baseline="-25000"/>
              <a:t>56</a:t>
            </a:r>
            <a:r>
              <a:rPr lang="en-US" sz="4400" b="1"/>
              <a:t>Ba(</a:t>
            </a:r>
            <a:r>
              <a:rPr lang="en-US" sz="4400" b="1">
                <a:sym typeface="Symbol" pitchFamily="18" charset="2"/>
              </a:rPr>
              <a:t>n, </a:t>
            </a:r>
            <a:r>
              <a:rPr lang="en-US" sz="4400" b="1"/>
              <a:t>)</a:t>
            </a:r>
            <a:r>
              <a:rPr lang="en-US" sz="4400" b="1" baseline="30000"/>
              <a:t>??? </a:t>
            </a:r>
            <a:r>
              <a:rPr lang="en-US" sz="4400" b="1">
                <a:sym typeface="Symbol" pitchFamily="18" charset="2"/>
              </a:rPr>
              <a:t>(hint)</a:t>
            </a:r>
          </a:p>
        </p:txBody>
      </p:sp>
      <p:sp>
        <p:nvSpPr>
          <p:cNvPr id="6148" name="Text Box 5"/>
          <p:cNvSpPr txBox="1">
            <a:spLocks noChangeArrowheads="1"/>
          </p:cNvSpPr>
          <p:nvPr/>
        </p:nvSpPr>
        <p:spPr bwMode="auto">
          <a:xfrm>
            <a:off x="228600" y="6557963"/>
            <a:ext cx="677863" cy="304800"/>
          </a:xfrm>
          <a:prstGeom prst="rect">
            <a:avLst/>
          </a:prstGeom>
          <a:noFill/>
          <a:ln w="38100">
            <a:noFill/>
            <a:miter lim="800000"/>
            <a:headEnd/>
            <a:tailEnd/>
          </a:ln>
        </p:spPr>
        <p:txBody>
          <a:bodyPr wrap="none">
            <a:spAutoFit/>
          </a:bodyPr>
          <a:lstStyle/>
          <a:p>
            <a:r>
              <a:rPr lang="en-US" sz="1400" b="1" baseline="30000"/>
              <a:t>138</a:t>
            </a:r>
            <a:r>
              <a:rPr lang="en-US" sz="1400" b="1" baseline="-25000"/>
              <a:t>56</a:t>
            </a:r>
            <a:r>
              <a:rPr lang="en-US" sz="1400" b="1"/>
              <a:t>Ba</a:t>
            </a:r>
          </a:p>
        </p:txBody>
      </p:sp>
      <p:sp>
        <p:nvSpPr>
          <p:cNvPr id="171015" name="Text Box 7"/>
          <p:cNvSpPr txBox="1">
            <a:spLocks noChangeArrowheads="1"/>
          </p:cNvSpPr>
          <p:nvPr/>
        </p:nvSpPr>
        <p:spPr bwMode="auto">
          <a:xfrm>
            <a:off x="228600" y="2133600"/>
            <a:ext cx="8915400" cy="2543175"/>
          </a:xfrm>
          <a:prstGeom prst="rect">
            <a:avLst/>
          </a:prstGeom>
          <a:noFill/>
          <a:ln w="9525">
            <a:noFill/>
            <a:miter lim="800000"/>
            <a:headEnd/>
            <a:tailEnd/>
          </a:ln>
        </p:spPr>
        <p:txBody>
          <a:bodyPr>
            <a:spAutoFit/>
          </a:bodyPr>
          <a:lstStyle/>
          <a:p>
            <a:r>
              <a:rPr lang="en-US" sz="4400" b="1" baseline="30000"/>
              <a:t>0</a:t>
            </a:r>
            <a:r>
              <a:rPr lang="en-US" sz="4400" b="1" baseline="-25000"/>
              <a:t>0 </a:t>
            </a:r>
            <a:r>
              <a:rPr lang="en-US" sz="4400" b="1">
                <a:sym typeface="Symbol" pitchFamily="18" charset="2"/>
              </a:rPr>
              <a:t></a:t>
            </a:r>
            <a:endParaRPr lang="en-US" sz="4400" b="1" baseline="30000"/>
          </a:p>
          <a:p>
            <a:r>
              <a:rPr lang="en-US" sz="4400" b="1" baseline="30000"/>
              <a:t>137</a:t>
            </a:r>
            <a:r>
              <a:rPr lang="en-US" sz="4400" b="1" baseline="-25000"/>
              <a:t>56</a:t>
            </a:r>
            <a:r>
              <a:rPr lang="en-US" sz="4400" b="1"/>
              <a:t>Ba + </a:t>
            </a:r>
            <a:r>
              <a:rPr lang="en-US" sz="4400" b="1" baseline="30000"/>
              <a:t>1</a:t>
            </a:r>
            <a:r>
              <a:rPr lang="en-US" sz="4400" b="1" baseline="-25000"/>
              <a:t>0</a:t>
            </a:r>
            <a:r>
              <a:rPr lang="en-US" sz="4400" b="1"/>
              <a:t>n ---&gt;  </a:t>
            </a:r>
            <a:r>
              <a:rPr lang="en-US" sz="4400" b="1" baseline="30000"/>
              <a:t>0</a:t>
            </a:r>
            <a:r>
              <a:rPr lang="en-US" sz="4400" b="1" baseline="-25000"/>
              <a:t>0 </a:t>
            </a:r>
            <a:r>
              <a:rPr lang="en-US" sz="4400" b="1">
                <a:sym typeface="Symbol" pitchFamily="18" charset="2"/>
              </a:rPr>
              <a:t></a:t>
            </a:r>
            <a:r>
              <a:rPr lang="en-US" sz="4400" b="1"/>
              <a:t> + </a:t>
            </a:r>
            <a:r>
              <a:rPr lang="en-US" sz="4400" b="1" baseline="30000"/>
              <a:t>?</a:t>
            </a:r>
            <a:r>
              <a:rPr lang="en-US" sz="4400" b="1" baseline="-25000"/>
              <a:t>?</a:t>
            </a:r>
            <a:r>
              <a:rPr lang="en-US" sz="4400" b="1"/>
              <a:t>XX</a:t>
            </a:r>
          </a:p>
          <a:p>
            <a:endParaRPr lang="en-US" sz="4400" b="1" baseline="30000"/>
          </a:p>
          <a:p>
            <a:r>
              <a:rPr lang="en-US" sz="4400" b="1" baseline="30000"/>
              <a:t>138</a:t>
            </a:r>
            <a:r>
              <a:rPr lang="en-US" sz="4400" b="1" baseline="-25000"/>
              <a:t>56</a:t>
            </a:r>
            <a:r>
              <a:rPr lang="en-US" sz="4400" b="1"/>
              <a:t>Ba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1015">
                                            <p:txEl>
                                              <p:pRg st="0" end="0"/>
                                            </p:txEl>
                                          </p:spTgt>
                                        </p:tgtEl>
                                        <p:attrNameLst>
                                          <p:attrName>style.visibility</p:attrName>
                                        </p:attrNameLst>
                                      </p:cBhvr>
                                      <p:to>
                                        <p:strVal val="visible"/>
                                      </p:to>
                                    </p:set>
                                    <p:anim calcmode="lin" valueType="num">
                                      <p:cBhvr additive="base">
                                        <p:cTn id="7" dur="500" fill="hold"/>
                                        <p:tgtEl>
                                          <p:spTgt spid="1710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10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1015">
                                            <p:txEl>
                                              <p:pRg st="1" end="1"/>
                                            </p:txEl>
                                          </p:spTgt>
                                        </p:tgtEl>
                                        <p:attrNameLst>
                                          <p:attrName>style.visibility</p:attrName>
                                        </p:attrNameLst>
                                      </p:cBhvr>
                                      <p:to>
                                        <p:strVal val="visible"/>
                                      </p:to>
                                    </p:set>
                                    <p:anim calcmode="lin" valueType="num">
                                      <p:cBhvr additive="base">
                                        <p:cTn id="13" dur="500" fill="hold"/>
                                        <p:tgtEl>
                                          <p:spTgt spid="1710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10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1015">
                                            <p:txEl>
                                              <p:pRg st="3" end="3"/>
                                            </p:txEl>
                                          </p:spTgt>
                                        </p:tgtEl>
                                        <p:attrNameLst>
                                          <p:attrName>style.visibility</p:attrName>
                                        </p:attrNameLst>
                                      </p:cBhvr>
                                      <p:to>
                                        <p:strVal val="visible"/>
                                      </p:to>
                                    </p:set>
                                    <p:anim calcmode="lin" valueType="num">
                                      <p:cBhvr additive="base">
                                        <p:cTn id="19" dur="500" fill="hold"/>
                                        <p:tgtEl>
                                          <p:spTgt spid="17101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10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304800" y="136525"/>
            <a:ext cx="8534400" cy="762000"/>
          </a:xfrm>
          <a:prstGeom prst="rect">
            <a:avLst/>
          </a:prstGeom>
          <a:noFill/>
          <a:ln w="9525">
            <a:noFill/>
            <a:miter lim="800000"/>
            <a:headEnd/>
            <a:tailEnd/>
          </a:ln>
        </p:spPr>
        <p:txBody>
          <a:bodyPr>
            <a:spAutoFit/>
          </a:bodyPr>
          <a:lstStyle/>
          <a:p>
            <a:pPr algn="ctr"/>
            <a:r>
              <a:rPr lang="en-US" sz="4400" b="1" baseline="30000"/>
              <a:t>137</a:t>
            </a:r>
            <a:r>
              <a:rPr lang="en-US" sz="4400" b="1" baseline="-25000"/>
              <a:t>56</a:t>
            </a:r>
            <a:r>
              <a:rPr lang="en-US" sz="4400" b="1"/>
              <a:t>Ba(</a:t>
            </a:r>
            <a:r>
              <a:rPr lang="en-US" sz="4400" b="1">
                <a:sym typeface="Symbol" pitchFamily="18" charset="2"/>
              </a:rPr>
              <a:t>n, ?</a:t>
            </a:r>
            <a:r>
              <a:rPr lang="en-US" sz="4400" b="1"/>
              <a:t>)</a:t>
            </a:r>
            <a:r>
              <a:rPr lang="en-US" sz="4400" b="1" baseline="30000"/>
              <a:t>137</a:t>
            </a:r>
            <a:r>
              <a:rPr lang="en-US" sz="4400" b="1" baseline="-25000"/>
              <a:t>55</a:t>
            </a:r>
            <a:r>
              <a:rPr lang="en-US" sz="4400" b="1"/>
              <a:t>Cs</a:t>
            </a:r>
          </a:p>
        </p:txBody>
      </p:sp>
      <p:sp>
        <p:nvSpPr>
          <p:cNvPr id="7172" name="Text Box 4"/>
          <p:cNvSpPr txBox="1">
            <a:spLocks noChangeArrowheads="1"/>
          </p:cNvSpPr>
          <p:nvPr/>
        </p:nvSpPr>
        <p:spPr bwMode="auto">
          <a:xfrm>
            <a:off x="228600" y="6557963"/>
            <a:ext cx="282575" cy="304800"/>
          </a:xfrm>
          <a:prstGeom prst="rect">
            <a:avLst/>
          </a:prstGeom>
          <a:noFill/>
          <a:ln w="38100">
            <a:noFill/>
            <a:miter lim="800000"/>
            <a:headEnd/>
            <a:tailEnd/>
          </a:ln>
        </p:spPr>
        <p:txBody>
          <a:bodyPr wrap="none">
            <a:spAutoFit/>
          </a:bodyPr>
          <a:lstStyle/>
          <a:p>
            <a:r>
              <a:rPr lang="en-US" sz="1400" b="1"/>
              <a:t>p</a:t>
            </a:r>
          </a:p>
        </p:txBody>
      </p:sp>
      <p:sp>
        <p:nvSpPr>
          <p:cNvPr id="189446" name="Text Box 6"/>
          <p:cNvSpPr txBox="1">
            <a:spLocks noChangeArrowheads="1"/>
          </p:cNvSpPr>
          <p:nvPr/>
        </p:nvSpPr>
        <p:spPr bwMode="auto">
          <a:xfrm>
            <a:off x="228600" y="2133600"/>
            <a:ext cx="8915400" cy="1873250"/>
          </a:xfrm>
          <a:prstGeom prst="rect">
            <a:avLst/>
          </a:prstGeom>
          <a:noFill/>
          <a:ln w="9525">
            <a:noFill/>
            <a:miter lim="800000"/>
            <a:headEnd/>
            <a:tailEnd/>
          </a:ln>
        </p:spPr>
        <p:txBody>
          <a:bodyPr>
            <a:spAutoFit/>
          </a:bodyPr>
          <a:lstStyle/>
          <a:p>
            <a:r>
              <a:rPr lang="en-US" sz="4400" b="1" baseline="30000"/>
              <a:t>137</a:t>
            </a:r>
            <a:r>
              <a:rPr lang="en-US" sz="4400" b="1" baseline="-25000"/>
              <a:t>56</a:t>
            </a:r>
            <a:r>
              <a:rPr lang="en-US" sz="4400" b="1"/>
              <a:t>Ba + </a:t>
            </a:r>
            <a:r>
              <a:rPr lang="en-US" sz="4400" b="1" baseline="30000"/>
              <a:t>1</a:t>
            </a:r>
            <a:r>
              <a:rPr lang="en-US" sz="4400" b="1" baseline="-25000"/>
              <a:t>0</a:t>
            </a:r>
            <a:r>
              <a:rPr lang="en-US" sz="4400" b="1"/>
              <a:t>n ---&gt; </a:t>
            </a:r>
            <a:r>
              <a:rPr lang="en-US" sz="4400" b="1" baseline="30000"/>
              <a:t>?</a:t>
            </a:r>
            <a:r>
              <a:rPr lang="en-US" sz="4400" b="1" baseline="-25000"/>
              <a:t>? </a:t>
            </a:r>
            <a:r>
              <a:rPr lang="en-US" sz="4400" b="1">
                <a:sym typeface="Symbol" pitchFamily="18" charset="2"/>
              </a:rPr>
              <a:t>XX</a:t>
            </a:r>
            <a:r>
              <a:rPr lang="en-US" sz="4400" b="1"/>
              <a:t> + </a:t>
            </a:r>
            <a:r>
              <a:rPr lang="en-US" sz="4400" b="1" baseline="30000"/>
              <a:t>137</a:t>
            </a:r>
            <a:r>
              <a:rPr lang="en-US" sz="4400" b="1" baseline="-25000"/>
              <a:t>55</a:t>
            </a:r>
            <a:r>
              <a:rPr lang="en-US" sz="4400" b="1"/>
              <a:t>Cs</a:t>
            </a:r>
          </a:p>
          <a:p>
            <a:endParaRPr lang="en-US" sz="4400" b="1" baseline="30000"/>
          </a:p>
          <a:p>
            <a:r>
              <a:rPr lang="en-US" sz="4400" b="1" baseline="30000"/>
              <a:t>1</a:t>
            </a:r>
            <a:r>
              <a:rPr lang="en-US" sz="4400" b="1" baseline="-25000"/>
              <a:t>1</a:t>
            </a:r>
            <a:r>
              <a:rPr lang="en-US" sz="4400" b="1"/>
              <a:t>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9446">
                                            <p:txEl>
                                              <p:pRg st="0" end="0"/>
                                            </p:txEl>
                                          </p:spTgt>
                                        </p:tgtEl>
                                        <p:attrNameLst>
                                          <p:attrName>style.visibility</p:attrName>
                                        </p:attrNameLst>
                                      </p:cBhvr>
                                      <p:to>
                                        <p:strVal val="visible"/>
                                      </p:to>
                                    </p:set>
                                    <p:anim calcmode="lin" valueType="num">
                                      <p:cBhvr additive="base">
                                        <p:cTn id="7" dur="500" fill="hold"/>
                                        <p:tgtEl>
                                          <p:spTgt spid="1894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94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9446">
                                            <p:txEl>
                                              <p:pRg st="2" end="2"/>
                                            </p:txEl>
                                          </p:spTgt>
                                        </p:tgtEl>
                                        <p:attrNameLst>
                                          <p:attrName>style.visibility</p:attrName>
                                        </p:attrNameLst>
                                      </p:cBhvr>
                                      <p:to>
                                        <p:strVal val="visible"/>
                                      </p:to>
                                    </p:set>
                                    <p:anim calcmode="lin" valueType="num">
                                      <p:cBhvr additive="base">
                                        <p:cTn id="13" dur="500" fill="hold"/>
                                        <p:tgtEl>
                                          <p:spTgt spid="18944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8944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304800" y="136525"/>
            <a:ext cx="8534400" cy="762000"/>
          </a:xfrm>
          <a:prstGeom prst="rect">
            <a:avLst/>
          </a:prstGeom>
          <a:noFill/>
          <a:ln w="9525">
            <a:noFill/>
            <a:miter lim="800000"/>
            <a:headEnd/>
            <a:tailEnd/>
          </a:ln>
        </p:spPr>
        <p:txBody>
          <a:bodyPr>
            <a:spAutoFit/>
          </a:bodyPr>
          <a:lstStyle/>
          <a:p>
            <a:pPr algn="ctr"/>
            <a:r>
              <a:rPr lang="en-US" sz="4400" b="1" baseline="30000"/>
              <a:t>2</a:t>
            </a:r>
            <a:r>
              <a:rPr lang="en-US" sz="4400" b="1" baseline="-25000"/>
              <a:t>1</a:t>
            </a:r>
            <a:r>
              <a:rPr lang="en-US" sz="4400" b="1"/>
              <a:t>H(</a:t>
            </a:r>
            <a:r>
              <a:rPr lang="en-US" sz="4400" b="1">
                <a:sym typeface="Symbol" pitchFamily="18" charset="2"/>
              </a:rPr>
              <a:t>d, ?</a:t>
            </a:r>
            <a:r>
              <a:rPr lang="en-US" sz="4400" b="1"/>
              <a:t>)</a:t>
            </a:r>
            <a:r>
              <a:rPr lang="en-US" sz="4400" b="1" baseline="30000"/>
              <a:t>4</a:t>
            </a:r>
            <a:r>
              <a:rPr lang="en-US" sz="4400" b="1" baseline="-25000"/>
              <a:t>2</a:t>
            </a:r>
            <a:r>
              <a:rPr lang="en-US" sz="4400" b="1"/>
              <a:t>He  </a:t>
            </a:r>
            <a:r>
              <a:rPr lang="en-US" sz="3600" b="1"/>
              <a:t>(1 hint)</a:t>
            </a:r>
          </a:p>
        </p:txBody>
      </p:sp>
      <p:sp>
        <p:nvSpPr>
          <p:cNvPr id="8196" name="Text Box 4"/>
          <p:cNvSpPr txBox="1">
            <a:spLocks noChangeArrowheads="1"/>
          </p:cNvSpPr>
          <p:nvPr/>
        </p:nvSpPr>
        <p:spPr bwMode="auto">
          <a:xfrm>
            <a:off x="228600" y="6554788"/>
            <a:ext cx="257175" cy="304800"/>
          </a:xfrm>
          <a:prstGeom prst="rect">
            <a:avLst/>
          </a:prstGeom>
          <a:noFill/>
          <a:ln w="38100">
            <a:noFill/>
            <a:miter lim="800000"/>
            <a:headEnd/>
            <a:tailEnd/>
          </a:ln>
        </p:spPr>
        <p:txBody>
          <a:bodyPr wrap="none">
            <a:spAutoFit/>
          </a:bodyPr>
          <a:lstStyle/>
          <a:p>
            <a:r>
              <a:rPr lang="en-US" sz="1400" b="1">
                <a:sym typeface="Symbol" pitchFamily="18" charset="2"/>
              </a:rPr>
              <a:t></a:t>
            </a:r>
            <a:endParaRPr lang="en-US" sz="1400" b="1"/>
          </a:p>
        </p:txBody>
      </p:sp>
      <p:sp>
        <p:nvSpPr>
          <p:cNvPr id="190470" name="Text Box 6"/>
          <p:cNvSpPr txBox="1">
            <a:spLocks noChangeArrowheads="1"/>
          </p:cNvSpPr>
          <p:nvPr/>
        </p:nvSpPr>
        <p:spPr bwMode="auto">
          <a:xfrm>
            <a:off x="228600" y="2133600"/>
            <a:ext cx="8915400" cy="2543175"/>
          </a:xfrm>
          <a:prstGeom prst="rect">
            <a:avLst/>
          </a:prstGeom>
          <a:noFill/>
          <a:ln w="9525">
            <a:noFill/>
            <a:miter lim="800000"/>
            <a:headEnd/>
            <a:tailEnd/>
          </a:ln>
        </p:spPr>
        <p:txBody>
          <a:bodyPr>
            <a:spAutoFit/>
          </a:bodyPr>
          <a:lstStyle/>
          <a:p>
            <a:r>
              <a:rPr lang="en-US" sz="4400" b="1" baseline="30000"/>
              <a:t>2</a:t>
            </a:r>
            <a:r>
              <a:rPr lang="en-US" sz="4400" b="1" baseline="-25000"/>
              <a:t>1</a:t>
            </a:r>
            <a:r>
              <a:rPr lang="en-US" sz="4400" b="1"/>
              <a:t>d</a:t>
            </a:r>
            <a:endParaRPr lang="en-US" sz="4400" b="1" baseline="30000"/>
          </a:p>
          <a:p>
            <a:r>
              <a:rPr lang="en-US" sz="4400" b="1" baseline="30000"/>
              <a:t>2</a:t>
            </a:r>
            <a:r>
              <a:rPr lang="en-US" sz="4400" b="1" baseline="-25000"/>
              <a:t>1</a:t>
            </a:r>
            <a:r>
              <a:rPr lang="en-US" sz="4400" b="1"/>
              <a:t>H + </a:t>
            </a:r>
            <a:r>
              <a:rPr lang="en-US" sz="4400" b="1" baseline="30000"/>
              <a:t>2</a:t>
            </a:r>
            <a:r>
              <a:rPr lang="en-US" sz="4400" b="1" baseline="-25000"/>
              <a:t>1</a:t>
            </a:r>
            <a:r>
              <a:rPr lang="en-US" sz="4400" b="1"/>
              <a:t>H ---&gt; </a:t>
            </a:r>
            <a:r>
              <a:rPr lang="en-US" sz="4400" b="1" baseline="30000"/>
              <a:t>?</a:t>
            </a:r>
            <a:r>
              <a:rPr lang="en-US" sz="4400" b="1" baseline="-25000"/>
              <a:t>? </a:t>
            </a:r>
            <a:r>
              <a:rPr lang="en-US" sz="4400" b="1">
                <a:sym typeface="Symbol" pitchFamily="18" charset="2"/>
              </a:rPr>
              <a:t>XX</a:t>
            </a:r>
            <a:r>
              <a:rPr lang="en-US" sz="4400" b="1"/>
              <a:t> + </a:t>
            </a:r>
            <a:r>
              <a:rPr lang="en-US" sz="4400" b="1" baseline="30000"/>
              <a:t>4</a:t>
            </a:r>
            <a:r>
              <a:rPr lang="en-US" sz="4400" b="1" baseline="-25000"/>
              <a:t>2</a:t>
            </a:r>
            <a:r>
              <a:rPr lang="en-US" sz="4400" b="1"/>
              <a:t>He</a:t>
            </a:r>
          </a:p>
          <a:p>
            <a:endParaRPr lang="en-US" sz="4400" b="1" baseline="30000"/>
          </a:p>
          <a:p>
            <a:r>
              <a:rPr lang="en-US" sz="4400" b="1" baseline="30000"/>
              <a:t>0</a:t>
            </a:r>
            <a:r>
              <a:rPr lang="en-US" sz="4400" b="1" baseline="-25000"/>
              <a:t>0</a:t>
            </a:r>
            <a:r>
              <a:rPr lang="en-US" sz="4400" b="1">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0470">
                                            <p:txEl>
                                              <p:pRg st="0" end="0"/>
                                            </p:txEl>
                                          </p:spTgt>
                                        </p:tgtEl>
                                        <p:attrNameLst>
                                          <p:attrName>style.visibility</p:attrName>
                                        </p:attrNameLst>
                                      </p:cBhvr>
                                      <p:to>
                                        <p:strVal val="visible"/>
                                      </p:to>
                                    </p:set>
                                    <p:anim calcmode="lin" valueType="num">
                                      <p:cBhvr additive="base">
                                        <p:cTn id="7" dur="500" fill="hold"/>
                                        <p:tgtEl>
                                          <p:spTgt spid="1904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04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0470">
                                            <p:txEl>
                                              <p:pRg st="1" end="1"/>
                                            </p:txEl>
                                          </p:spTgt>
                                        </p:tgtEl>
                                        <p:attrNameLst>
                                          <p:attrName>style.visibility</p:attrName>
                                        </p:attrNameLst>
                                      </p:cBhvr>
                                      <p:to>
                                        <p:strVal val="visible"/>
                                      </p:to>
                                    </p:set>
                                    <p:anim calcmode="lin" valueType="num">
                                      <p:cBhvr additive="base">
                                        <p:cTn id="13" dur="500" fill="hold"/>
                                        <p:tgtEl>
                                          <p:spTgt spid="1904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04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0470">
                                            <p:txEl>
                                              <p:pRg st="3" end="3"/>
                                            </p:txEl>
                                          </p:spTgt>
                                        </p:tgtEl>
                                        <p:attrNameLst>
                                          <p:attrName>style.visibility</p:attrName>
                                        </p:attrNameLst>
                                      </p:cBhvr>
                                      <p:to>
                                        <p:strVal val="visible"/>
                                      </p:to>
                                    </p:set>
                                    <p:anim calcmode="lin" valueType="num">
                                      <p:cBhvr additive="base">
                                        <p:cTn id="19" dur="500" fill="hold"/>
                                        <p:tgtEl>
                                          <p:spTgt spid="19047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047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0"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304800" y="136525"/>
            <a:ext cx="8534400" cy="762000"/>
          </a:xfrm>
          <a:prstGeom prst="rect">
            <a:avLst/>
          </a:prstGeom>
          <a:noFill/>
          <a:ln w="9525">
            <a:noFill/>
            <a:miter lim="800000"/>
            <a:headEnd/>
            <a:tailEnd/>
          </a:ln>
        </p:spPr>
        <p:txBody>
          <a:bodyPr>
            <a:spAutoFit/>
          </a:bodyPr>
          <a:lstStyle/>
          <a:p>
            <a:pPr algn="ctr"/>
            <a:r>
              <a:rPr lang="en-US" sz="4400" b="1" baseline="30000"/>
              <a:t>197</a:t>
            </a:r>
            <a:r>
              <a:rPr lang="en-US" sz="4400" b="1" baseline="-25000"/>
              <a:t>79</a:t>
            </a:r>
            <a:r>
              <a:rPr lang="en-US" sz="4400" b="1"/>
              <a:t>Au(</a:t>
            </a:r>
            <a:r>
              <a:rPr lang="en-US" sz="4400" b="1">
                <a:sym typeface="Symbol" pitchFamily="18" charset="2"/>
              </a:rPr>
              <a:t>, d</a:t>
            </a:r>
            <a:r>
              <a:rPr lang="en-US" sz="4400" b="1"/>
              <a:t>)</a:t>
            </a:r>
            <a:r>
              <a:rPr lang="en-US" sz="4400" b="1" baseline="30000"/>
              <a:t>??? </a:t>
            </a:r>
            <a:r>
              <a:rPr lang="en-US" sz="3600" b="1"/>
              <a:t>(2 hints)</a:t>
            </a:r>
          </a:p>
        </p:txBody>
      </p:sp>
      <p:sp>
        <p:nvSpPr>
          <p:cNvPr id="9220" name="Text Box 4"/>
          <p:cNvSpPr txBox="1">
            <a:spLocks noChangeArrowheads="1"/>
          </p:cNvSpPr>
          <p:nvPr/>
        </p:nvSpPr>
        <p:spPr bwMode="auto">
          <a:xfrm>
            <a:off x="228600" y="6557963"/>
            <a:ext cx="687388" cy="304800"/>
          </a:xfrm>
          <a:prstGeom prst="rect">
            <a:avLst/>
          </a:prstGeom>
          <a:noFill/>
          <a:ln w="38100">
            <a:noFill/>
            <a:miter lim="800000"/>
            <a:headEnd/>
            <a:tailEnd/>
          </a:ln>
        </p:spPr>
        <p:txBody>
          <a:bodyPr wrap="none">
            <a:spAutoFit/>
          </a:bodyPr>
          <a:lstStyle/>
          <a:p>
            <a:r>
              <a:rPr lang="en-US" sz="1400" baseline="30000"/>
              <a:t>199</a:t>
            </a:r>
            <a:r>
              <a:rPr lang="en-US" sz="1400" baseline="-25000"/>
              <a:t>80</a:t>
            </a:r>
            <a:r>
              <a:rPr lang="en-US" sz="1400"/>
              <a:t>Hg</a:t>
            </a:r>
          </a:p>
        </p:txBody>
      </p:sp>
      <p:sp>
        <p:nvSpPr>
          <p:cNvPr id="191495" name="Text Box 7"/>
          <p:cNvSpPr txBox="1">
            <a:spLocks noChangeArrowheads="1"/>
          </p:cNvSpPr>
          <p:nvPr/>
        </p:nvSpPr>
        <p:spPr bwMode="auto">
          <a:xfrm>
            <a:off x="228600" y="2133600"/>
            <a:ext cx="8915400" cy="3213100"/>
          </a:xfrm>
          <a:prstGeom prst="rect">
            <a:avLst/>
          </a:prstGeom>
          <a:noFill/>
          <a:ln w="9525">
            <a:noFill/>
            <a:miter lim="800000"/>
            <a:headEnd/>
            <a:tailEnd/>
          </a:ln>
        </p:spPr>
        <p:txBody>
          <a:bodyPr>
            <a:spAutoFit/>
          </a:bodyPr>
          <a:lstStyle/>
          <a:p>
            <a:r>
              <a:rPr lang="en-US" sz="4400" b="1" baseline="30000"/>
              <a:t>4</a:t>
            </a:r>
            <a:r>
              <a:rPr lang="en-US" sz="4400" b="1" baseline="-25000"/>
              <a:t>2</a:t>
            </a:r>
            <a:r>
              <a:rPr lang="en-US" sz="4400" b="1">
                <a:sym typeface="Symbol" pitchFamily="18" charset="2"/>
              </a:rPr>
              <a:t></a:t>
            </a:r>
          </a:p>
          <a:p>
            <a:r>
              <a:rPr lang="en-US" sz="4400" b="1" baseline="30000"/>
              <a:t>2</a:t>
            </a:r>
            <a:r>
              <a:rPr lang="en-US" sz="4400" b="1" baseline="-25000"/>
              <a:t>1 </a:t>
            </a:r>
            <a:r>
              <a:rPr lang="en-US" sz="4400" b="1">
                <a:sym typeface="Symbol" pitchFamily="18" charset="2"/>
              </a:rPr>
              <a:t>d</a:t>
            </a:r>
            <a:endParaRPr lang="en-US" sz="4400" b="1" baseline="30000"/>
          </a:p>
          <a:p>
            <a:r>
              <a:rPr lang="en-US" sz="4400" b="1" baseline="30000"/>
              <a:t>197</a:t>
            </a:r>
            <a:r>
              <a:rPr lang="en-US" sz="4400" b="1" baseline="-25000"/>
              <a:t>79</a:t>
            </a:r>
            <a:r>
              <a:rPr lang="en-US" sz="4400" b="1"/>
              <a:t>Au + </a:t>
            </a:r>
            <a:r>
              <a:rPr lang="en-US" sz="4400" b="1" baseline="30000"/>
              <a:t>4</a:t>
            </a:r>
            <a:r>
              <a:rPr lang="en-US" sz="4400" b="1" baseline="-25000"/>
              <a:t>2</a:t>
            </a:r>
            <a:r>
              <a:rPr lang="en-US" sz="4400" b="1">
                <a:sym typeface="Symbol" pitchFamily="18" charset="2"/>
              </a:rPr>
              <a:t></a:t>
            </a:r>
            <a:r>
              <a:rPr lang="en-US" sz="4400" b="1"/>
              <a:t> ---&gt; </a:t>
            </a:r>
            <a:r>
              <a:rPr lang="en-US" sz="4400" b="1" baseline="30000"/>
              <a:t>2</a:t>
            </a:r>
            <a:r>
              <a:rPr lang="en-US" sz="4400" b="1" baseline="-25000"/>
              <a:t>1 </a:t>
            </a:r>
            <a:r>
              <a:rPr lang="en-US" sz="4400" b="1">
                <a:sym typeface="Symbol" pitchFamily="18" charset="2"/>
              </a:rPr>
              <a:t>d</a:t>
            </a:r>
            <a:r>
              <a:rPr lang="en-US" sz="4400" b="1"/>
              <a:t> + </a:t>
            </a:r>
            <a:r>
              <a:rPr lang="en-US" sz="4400" b="1" baseline="30000"/>
              <a:t>?</a:t>
            </a:r>
            <a:r>
              <a:rPr lang="en-US" sz="4400" b="1" baseline="-25000"/>
              <a:t>?</a:t>
            </a:r>
            <a:r>
              <a:rPr lang="en-US" sz="4400" b="1"/>
              <a:t>XX</a:t>
            </a:r>
          </a:p>
          <a:p>
            <a:endParaRPr lang="en-US" sz="4400" b="1" baseline="30000"/>
          </a:p>
          <a:p>
            <a:r>
              <a:rPr lang="en-US" sz="4400" b="1" baseline="30000"/>
              <a:t>199</a:t>
            </a:r>
            <a:r>
              <a:rPr lang="en-US" sz="4400" b="1" baseline="-25000"/>
              <a:t>80</a:t>
            </a:r>
            <a:r>
              <a:rPr lang="en-US" sz="4400" b="1"/>
              <a:t>Hg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1495">
                                            <p:txEl>
                                              <p:pRg st="0" end="0"/>
                                            </p:txEl>
                                          </p:spTgt>
                                        </p:tgtEl>
                                        <p:attrNameLst>
                                          <p:attrName>style.visibility</p:attrName>
                                        </p:attrNameLst>
                                      </p:cBhvr>
                                      <p:to>
                                        <p:strVal val="visible"/>
                                      </p:to>
                                    </p:set>
                                    <p:anim calcmode="lin" valueType="num">
                                      <p:cBhvr additive="base">
                                        <p:cTn id="7" dur="500" fill="hold"/>
                                        <p:tgtEl>
                                          <p:spTgt spid="1914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14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1495">
                                            <p:txEl>
                                              <p:pRg st="1" end="1"/>
                                            </p:txEl>
                                          </p:spTgt>
                                        </p:tgtEl>
                                        <p:attrNameLst>
                                          <p:attrName>style.visibility</p:attrName>
                                        </p:attrNameLst>
                                      </p:cBhvr>
                                      <p:to>
                                        <p:strVal val="visible"/>
                                      </p:to>
                                    </p:set>
                                    <p:anim calcmode="lin" valueType="num">
                                      <p:cBhvr additive="base">
                                        <p:cTn id="13" dur="500" fill="hold"/>
                                        <p:tgtEl>
                                          <p:spTgt spid="1914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14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1495">
                                            <p:txEl>
                                              <p:pRg st="2" end="2"/>
                                            </p:txEl>
                                          </p:spTgt>
                                        </p:tgtEl>
                                        <p:attrNameLst>
                                          <p:attrName>style.visibility</p:attrName>
                                        </p:attrNameLst>
                                      </p:cBhvr>
                                      <p:to>
                                        <p:strVal val="visible"/>
                                      </p:to>
                                    </p:set>
                                    <p:anim calcmode="lin" valueType="num">
                                      <p:cBhvr additive="base">
                                        <p:cTn id="19" dur="500" fill="hold"/>
                                        <p:tgtEl>
                                          <p:spTgt spid="1914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14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1495">
                                            <p:txEl>
                                              <p:pRg st="4" end="4"/>
                                            </p:txEl>
                                          </p:spTgt>
                                        </p:tgtEl>
                                        <p:attrNameLst>
                                          <p:attrName>style.visibility</p:attrName>
                                        </p:attrNameLst>
                                      </p:cBhvr>
                                      <p:to>
                                        <p:strVal val="visible"/>
                                      </p:to>
                                    </p:set>
                                    <p:anim calcmode="lin" valueType="num">
                                      <p:cBhvr additive="base">
                                        <p:cTn id="25" dur="500" fill="hold"/>
                                        <p:tgtEl>
                                          <p:spTgt spid="1914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14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304800" y="136525"/>
            <a:ext cx="8534400" cy="762000"/>
          </a:xfrm>
          <a:prstGeom prst="rect">
            <a:avLst/>
          </a:prstGeom>
          <a:noFill/>
          <a:ln w="9525">
            <a:noFill/>
            <a:miter lim="800000"/>
            <a:headEnd/>
            <a:tailEnd/>
          </a:ln>
        </p:spPr>
        <p:txBody>
          <a:bodyPr>
            <a:spAutoFit/>
          </a:bodyPr>
          <a:lstStyle/>
          <a:p>
            <a:pPr algn="ctr"/>
            <a:r>
              <a:rPr lang="en-US" sz="4400" b="1" baseline="30000"/>
              <a:t>9</a:t>
            </a:r>
            <a:r>
              <a:rPr lang="en-US" sz="4400" b="1" baseline="-25000"/>
              <a:t>4</a:t>
            </a:r>
            <a:r>
              <a:rPr lang="en-US" sz="4400" b="1"/>
              <a:t>Be(</a:t>
            </a:r>
            <a:r>
              <a:rPr lang="en-US" sz="4400" b="1">
                <a:sym typeface="Symbol" pitchFamily="18" charset="2"/>
              </a:rPr>
              <a:t>?, t</a:t>
            </a:r>
            <a:r>
              <a:rPr lang="en-US" sz="4400" b="1"/>
              <a:t>)</a:t>
            </a:r>
            <a:r>
              <a:rPr lang="en-US" sz="4400" b="1" baseline="30000"/>
              <a:t>8</a:t>
            </a:r>
            <a:r>
              <a:rPr lang="en-US" sz="4400" b="1" baseline="-25000"/>
              <a:t>4</a:t>
            </a:r>
            <a:r>
              <a:rPr lang="en-US" sz="4400" b="1"/>
              <a:t>Be</a:t>
            </a:r>
            <a:r>
              <a:rPr lang="en-US" sz="4400" b="1" baseline="30000"/>
              <a:t> </a:t>
            </a:r>
            <a:r>
              <a:rPr lang="en-US" sz="3600" b="1"/>
              <a:t>(1 hint)</a:t>
            </a:r>
          </a:p>
        </p:txBody>
      </p:sp>
      <p:sp>
        <p:nvSpPr>
          <p:cNvPr id="10244" name="Text Box 4"/>
          <p:cNvSpPr txBox="1">
            <a:spLocks noChangeArrowheads="1"/>
          </p:cNvSpPr>
          <p:nvPr/>
        </p:nvSpPr>
        <p:spPr bwMode="auto">
          <a:xfrm>
            <a:off x="228600" y="6508750"/>
            <a:ext cx="463550" cy="366713"/>
          </a:xfrm>
          <a:prstGeom prst="rect">
            <a:avLst/>
          </a:prstGeom>
          <a:noFill/>
          <a:ln w="38100">
            <a:noFill/>
            <a:miter lim="800000"/>
            <a:headEnd/>
            <a:tailEnd/>
          </a:ln>
        </p:spPr>
        <p:txBody>
          <a:bodyPr wrap="none">
            <a:spAutoFit/>
          </a:bodyPr>
          <a:lstStyle/>
          <a:p>
            <a:r>
              <a:rPr lang="en-US" sz="1800" b="1" baseline="30000"/>
              <a:t>2</a:t>
            </a:r>
            <a:r>
              <a:rPr lang="en-US" sz="1800" b="1" baseline="-25000"/>
              <a:t>1</a:t>
            </a:r>
            <a:r>
              <a:rPr lang="en-US" sz="1800" b="1"/>
              <a:t>d</a:t>
            </a:r>
          </a:p>
        </p:txBody>
      </p:sp>
      <p:sp>
        <p:nvSpPr>
          <p:cNvPr id="203781" name="Text Box 5"/>
          <p:cNvSpPr txBox="1">
            <a:spLocks noChangeArrowheads="1"/>
          </p:cNvSpPr>
          <p:nvPr/>
        </p:nvSpPr>
        <p:spPr bwMode="auto">
          <a:xfrm>
            <a:off x="228600" y="2133600"/>
            <a:ext cx="8915400" cy="2543175"/>
          </a:xfrm>
          <a:prstGeom prst="rect">
            <a:avLst/>
          </a:prstGeom>
          <a:noFill/>
          <a:ln w="9525">
            <a:noFill/>
            <a:miter lim="800000"/>
            <a:headEnd/>
            <a:tailEnd/>
          </a:ln>
        </p:spPr>
        <p:txBody>
          <a:bodyPr>
            <a:spAutoFit/>
          </a:bodyPr>
          <a:lstStyle/>
          <a:p>
            <a:r>
              <a:rPr lang="en-US" sz="4400" b="1" baseline="30000"/>
              <a:t>3</a:t>
            </a:r>
            <a:r>
              <a:rPr lang="en-US" sz="4400" b="1" baseline="-25000"/>
              <a:t>1 </a:t>
            </a:r>
            <a:r>
              <a:rPr lang="en-US" sz="4400" b="1">
                <a:sym typeface="Symbol" pitchFamily="18" charset="2"/>
              </a:rPr>
              <a:t>t</a:t>
            </a:r>
            <a:endParaRPr lang="en-US" sz="4400" b="1" baseline="30000"/>
          </a:p>
          <a:p>
            <a:r>
              <a:rPr lang="en-US" sz="4400" b="1" baseline="30000"/>
              <a:t>9</a:t>
            </a:r>
            <a:r>
              <a:rPr lang="en-US" sz="4400" b="1" baseline="-25000"/>
              <a:t>4</a:t>
            </a:r>
            <a:r>
              <a:rPr lang="en-US" sz="4400" b="1"/>
              <a:t>Be + </a:t>
            </a:r>
            <a:r>
              <a:rPr lang="en-US" sz="4400" b="1" baseline="30000"/>
              <a:t>?</a:t>
            </a:r>
            <a:r>
              <a:rPr lang="en-US" sz="4400" b="1" baseline="-25000"/>
              <a:t>?</a:t>
            </a:r>
            <a:r>
              <a:rPr lang="en-US" sz="4400" b="1"/>
              <a:t>XX ---&gt; </a:t>
            </a:r>
            <a:r>
              <a:rPr lang="en-US" sz="4400" b="1" baseline="30000"/>
              <a:t>3</a:t>
            </a:r>
            <a:r>
              <a:rPr lang="en-US" sz="4400" b="1" baseline="-25000"/>
              <a:t>1 </a:t>
            </a:r>
            <a:r>
              <a:rPr lang="en-US" sz="4400" b="1">
                <a:sym typeface="Symbol" pitchFamily="18" charset="2"/>
              </a:rPr>
              <a:t>t</a:t>
            </a:r>
            <a:r>
              <a:rPr lang="en-US" sz="4400" b="1"/>
              <a:t> + </a:t>
            </a:r>
            <a:r>
              <a:rPr lang="en-US" sz="4400" b="1" baseline="30000"/>
              <a:t>8</a:t>
            </a:r>
            <a:r>
              <a:rPr lang="en-US" sz="4400" b="1" baseline="-25000"/>
              <a:t>4</a:t>
            </a:r>
            <a:r>
              <a:rPr lang="en-US" sz="4400" b="1"/>
              <a:t>Be</a:t>
            </a:r>
          </a:p>
          <a:p>
            <a:endParaRPr lang="en-US" sz="4400" b="1" baseline="30000"/>
          </a:p>
          <a:p>
            <a:r>
              <a:rPr lang="en-US" sz="4400" b="1" baseline="30000"/>
              <a:t>2</a:t>
            </a:r>
            <a:r>
              <a:rPr lang="en-US" sz="4400" b="1" baseline="-25000"/>
              <a:t>1</a:t>
            </a:r>
            <a:r>
              <a:rPr lang="en-US" sz="4400" b="1"/>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3781">
                                            <p:txEl>
                                              <p:pRg st="0" end="0"/>
                                            </p:txEl>
                                          </p:spTgt>
                                        </p:tgtEl>
                                        <p:attrNameLst>
                                          <p:attrName>style.visibility</p:attrName>
                                        </p:attrNameLst>
                                      </p:cBhvr>
                                      <p:to>
                                        <p:strVal val="visible"/>
                                      </p:to>
                                    </p:set>
                                    <p:anim calcmode="lin" valueType="num">
                                      <p:cBhvr additive="base">
                                        <p:cTn id="7" dur="500" fill="hold"/>
                                        <p:tgtEl>
                                          <p:spTgt spid="20378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378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3781">
                                            <p:txEl>
                                              <p:pRg st="1" end="1"/>
                                            </p:txEl>
                                          </p:spTgt>
                                        </p:tgtEl>
                                        <p:attrNameLst>
                                          <p:attrName>style.visibility</p:attrName>
                                        </p:attrNameLst>
                                      </p:cBhvr>
                                      <p:to>
                                        <p:strVal val="visible"/>
                                      </p:to>
                                    </p:set>
                                    <p:anim calcmode="lin" valueType="num">
                                      <p:cBhvr additive="base">
                                        <p:cTn id="13" dur="500" fill="hold"/>
                                        <p:tgtEl>
                                          <p:spTgt spid="20378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378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3781">
                                            <p:txEl>
                                              <p:pRg st="3" end="3"/>
                                            </p:txEl>
                                          </p:spTgt>
                                        </p:tgtEl>
                                        <p:attrNameLst>
                                          <p:attrName>style.visibility</p:attrName>
                                        </p:attrNameLst>
                                      </p:cBhvr>
                                      <p:to>
                                        <p:strVal val="visible"/>
                                      </p:to>
                                    </p:set>
                                    <p:anim calcmode="lin" valueType="num">
                                      <p:cBhvr additive="base">
                                        <p:cTn id="19" dur="500" fill="hold"/>
                                        <p:tgtEl>
                                          <p:spTgt spid="20378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378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1" grpId="0" build="p" autoUpdateAnimBg="0"/>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381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4957</TotalTime>
  <Words>1097</Words>
  <Application>Microsoft Office PowerPoint</Application>
  <PresentationFormat>On-screen Show (4:3)</PresentationFormat>
  <Paragraphs>181</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Murray, Christopher</cp:lastModifiedBy>
  <cp:revision>538</cp:revision>
  <dcterms:created xsi:type="dcterms:W3CDTF">2001-03-01T17:38:38Z</dcterms:created>
  <dcterms:modified xsi:type="dcterms:W3CDTF">2017-04-21T22:13:56Z</dcterms:modified>
</cp:coreProperties>
</file>