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64" r:id="rId2"/>
    <p:sldId id="394" r:id="rId3"/>
    <p:sldId id="396" r:id="rId4"/>
    <p:sldId id="397" r:id="rId5"/>
    <p:sldId id="403" r:id="rId6"/>
    <p:sldId id="400" r:id="rId7"/>
    <p:sldId id="401" r:id="rId8"/>
    <p:sldId id="40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 autoAdjust="0"/>
    <p:restoredTop sz="94645" autoAdjust="0"/>
  </p:normalViewPr>
  <p:slideViewPr>
    <p:cSldViewPr>
      <p:cViewPr>
        <p:scale>
          <a:sx n="58" d="100"/>
          <a:sy n="58" d="100"/>
        </p:scale>
        <p:origin x="-2320" y="-14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380F8-87C8-4AC9-81FF-FA574BDCA1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4B8B15-7B45-4115-8F0D-2BE3C53F43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3BFCD-4A4C-4AE9-BF8C-FA2CB7066F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C5CE0-3971-412A-9665-255BD12A42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2E5CB-777F-4EB5-8CCB-356BE5C46B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0696D3-1B8C-430C-A015-920C44CF69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C9F8A-C69A-4AFB-9EC3-B99DDA8D9C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D31C5-AEDB-41A5-8A02-A94CBAC8BD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4C3BD-B867-4026-B668-CE8870813B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ADEEF-A00F-4244-94B0-A00A5DBFBB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C36059-59BA-4775-BAEA-48DE52D957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3AAACA0-70DD-46F1-A8ED-A118CB2B821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Relationship Id="rId3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44196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u="sng"/>
              <a:t>Alpha Decay</a:t>
            </a:r>
            <a:endParaRPr lang="en-US" sz="2400"/>
          </a:p>
          <a:p>
            <a:endParaRPr lang="en-US" sz="3200"/>
          </a:p>
          <a:p>
            <a:endParaRPr lang="en-US" sz="3200"/>
          </a:p>
          <a:p>
            <a:r>
              <a:rPr lang="en-US" b="1" u="sng"/>
              <a:t>Contents:</a:t>
            </a:r>
            <a:endParaRPr lang="en-US" sz="2400"/>
          </a:p>
          <a:p>
            <a:pPr lvl="1">
              <a:buFontTx/>
              <a:buChar char="•"/>
            </a:pPr>
            <a:r>
              <a:rPr lang="en-US" sz="2400">
                <a:hlinkClick r:id="rId2" action="ppaction://hlinksldjump"/>
              </a:rPr>
              <a:t>What it is</a:t>
            </a:r>
            <a:endParaRPr lang="en-US" sz="2400"/>
          </a:p>
          <a:p>
            <a:pPr lvl="1">
              <a:buFontTx/>
              <a:buChar char="•"/>
            </a:pPr>
            <a:r>
              <a:rPr lang="en-US" sz="2400">
                <a:hlinkClick r:id="rId2" action="ppaction://hlinksldjump"/>
              </a:rPr>
              <a:t>Energy of radiation from mass defect</a:t>
            </a:r>
            <a:endParaRPr lang="en-US" sz="2400"/>
          </a:p>
          <a:p>
            <a:pPr lvl="2">
              <a:buFontTx/>
              <a:buChar char="•"/>
            </a:pPr>
            <a:r>
              <a:rPr lang="en-US" sz="2400">
                <a:hlinkClick r:id="rId3" action="ppaction://hlinksldjump"/>
              </a:rPr>
              <a:t>Whiteboard</a:t>
            </a:r>
            <a:endParaRPr lang="en-US" sz="2400"/>
          </a:p>
          <a:p>
            <a:pPr lvl="1">
              <a:buFontTx/>
              <a:buChar char="•"/>
            </a:pPr>
            <a:r>
              <a:rPr lang="en-US" sz="2400">
                <a:hlinkClick r:id="rId4" action="ppaction://hlinksldjump"/>
              </a:rPr>
              <a:t>Why and how</a:t>
            </a:r>
            <a:endParaRPr lang="en-US" sz="2400"/>
          </a:p>
          <a:p>
            <a:pPr lvl="1">
              <a:buFontTx/>
              <a:buChar char="•"/>
            </a:pPr>
            <a:r>
              <a:rPr lang="en-US" sz="2400">
                <a:hlinkClick r:id="rId5" action="ppaction://hlinksldjump"/>
              </a:rPr>
              <a:t>Tunneling</a:t>
            </a:r>
            <a:endParaRPr lang="en-US" sz="2400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0" y="1554163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269" name="WordArt 29"/>
          <p:cNvSpPr>
            <a:spLocks noChangeArrowheads="1" noChangeShapeType="1" noTextEdit="1"/>
          </p:cNvSpPr>
          <p:nvPr/>
        </p:nvSpPr>
        <p:spPr bwMode="auto">
          <a:xfrm rot="5400000">
            <a:off x="5862637" y="-909637"/>
            <a:ext cx="1662113" cy="4243388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639999" lon="20699999" rev="0"/>
              </a:camera>
              <a:lightRig rig="legacyNormal3" dir="l"/>
            </a:scene3d>
            <a:sp3d extrusionH="201600" prstMaterial="legacyPlastic">
              <a:extrusionClr>
                <a:srgbClr val="FF9966"/>
              </a:extrusionClr>
            </a:sp3d>
          </a:bodyPr>
          <a:lstStyle/>
          <a:p>
            <a:pPr algn="ctr" fontAlgn="auto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CC0000"/>
                </a:solidFill>
                <a:latin typeface="Symbol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/>
              <a:t>Alpha Decay - </a:t>
            </a:r>
            <a:r>
              <a:rPr lang="en-US" sz="3200" b="1" u="sng"/>
              <a:t>Energy of alpha particle</a:t>
            </a:r>
            <a:endParaRPr lang="en-US" sz="500"/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228600" y="1981200"/>
            <a:ext cx="8915400" cy="43005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u="sng"/>
              <a:t>Calculating mass defect of alpha decay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/>
              <a:t>92-U-232     --&gt;	90-Th-228         +        Alpha</a:t>
            </a:r>
          </a:p>
          <a:p>
            <a:r>
              <a:rPr lang="en-US"/>
              <a:t>232.037131  --&gt;	228.028716 </a:t>
            </a:r>
            <a:r>
              <a:rPr lang="en-US" sz="2400"/>
              <a:t>       </a:t>
            </a:r>
            <a:r>
              <a:rPr lang="en-US"/>
              <a:t>+	     4.002602 </a:t>
            </a:r>
          </a:p>
          <a:p>
            <a:r>
              <a:rPr lang="en-US" sz="2400"/>
              <a:t>(Appendix F, for Alpha = He 4)</a:t>
            </a:r>
            <a:r>
              <a:rPr lang="en-US"/>
              <a:t> </a:t>
            </a:r>
          </a:p>
          <a:p>
            <a:r>
              <a:rPr lang="en-US" sz="2400"/>
              <a:t>(#electrons?)</a:t>
            </a:r>
          </a:p>
          <a:p>
            <a:r>
              <a:rPr lang="en-US"/>
              <a:t>232.037131  --&gt;	             232.031318 </a:t>
            </a:r>
            <a:r>
              <a:rPr lang="en-US" sz="2000"/>
              <a:t>(products have less mass)</a:t>
            </a:r>
            <a:endParaRPr lang="en-US" sz="1800"/>
          </a:p>
          <a:p>
            <a:r>
              <a:rPr lang="en-US"/>
              <a:t>Mass defect = parent - products = 232.037131 - 232.031318</a:t>
            </a:r>
          </a:p>
          <a:p>
            <a:r>
              <a:rPr lang="en-US"/>
              <a:t>= 0.005813 u</a:t>
            </a:r>
          </a:p>
          <a:p>
            <a:r>
              <a:rPr lang="en-US"/>
              <a:t>E</a:t>
            </a:r>
            <a:r>
              <a:rPr lang="en-US" baseline="-25000"/>
              <a:t>k</a:t>
            </a:r>
            <a:r>
              <a:rPr lang="en-US"/>
              <a:t> = (0.005813 u)(931.5 MeV/u) = 5.415  MeV</a:t>
            </a:r>
          </a:p>
          <a:p>
            <a:r>
              <a:rPr lang="en-US"/>
              <a:t>(Less - daughter E</a:t>
            </a:r>
            <a:r>
              <a:rPr lang="en-US" baseline="-25000"/>
              <a:t>k</a:t>
            </a:r>
            <a:r>
              <a:rPr lang="en-US"/>
              <a:t>)</a:t>
            </a:r>
          </a:p>
        </p:txBody>
      </p:sp>
      <p:sp>
        <p:nvSpPr>
          <p:cNvPr id="157701" name="Rectangle 5"/>
          <p:cNvSpPr>
            <a:spLocks noChangeArrowheads="1"/>
          </p:cNvSpPr>
          <p:nvPr/>
        </p:nvSpPr>
        <p:spPr bwMode="auto">
          <a:xfrm>
            <a:off x="304800" y="728663"/>
            <a:ext cx="8382000" cy="9477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 u = 931.5 MeV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/>
              <a:t>He (neutral atom) = 4.002602 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7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7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7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7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7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7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7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7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77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0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ext Box 2"/>
          <p:cNvSpPr txBox="1">
            <a:spLocks noChangeArrowheads="1"/>
          </p:cNvSpPr>
          <p:nvPr/>
        </p:nvSpPr>
        <p:spPr bwMode="auto">
          <a:xfrm>
            <a:off x="2698750" y="1066800"/>
            <a:ext cx="3738563" cy="2287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Alpha Energy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Text Box 3"/>
          <p:cNvSpPr txBox="1">
            <a:spLocks noChangeArrowheads="1"/>
          </p:cNvSpPr>
          <p:nvPr/>
        </p:nvSpPr>
        <p:spPr bwMode="auto">
          <a:xfrm>
            <a:off x="0" y="2133600"/>
            <a:ext cx="89154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Parent mass = </a:t>
            </a:r>
            <a:r>
              <a:rPr lang="en-US">
                <a:sym typeface="Symbol" pitchFamily="18" charset="2"/>
              </a:rPr>
              <a:t>247.07030 u</a:t>
            </a:r>
          </a:p>
          <a:p>
            <a:r>
              <a:rPr lang="en-US">
                <a:sym typeface="Symbol" pitchFamily="18" charset="2"/>
              </a:rPr>
              <a:t>Product mass = 243.061373 u + 4.002602 u = 247.063975 u</a:t>
            </a:r>
          </a:p>
          <a:p>
            <a:r>
              <a:rPr lang="en-US">
                <a:sym typeface="Symbol" pitchFamily="18" charset="2"/>
              </a:rPr>
              <a:t>Mass defect = parent - products = 0.006325 u</a:t>
            </a:r>
          </a:p>
          <a:p>
            <a:r>
              <a:rPr lang="en-US" sz="2400">
                <a:sym typeface="Symbol" pitchFamily="18" charset="2"/>
              </a:rPr>
              <a:t>Energy of radiation = (.006325 u)(931.5 MeV/u)</a:t>
            </a:r>
            <a:r>
              <a:rPr lang="en-US">
                <a:sym typeface="Symbol" pitchFamily="18" charset="2"/>
              </a:rPr>
              <a:t> = 5.892 MeV</a:t>
            </a:r>
          </a:p>
          <a:p>
            <a:r>
              <a:rPr lang="en-US">
                <a:sym typeface="Symbol" pitchFamily="18" charset="2"/>
              </a:rPr>
              <a:t>= (5.892 x10</a:t>
            </a:r>
            <a:r>
              <a:rPr lang="en-US" baseline="30000">
                <a:sym typeface="Symbol" pitchFamily="18" charset="2"/>
              </a:rPr>
              <a:t>6 </a:t>
            </a:r>
            <a:r>
              <a:rPr lang="en-US">
                <a:sym typeface="Symbol" pitchFamily="18" charset="2"/>
              </a:rPr>
              <a:t>eV)(1.602 x 10</a:t>
            </a:r>
            <a:r>
              <a:rPr lang="en-US" baseline="30000">
                <a:sym typeface="Symbol" pitchFamily="18" charset="2"/>
              </a:rPr>
              <a:t>-19</a:t>
            </a:r>
            <a:r>
              <a:rPr lang="en-US">
                <a:sym typeface="Symbol" pitchFamily="18" charset="2"/>
              </a:rPr>
              <a:t> J/eV) = 9.439 x 10</a:t>
            </a:r>
            <a:r>
              <a:rPr lang="en-US" baseline="30000">
                <a:sym typeface="Symbol" pitchFamily="18" charset="2"/>
              </a:rPr>
              <a:t>-13</a:t>
            </a:r>
            <a:r>
              <a:rPr lang="en-US">
                <a:sym typeface="Symbol" pitchFamily="18" charset="2"/>
              </a:rPr>
              <a:t> J</a:t>
            </a:r>
          </a:p>
        </p:txBody>
      </p:sp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304800" y="60325"/>
            <a:ext cx="8534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baseline="30000"/>
              <a:t>247</a:t>
            </a:r>
            <a:r>
              <a:rPr lang="en-US" sz="4000" b="1" baseline="-25000"/>
              <a:t>97</a:t>
            </a:r>
            <a:r>
              <a:rPr lang="en-US" sz="4000" b="1"/>
              <a:t>Bk     --&gt; </a:t>
            </a:r>
            <a:r>
              <a:rPr lang="en-US" sz="4000" b="1" baseline="30000"/>
              <a:t>243</a:t>
            </a:r>
            <a:r>
              <a:rPr lang="en-US" sz="4000" b="1" baseline="-25000"/>
              <a:t>95</a:t>
            </a:r>
            <a:r>
              <a:rPr lang="en-US" sz="4000" b="1"/>
              <a:t>Am 	+ 	</a:t>
            </a:r>
            <a:r>
              <a:rPr lang="en-US" sz="4000" b="1">
                <a:sym typeface="Symbol" pitchFamily="18" charset="2"/>
              </a:rPr>
              <a:t></a:t>
            </a:r>
          </a:p>
          <a:p>
            <a:r>
              <a:rPr lang="en-US" sz="3200">
                <a:sym typeface="Symbol" pitchFamily="18" charset="2"/>
              </a:rPr>
              <a:t>247.07030	    --&gt;	243.061373	+	4.002602</a:t>
            </a:r>
          </a:p>
          <a:p>
            <a:r>
              <a:rPr lang="en-US" sz="3200">
                <a:sym typeface="Symbol" pitchFamily="18" charset="2"/>
              </a:rPr>
              <a:t>What is energy of alpha? (in MeV and J)</a:t>
            </a: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228600" y="6583363"/>
            <a:ext cx="1947863" cy="2746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5.892 MeV,   9.439 x 10</a:t>
            </a:r>
            <a:r>
              <a:rPr lang="en-US" sz="1200" baseline="30000">
                <a:sym typeface="Symbol" pitchFamily="18" charset="2"/>
              </a:rPr>
              <a:t>-13</a:t>
            </a:r>
            <a:r>
              <a:rPr lang="en-US" sz="1200">
                <a:sym typeface="Symbol" pitchFamily="18" charset="2"/>
              </a:rPr>
              <a:t> J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7" name="Text Box 3"/>
          <p:cNvSpPr txBox="1">
            <a:spLocks noChangeArrowheads="1"/>
          </p:cNvSpPr>
          <p:nvPr/>
        </p:nvSpPr>
        <p:spPr bwMode="auto">
          <a:xfrm>
            <a:off x="0" y="3213100"/>
            <a:ext cx="9144000" cy="314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Parent mass = </a:t>
            </a:r>
            <a:r>
              <a:rPr lang="en-US" sz="3200">
                <a:sym typeface="Symbol" pitchFamily="18" charset="2"/>
              </a:rPr>
              <a:t>243.061373</a:t>
            </a:r>
            <a:r>
              <a:rPr lang="en-US">
                <a:sym typeface="Symbol" pitchFamily="18" charset="2"/>
              </a:rPr>
              <a:t> u</a:t>
            </a:r>
          </a:p>
          <a:p>
            <a:r>
              <a:rPr lang="en-US">
                <a:sym typeface="Symbol" pitchFamily="18" charset="2"/>
              </a:rPr>
              <a:t>Product mass = 239.052932 u + 4.002602 u = 243.055534 u</a:t>
            </a:r>
          </a:p>
          <a:p>
            <a:r>
              <a:rPr lang="en-US">
                <a:sym typeface="Symbol" pitchFamily="18" charset="2"/>
              </a:rPr>
              <a:t>Mass defect = parent - products = 0.005839 u</a:t>
            </a:r>
          </a:p>
          <a:p>
            <a:r>
              <a:rPr lang="en-US" sz="2400">
                <a:sym typeface="Symbol" pitchFamily="18" charset="2"/>
              </a:rPr>
              <a:t>Energy of radiation = (0.005839 u)(931.5 MeV/u</a:t>
            </a:r>
            <a:r>
              <a:rPr lang="en-US">
                <a:sym typeface="Symbol" pitchFamily="18" charset="2"/>
              </a:rPr>
              <a:t>) = 5.439 MeV</a:t>
            </a:r>
          </a:p>
          <a:p>
            <a:r>
              <a:rPr lang="en-US">
                <a:sym typeface="Symbol" pitchFamily="18" charset="2"/>
              </a:rPr>
              <a:t>= (5.439 x10</a:t>
            </a:r>
            <a:r>
              <a:rPr lang="en-US" baseline="30000">
                <a:sym typeface="Symbol" pitchFamily="18" charset="2"/>
              </a:rPr>
              <a:t>6 </a:t>
            </a:r>
            <a:r>
              <a:rPr lang="en-US">
                <a:sym typeface="Symbol" pitchFamily="18" charset="2"/>
              </a:rPr>
              <a:t>eV)(1.602 x 10</a:t>
            </a:r>
            <a:r>
              <a:rPr lang="en-US" baseline="30000">
                <a:sym typeface="Symbol" pitchFamily="18" charset="2"/>
              </a:rPr>
              <a:t>-19</a:t>
            </a:r>
            <a:r>
              <a:rPr lang="en-US">
                <a:sym typeface="Symbol" pitchFamily="18" charset="2"/>
              </a:rPr>
              <a:t> J/eV) = 8.713 x 10</a:t>
            </a:r>
            <a:r>
              <a:rPr lang="en-US" baseline="30000">
                <a:sym typeface="Symbol" pitchFamily="18" charset="2"/>
              </a:rPr>
              <a:t>-13</a:t>
            </a:r>
            <a:r>
              <a:rPr lang="en-US">
                <a:sym typeface="Symbol" pitchFamily="18" charset="2"/>
              </a:rPr>
              <a:t> J</a:t>
            </a:r>
          </a:p>
          <a:p>
            <a:r>
              <a:rPr lang="en-US">
                <a:sym typeface="Symbol" pitchFamily="18" charset="2"/>
              </a:rPr>
              <a:t>E</a:t>
            </a:r>
            <a:r>
              <a:rPr lang="en-US" baseline="-25000">
                <a:sym typeface="Symbol" pitchFamily="18" charset="2"/>
              </a:rPr>
              <a:t>k</a:t>
            </a:r>
            <a:r>
              <a:rPr lang="en-US">
                <a:sym typeface="Symbol" pitchFamily="18" charset="2"/>
              </a:rPr>
              <a:t> = </a:t>
            </a:r>
            <a:r>
              <a:rPr lang="en-US" baseline="30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/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mv</a:t>
            </a:r>
            <a:r>
              <a:rPr lang="en-US" baseline="30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, m = 6.64 </a:t>
            </a:r>
            <a:r>
              <a:rPr lang="en-US"/>
              <a:t>x 10</a:t>
            </a:r>
            <a:r>
              <a:rPr lang="en-US" baseline="30000"/>
              <a:t>-27 </a:t>
            </a:r>
            <a:r>
              <a:rPr lang="en-US"/>
              <a:t>kg, </a:t>
            </a:r>
            <a:r>
              <a:rPr lang="en-US">
                <a:sym typeface="Symbol" pitchFamily="18" charset="2"/>
              </a:rPr>
              <a:t>E</a:t>
            </a:r>
            <a:r>
              <a:rPr lang="en-US" baseline="-25000">
                <a:sym typeface="Symbol" pitchFamily="18" charset="2"/>
              </a:rPr>
              <a:t>k</a:t>
            </a:r>
            <a:r>
              <a:rPr lang="en-US">
                <a:sym typeface="Symbol" pitchFamily="18" charset="2"/>
              </a:rPr>
              <a:t> = 8.713 x 10</a:t>
            </a:r>
            <a:r>
              <a:rPr lang="en-US" baseline="30000">
                <a:sym typeface="Symbol" pitchFamily="18" charset="2"/>
              </a:rPr>
              <a:t>-13</a:t>
            </a:r>
            <a:r>
              <a:rPr lang="en-US">
                <a:sym typeface="Symbol" pitchFamily="18" charset="2"/>
              </a:rPr>
              <a:t> J</a:t>
            </a:r>
          </a:p>
          <a:p>
            <a:r>
              <a:rPr lang="en-US">
                <a:sym typeface="Symbol" pitchFamily="18" charset="2"/>
              </a:rPr>
              <a:t>v = 1.62 x 10</a:t>
            </a:r>
            <a:r>
              <a:rPr lang="en-US" baseline="30000">
                <a:sym typeface="Symbol" pitchFamily="18" charset="2"/>
              </a:rPr>
              <a:t>7</a:t>
            </a:r>
            <a:r>
              <a:rPr lang="en-US">
                <a:sym typeface="Symbol" pitchFamily="18" charset="2"/>
              </a:rPr>
              <a:t> m/s</a:t>
            </a:r>
          </a:p>
        </p:txBody>
      </p:sp>
      <p:sp>
        <p:nvSpPr>
          <p:cNvPr id="175108" name="Text Box 4"/>
          <p:cNvSpPr txBox="1">
            <a:spLocks noChangeArrowheads="1"/>
          </p:cNvSpPr>
          <p:nvPr/>
        </p:nvSpPr>
        <p:spPr bwMode="auto">
          <a:xfrm>
            <a:off x="152400" y="60325"/>
            <a:ext cx="89916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baseline="30000"/>
              <a:t>243</a:t>
            </a:r>
            <a:r>
              <a:rPr lang="en-US" b="1" baseline="-25000"/>
              <a:t>95</a:t>
            </a:r>
            <a:r>
              <a:rPr lang="en-US" b="1"/>
              <a:t>Am</a:t>
            </a:r>
            <a:r>
              <a:rPr lang="en-US" b="1" baseline="30000"/>
              <a:t> 	</a:t>
            </a:r>
            <a:r>
              <a:rPr lang="en-US" b="1"/>
              <a:t> --&gt; </a:t>
            </a:r>
            <a:r>
              <a:rPr lang="en-US" b="1" baseline="30000"/>
              <a:t>239</a:t>
            </a:r>
            <a:r>
              <a:rPr lang="en-US" b="1" baseline="-25000"/>
              <a:t>93</a:t>
            </a:r>
            <a:r>
              <a:rPr lang="en-US" b="1"/>
              <a:t>Np 	+ 	</a:t>
            </a:r>
            <a:r>
              <a:rPr lang="en-US" b="1">
                <a:sym typeface="Symbol" pitchFamily="18" charset="2"/>
              </a:rPr>
              <a:t></a:t>
            </a:r>
          </a:p>
          <a:p>
            <a:r>
              <a:rPr lang="en-US">
                <a:sym typeface="Symbol" pitchFamily="18" charset="2"/>
              </a:rPr>
              <a:t>243.061373 --&gt;239.052932	+	4.002602</a:t>
            </a:r>
          </a:p>
          <a:p>
            <a:r>
              <a:rPr lang="en-US">
                <a:sym typeface="Symbol" pitchFamily="18" charset="2"/>
              </a:rPr>
              <a:t>(It’s a decay series!!!)</a:t>
            </a:r>
          </a:p>
          <a:p>
            <a:r>
              <a:rPr lang="en-US">
                <a:sym typeface="Symbol" pitchFamily="18" charset="2"/>
              </a:rPr>
              <a:t>What is energy of alpha? (in MeV and J)</a:t>
            </a:r>
          </a:p>
          <a:p>
            <a:r>
              <a:rPr lang="en-US">
                <a:sym typeface="Symbol" pitchFamily="18" charset="2"/>
              </a:rPr>
              <a:t>What is the velocity of the alpha? (Assume? that the alpha gets all the kinetic energy) </a:t>
            </a:r>
          </a:p>
          <a:p>
            <a:r>
              <a:rPr lang="en-US">
                <a:sym typeface="Symbol" pitchFamily="18" charset="2"/>
              </a:rPr>
              <a:t>m</a:t>
            </a:r>
            <a:r>
              <a:rPr lang="en-US" baseline="-25000">
                <a:sym typeface="Symbol" pitchFamily="18" charset="2"/>
              </a:rPr>
              <a:t></a:t>
            </a:r>
            <a:r>
              <a:rPr lang="en-US">
                <a:sym typeface="Symbol" pitchFamily="18" charset="2"/>
              </a:rPr>
              <a:t> = 6.64</a:t>
            </a:r>
            <a:r>
              <a:rPr lang="en-US"/>
              <a:t>x10</a:t>
            </a:r>
            <a:r>
              <a:rPr lang="en-US" baseline="30000"/>
              <a:t>-27 </a:t>
            </a:r>
            <a:r>
              <a:rPr lang="en-US"/>
              <a:t>kg</a:t>
            </a:r>
          </a:p>
        </p:txBody>
      </p:sp>
      <p:sp>
        <p:nvSpPr>
          <p:cNvPr id="175109" name="Text Box 5"/>
          <p:cNvSpPr txBox="1">
            <a:spLocks noChangeArrowheads="1"/>
          </p:cNvSpPr>
          <p:nvPr/>
        </p:nvSpPr>
        <p:spPr bwMode="auto">
          <a:xfrm>
            <a:off x="228600" y="6532563"/>
            <a:ext cx="4003675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ym typeface="Symbol" pitchFamily="18" charset="2"/>
              </a:rPr>
              <a:t>5.439 MeV,   8.713 x 10</a:t>
            </a:r>
            <a:r>
              <a:rPr lang="en-US" sz="1600" baseline="30000">
                <a:sym typeface="Symbol" pitchFamily="18" charset="2"/>
              </a:rPr>
              <a:t>-13</a:t>
            </a:r>
            <a:r>
              <a:rPr lang="en-US" sz="1600">
                <a:sym typeface="Symbol" pitchFamily="18" charset="2"/>
              </a:rPr>
              <a:t> J</a:t>
            </a:r>
            <a:r>
              <a:rPr lang="en-US" sz="700">
                <a:sym typeface="Symbol" pitchFamily="18" charset="2"/>
              </a:rPr>
              <a:t>,             </a:t>
            </a:r>
            <a:r>
              <a:rPr lang="en-US" sz="1600">
                <a:sym typeface="Symbol" pitchFamily="18" charset="2"/>
              </a:rPr>
              <a:t>1.62 x 10</a:t>
            </a:r>
            <a:r>
              <a:rPr lang="en-US" sz="1600" baseline="30000">
                <a:sym typeface="Symbol" pitchFamily="18" charset="2"/>
              </a:rPr>
              <a:t>7</a:t>
            </a:r>
            <a:r>
              <a:rPr lang="en-US" sz="1600">
                <a:sym typeface="Symbol" pitchFamily="18" charset="2"/>
              </a:rPr>
              <a:t> m/s</a:t>
            </a:r>
            <a:r>
              <a:rPr lang="en-US" sz="700">
                <a:sym typeface="Symbol" pitchFamily="18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ext Box 2"/>
          <p:cNvSpPr txBox="1">
            <a:spLocks noChangeArrowheads="1"/>
          </p:cNvSpPr>
          <p:nvPr/>
        </p:nvSpPr>
        <p:spPr bwMode="auto">
          <a:xfrm>
            <a:off x="304800" y="0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/>
              <a:t>Why Alpha Decay</a:t>
            </a:r>
            <a:endParaRPr lang="en-US" sz="800"/>
          </a:p>
        </p:txBody>
      </p:sp>
      <p:sp>
        <p:nvSpPr>
          <p:cNvPr id="163844" name="Text Box 4"/>
          <p:cNvSpPr txBox="1">
            <a:spLocks noChangeArrowheads="1"/>
          </p:cNvSpPr>
          <p:nvPr/>
        </p:nvSpPr>
        <p:spPr bwMode="auto">
          <a:xfrm>
            <a:off x="381000" y="685800"/>
            <a:ext cx="5830888" cy="18002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Only possible if mass products &lt; parent</a:t>
            </a:r>
          </a:p>
          <a:p>
            <a:r>
              <a:rPr lang="en-US" dirty="0"/>
              <a:t>Tendency to reduce potential energy</a:t>
            </a:r>
          </a:p>
          <a:p>
            <a:r>
              <a:rPr lang="en-US" dirty="0"/>
              <a:t>Larger </a:t>
            </a:r>
            <a:r>
              <a:rPr lang="en-US" dirty="0" smtClean="0"/>
              <a:t>nuclei – </a:t>
            </a:r>
            <a:r>
              <a:rPr lang="en-US" smtClean="0"/>
              <a:t>reduces mass</a:t>
            </a:r>
            <a:endParaRPr lang="en-US"/>
          </a:p>
          <a:p>
            <a:r>
              <a:rPr lang="en-US" dirty="0"/>
              <a:t>He nucleus is rather tightly bound</a:t>
            </a:r>
          </a:p>
        </p:txBody>
      </p:sp>
      <p:pic>
        <p:nvPicPr>
          <p:cNvPr id="163858" name="Picture 18" descr="FG30_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794000"/>
            <a:ext cx="5410200" cy="3606800"/>
          </a:xfrm>
          <a:prstGeom prst="rect">
            <a:avLst/>
          </a:prstGeom>
          <a:noFill/>
        </p:spPr>
      </p:pic>
      <p:grpSp>
        <p:nvGrpSpPr>
          <p:cNvPr id="163859" name="Group 19"/>
          <p:cNvGrpSpPr>
            <a:grpSpLocks/>
          </p:cNvGrpSpPr>
          <p:nvPr/>
        </p:nvGrpSpPr>
        <p:grpSpPr bwMode="auto">
          <a:xfrm>
            <a:off x="1539875" y="3171825"/>
            <a:ext cx="7543800" cy="631825"/>
            <a:chOff x="1008" y="3010"/>
            <a:chExt cx="4752" cy="398"/>
          </a:xfrm>
        </p:grpSpPr>
        <p:sp>
          <p:nvSpPr>
            <p:cNvPr id="163860" name="Line 20"/>
            <p:cNvSpPr>
              <a:spLocks noChangeShapeType="1"/>
            </p:cNvSpPr>
            <p:nvPr/>
          </p:nvSpPr>
          <p:spPr bwMode="auto">
            <a:xfrm flipH="1">
              <a:off x="1008" y="3202"/>
              <a:ext cx="3072" cy="20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861" name="Text Box 21"/>
            <p:cNvSpPr txBox="1">
              <a:spLocks noChangeArrowheads="1"/>
            </p:cNvSpPr>
            <p:nvPr/>
          </p:nvSpPr>
          <p:spPr bwMode="auto">
            <a:xfrm>
              <a:off x="4080" y="3010"/>
              <a:ext cx="1680" cy="31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/>
                <a:t>He Nucleus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3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3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Text Box 2"/>
          <p:cNvSpPr txBox="1">
            <a:spLocks noChangeArrowheads="1"/>
          </p:cNvSpPr>
          <p:nvPr/>
        </p:nvSpPr>
        <p:spPr bwMode="auto">
          <a:xfrm>
            <a:off x="304800" y="0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/>
              <a:t>Tunneling - Energy is not conserved!</a:t>
            </a:r>
            <a:endParaRPr lang="en-US" sz="800"/>
          </a:p>
        </p:txBody>
      </p:sp>
      <p:sp>
        <p:nvSpPr>
          <p:cNvPr id="164908" name="Text Box 44"/>
          <p:cNvSpPr txBox="1">
            <a:spLocks noChangeArrowheads="1"/>
          </p:cNvSpPr>
          <p:nvPr/>
        </p:nvSpPr>
        <p:spPr bwMode="auto">
          <a:xfrm>
            <a:off x="0" y="4419600"/>
            <a:ext cx="4811713" cy="24098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Alpha shouldn’t escape (energy)</a:t>
            </a:r>
          </a:p>
          <a:p>
            <a:r>
              <a:rPr lang="en-US" sz="3200">
                <a:sym typeface="Symbol" pitchFamily="18" charset="2"/>
              </a:rPr>
              <a:t>E</a:t>
            </a:r>
            <a:r>
              <a:rPr lang="en-US" sz="3200"/>
              <a:t>t</a:t>
            </a:r>
            <a:r>
              <a:rPr lang="en-US" sz="3200">
                <a:sym typeface="Symbol" pitchFamily="18" charset="2"/>
              </a:rPr>
              <a:t> </a:t>
            </a:r>
            <a:r>
              <a:rPr lang="en-US" u="sng">
                <a:sym typeface="Symbol" pitchFamily="18" charset="2"/>
              </a:rPr>
              <a:t>&gt;</a:t>
            </a:r>
            <a:r>
              <a:rPr lang="en-US" sz="3600">
                <a:sym typeface="Symbol" pitchFamily="18" charset="2"/>
              </a:rPr>
              <a:t> </a:t>
            </a:r>
            <a:r>
              <a:rPr lang="en-US" sz="4000" baseline="30000">
                <a:sym typeface="Symbol" pitchFamily="18" charset="2"/>
              </a:rPr>
              <a:t>h</a:t>
            </a:r>
            <a:r>
              <a:rPr lang="en-US" sz="4000">
                <a:sym typeface="Symbol" pitchFamily="18" charset="2"/>
              </a:rPr>
              <a:t>/</a:t>
            </a:r>
            <a:r>
              <a:rPr lang="en-US" sz="4000" baseline="-25000">
                <a:sym typeface="Symbol" pitchFamily="18" charset="2"/>
              </a:rPr>
              <a:t>2</a:t>
            </a:r>
          </a:p>
          <a:p>
            <a:r>
              <a:rPr lang="en-US"/>
              <a:t>Violates COE (briefly)</a:t>
            </a:r>
          </a:p>
          <a:p>
            <a:r>
              <a:rPr lang="en-US"/>
              <a:t>“Tunneling”</a:t>
            </a:r>
          </a:p>
          <a:p>
            <a:r>
              <a:rPr lang="en-US"/>
              <a:t>Pure quantum randomness</a:t>
            </a:r>
          </a:p>
        </p:txBody>
      </p:sp>
      <p:pic>
        <p:nvPicPr>
          <p:cNvPr id="164909" name="Picture 45" descr="FG30_11"/>
          <p:cNvPicPr>
            <a:picLocks noChangeAspect="1" noChangeArrowheads="1"/>
          </p:cNvPicPr>
          <p:nvPr/>
        </p:nvPicPr>
        <p:blipFill>
          <a:blip r:embed="rId2" cstate="print"/>
          <a:srcRect l="27005" t="23000" r="24985" b="23000"/>
          <a:stretch>
            <a:fillRect/>
          </a:stretch>
        </p:blipFill>
        <p:spPr bwMode="auto">
          <a:xfrm>
            <a:off x="304800" y="762000"/>
            <a:ext cx="4800600" cy="3600450"/>
          </a:xfrm>
          <a:prstGeom prst="rect">
            <a:avLst/>
          </a:prstGeom>
          <a:noFill/>
        </p:spPr>
      </p:pic>
      <p:sp>
        <p:nvSpPr>
          <p:cNvPr id="164910" name="Text Box 46"/>
          <p:cNvSpPr txBox="1">
            <a:spLocks noChangeArrowheads="1"/>
          </p:cNvSpPr>
          <p:nvPr/>
        </p:nvSpPr>
        <p:spPr bwMode="auto">
          <a:xfrm>
            <a:off x="5257800" y="762000"/>
            <a:ext cx="3886200" cy="2530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E</a:t>
            </a:r>
            <a:r>
              <a:rPr lang="en-US" baseline="-25000"/>
              <a:t>k</a:t>
            </a:r>
            <a:r>
              <a:rPr lang="en-US"/>
              <a:t> of alpha - observed</a:t>
            </a:r>
          </a:p>
          <a:p>
            <a:r>
              <a:rPr lang="en-US"/>
              <a:t>Shape of curve</a:t>
            </a:r>
          </a:p>
          <a:p>
            <a:r>
              <a:rPr lang="en-US"/>
              <a:t>Capture of Alpha:</a:t>
            </a:r>
          </a:p>
          <a:p>
            <a:pPr lvl="1"/>
            <a:r>
              <a:rPr lang="en-US" sz="2400"/>
              <a:t>Repulsion - Coulombic</a:t>
            </a:r>
          </a:p>
          <a:p>
            <a:pPr lvl="1"/>
            <a:r>
              <a:rPr lang="en-US" sz="2400"/>
              <a:t>Attraction - Strong Nuc.</a:t>
            </a:r>
          </a:p>
          <a:p>
            <a:r>
              <a:rPr lang="en-US"/>
              <a:t>E</a:t>
            </a:r>
            <a:r>
              <a:rPr lang="en-US" baseline="-25000"/>
              <a:t>k(Alpha)</a:t>
            </a:r>
            <a:r>
              <a:rPr lang="en-US"/>
              <a:t> &lt;  E</a:t>
            </a:r>
            <a:r>
              <a:rPr lang="en-US" baseline="-25000"/>
              <a:t>k(Capture)</a:t>
            </a:r>
            <a:endParaRPr lang="en-US"/>
          </a:p>
        </p:txBody>
      </p:sp>
      <p:pic>
        <p:nvPicPr>
          <p:cNvPr id="164911" name="Picture 47" descr="FG30_04"/>
          <p:cNvPicPr>
            <a:picLocks noChangeAspect="1" noChangeArrowheads="1"/>
          </p:cNvPicPr>
          <p:nvPr/>
        </p:nvPicPr>
        <p:blipFill>
          <a:blip r:embed="rId3" cstate="print"/>
          <a:srcRect l="30006" t="14000" r="26985" b="18500"/>
          <a:stretch>
            <a:fillRect/>
          </a:stretch>
        </p:blipFill>
        <p:spPr bwMode="auto">
          <a:xfrm>
            <a:off x="5105400" y="3733800"/>
            <a:ext cx="2911475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49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49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49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49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49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64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64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64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649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649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908" grpId="0" build="p" autoUpdateAnimBg="0"/>
      <p:bldP spid="164910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700" y="1917700"/>
            <a:ext cx="9169400" cy="3022600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4503</TotalTime>
  <Words>519</Words>
  <Application>Microsoft Office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Tualatin High School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</cp:lastModifiedBy>
  <cp:revision>496</cp:revision>
  <dcterms:created xsi:type="dcterms:W3CDTF">2016-04-08T18:10:18Z</dcterms:created>
  <dcterms:modified xsi:type="dcterms:W3CDTF">2016-04-08T20:47:54Z</dcterms:modified>
</cp:coreProperties>
</file>