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79" r:id="rId2"/>
    <p:sldId id="370" r:id="rId3"/>
    <p:sldId id="38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 autoAdjust="0"/>
    <p:restoredTop sz="92667" autoAdjust="0"/>
  </p:normalViewPr>
  <p:slideViewPr>
    <p:cSldViewPr>
      <p:cViewPr>
        <p:scale>
          <a:sx n="100" d="100"/>
          <a:sy n="100" d="100"/>
        </p:scale>
        <p:origin x="-36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22F14-4A30-4828-B648-48C3F1CB09B2}" type="datetimeFigureOut">
              <a:rPr lang="en-US" smtClean="0"/>
              <a:pPr/>
              <a:t>2016-03-13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C93E-75A8-427D-8B89-B7AE2A9C2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BB0F6-79BE-4D82-B44E-4048686B4F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D6715-9E85-491F-953A-1714D86F02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D516B-F5E0-42C5-BA65-46CDC6D243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CB090-46A3-4A7B-B751-4E86598EB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E5053-67C0-4D98-9C5A-07C9B78D1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5F0B-5A89-41D3-8066-50BBEBC8A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83470-18B4-40A2-BF47-03A584C28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375F2-D62F-4EA3-9321-24301A95D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2DB8A-0D00-4418-9373-C999ABBF81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E455B-52F8-4633-9087-F2501FAEF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5FF03-EC18-490E-B849-115F251BF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D0EF7B-0F23-485A-A01D-FEFB838AD6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2850" y="990600"/>
            <a:ext cx="3962400" cy="3962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485775" y="152400"/>
            <a:ext cx="67849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Soooo – Is/are Light/electrons a wave or particle?????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6296025" y="4191000"/>
            <a:ext cx="2816225" cy="5572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Particle behaviour</a:t>
            </a:r>
          </a:p>
        </p:txBody>
      </p:sp>
      <p:sp>
        <p:nvSpPr>
          <p:cNvPr id="144393" name="Line 9"/>
          <p:cNvSpPr>
            <a:spLocks noChangeShapeType="1"/>
          </p:cNvSpPr>
          <p:nvPr/>
        </p:nvSpPr>
        <p:spPr bwMode="auto">
          <a:xfrm flipH="1" flipV="1">
            <a:off x="5149850" y="2590800"/>
            <a:ext cx="11430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76200" y="1181100"/>
            <a:ext cx="2559050" cy="5572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Wave behaviour</a:t>
            </a:r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>
            <a:off x="2590800" y="1752600"/>
            <a:ext cx="103505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Text Box 13"/>
          <p:cNvSpPr txBox="1">
            <a:spLocks noChangeArrowheads="1"/>
          </p:cNvSpPr>
          <p:nvPr/>
        </p:nvSpPr>
        <p:spPr bwMode="auto">
          <a:xfrm>
            <a:off x="746125" y="5375275"/>
            <a:ext cx="6870214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Complementarity</a:t>
            </a:r>
            <a:r>
              <a:rPr lang="en-US" dirty="0"/>
              <a:t>/Duality</a:t>
            </a:r>
          </a:p>
          <a:p>
            <a:r>
              <a:rPr lang="en-US" dirty="0"/>
              <a:t>Wave XOR Particle </a:t>
            </a:r>
            <a:r>
              <a:rPr lang="en-US" dirty="0" err="1"/>
              <a:t>behaviour</a:t>
            </a:r>
            <a:r>
              <a:rPr lang="en-US" dirty="0"/>
              <a:t> explains </a:t>
            </a:r>
            <a:r>
              <a:rPr lang="en-US" dirty="0" smtClean="0"/>
              <a:t>how it will act</a:t>
            </a:r>
            <a:endParaRPr lang="en-US" dirty="0"/>
          </a:p>
          <a:p>
            <a:r>
              <a:rPr lang="en-US" dirty="0" err="1"/>
              <a:t>Behaviour</a:t>
            </a:r>
            <a:r>
              <a:rPr lang="en-US" dirty="0"/>
              <a:t> depends on situation. </a:t>
            </a:r>
            <a:r>
              <a:rPr lang="en-US" sz="1800" dirty="0"/>
              <a:t>(Other particle interactions)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2" grpId="0" animBg="1"/>
      <p:bldP spid="144393" grpId="0" animBg="1"/>
      <p:bldP spid="144395" grpId="0" animBg="1"/>
      <p:bldP spid="1443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28019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/>
              <a:t>Wave behaviour:</a:t>
            </a:r>
            <a:endParaRPr lang="en-US" sz="2800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822325" y="371475"/>
            <a:ext cx="4859338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So - is light a wave or a particle?</a:t>
            </a:r>
            <a:endParaRPr lang="en-US"/>
          </a:p>
        </p:txBody>
      </p:sp>
      <p:grpSp>
        <p:nvGrpSpPr>
          <p:cNvPr id="122888" name="Group 8"/>
          <p:cNvGrpSpPr>
            <a:grpSpLocks/>
          </p:cNvGrpSpPr>
          <p:nvPr/>
        </p:nvGrpSpPr>
        <p:grpSpPr bwMode="auto">
          <a:xfrm>
            <a:off x="152400" y="2133600"/>
            <a:ext cx="3276600" cy="4597400"/>
            <a:chOff x="96" y="1344"/>
            <a:chExt cx="2064" cy="2896"/>
          </a:xfrm>
        </p:grpSpPr>
        <p:sp>
          <p:nvSpPr>
            <p:cNvPr id="122884" name="Text Box 4"/>
            <p:cNvSpPr txBox="1">
              <a:spLocks noChangeArrowheads="1"/>
            </p:cNvSpPr>
            <p:nvPr/>
          </p:nvSpPr>
          <p:spPr bwMode="auto">
            <a:xfrm>
              <a:off x="240" y="1344"/>
              <a:ext cx="1060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Refraction</a:t>
              </a:r>
              <a:endParaRPr lang="en-US"/>
            </a:p>
          </p:txBody>
        </p:sp>
        <p:pic>
          <p:nvPicPr>
            <p:cNvPr id="122887" name="Picture 7" descr="G:\CHAP23\FIGURES\FG23_18.PCT"/>
            <p:cNvPicPr>
              <a:picLocks noChangeAspect="1" noChangeArrowheads="1"/>
            </p:cNvPicPr>
            <p:nvPr/>
          </p:nvPicPr>
          <p:blipFill>
            <a:blip r:embed="rId2" cstate="print"/>
            <a:srcRect l="3000" t="16583" r="49989" b="18593"/>
            <a:stretch>
              <a:fillRect/>
            </a:stretch>
          </p:blipFill>
          <p:spPr bwMode="auto">
            <a:xfrm>
              <a:off x="96" y="2352"/>
              <a:ext cx="2064" cy="1888"/>
            </a:xfrm>
            <a:prstGeom prst="rect">
              <a:avLst/>
            </a:prstGeom>
            <a:noFill/>
          </p:spPr>
        </p:pic>
      </p:grpSp>
      <p:grpSp>
        <p:nvGrpSpPr>
          <p:cNvPr id="122890" name="Group 10"/>
          <p:cNvGrpSpPr>
            <a:grpSpLocks/>
          </p:cNvGrpSpPr>
          <p:nvPr/>
        </p:nvGrpSpPr>
        <p:grpSpPr bwMode="auto">
          <a:xfrm>
            <a:off x="152400" y="2514600"/>
            <a:ext cx="3276600" cy="4219575"/>
            <a:chOff x="96" y="1584"/>
            <a:chExt cx="2064" cy="2658"/>
          </a:xfrm>
        </p:grpSpPr>
        <p:sp>
          <p:nvSpPr>
            <p:cNvPr id="122885" name="Text Box 5"/>
            <p:cNvSpPr txBox="1">
              <a:spLocks noChangeArrowheads="1"/>
            </p:cNvSpPr>
            <p:nvPr/>
          </p:nvSpPr>
          <p:spPr bwMode="auto">
            <a:xfrm>
              <a:off x="240" y="1584"/>
              <a:ext cx="1253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Interference </a:t>
              </a:r>
            </a:p>
          </p:txBody>
        </p:sp>
        <p:pic>
          <p:nvPicPr>
            <p:cNvPr id="122889" name="Picture 9" descr="G:\CHAP24\FIGURES\FG24_10.PCT"/>
            <p:cNvPicPr>
              <a:picLocks noChangeAspect="1" noChangeArrowheads="1"/>
            </p:cNvPicPr>
            <p:nvPr/>
          </p:nvPicPr>
          <p:blipFill>
            <a:blip r:embed="rId3" cstate="print"/>
            <a:srcRect l="15002" t="19501" r="29985" b="21500"/>
            <a:stretch>
              <a:fillRect/>
            </a:stretch>
          </p:blipFill>
          <p:spPr bwMode="auto">
            <a:xfrm>
              <a:off x="96" y="2354"/>
              <a:ext cx="2064" cy="1888"/>
            </a:xfrm>
            <a:prstGeom prst="rect">
              <a:avLst/>
            </a:prstGeom>
            <a:noFill/>
          </p:spPr>
        </p:pic>
      </p:grpSp>
      <p:grpSp>
        <p:nvGrpSpPr>
          <p:cNvPr id="122892" name="Group 12"/>
          <p:cNvGrpSpPr>
            <a:grpSpLocks/>
          </p:cNvGrpSpPr>
          <p:nvPr/>
        </p:nvGrpSpPr>
        <p:grpSpPr bwMode="auto">
          <a:xfrm>
            <a:off x="152400" y="2895600"/>
            <a:ext cx="3429000" cy="3825875"/>
            <a:chOff x="96" y="1824"/>
            <a:chExt cx="2160" cy="2410"/>
          </a:xfrm>
        </p:grpSpPr>
        <p:sp>
          <p:nvSpPr>
            <p:cNvPr id="122886" name="Text Box 6"/>
            <p:cNvSpPr txBox="1">
              <a:spLocks noChangeArrowheads="1"/>
            </p:cNvSpPr>
            <p:nvPr/>
          </p:nvSpPr>
          <p:spPr bwMode="auto">
            <a:xfrm>
              <a:off x="240" y="1824"/>
              <a:ext cx="111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Diffraction</a:t>
              </a:r>
              <a:endParaRPr lang="en-US"/>
            </a:p>
          </p:txBody>
        </p:sp>
        <p:pic>
          <p:nvPicPr>
            <p:cNvPr id="122891" name="Picture 11" descr="G:\CHAP11\FIGURES\FG11_43.PCT"/>
            <p:cNvPicPr>
              <a:picLocks noChangeAspect="1" noChangeArrowheads="1"/>
            </p:cNvPicPr>
            <p:nvPr/>
          </p:nvPicPr>
          <p:blipFill>
            <a:blip r:embed="rId4" cstate="print"/>
            <a:srcRect l="23004" t="4688" r="25984" b="3500"/>
            <a:stretch>
              <a:fillRect/>
            </a:stretch>
          </p:blipFill>
          <p:spPr bwMode="auto">
            <a:xfrm>
              <a:off x="96" y="2208"/>
              <a:ext cx="2160" cy="2026"/>
            </a:xfrm>
            <a:prstGeom prst="rect">
              <a:avLst/>
            </a:prstGeom>
            <a:noFill/>
          </p:spPr>
        </p:pic>
      </p:grp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5410200" y="1157288"/>
            <a:ext cx="3116263" cy="5191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u="sng"/>
              <a:t>Particle behaviour:</a:t>
            </a:r>
            <a:endParaRPr lang="en-US" sz="2800"/>
          </a:p>
        </p:txBody>
      </p:sp>
      <p:grpSp>
        <p:nvGrpSpPr>
          <p:cNvPr id="122899" name="Group 19"/>
          <p:cNvGrpSpPr>
            <a:grpSpLocks/>
          </p:cNvGrpSpPr>
          <p:nvPr/>
        </p:nvGrpSpPr>
        <p:grpSpPr bwMode="auto">
          <a:xfrm>
            <a:off x="5486400" y="1676400"/>
            <a:ext cx="3505200" cy="5029200"/>
            <a:chOff x="3456" y="1056"/>
            <a:chExt cx="2208" cy="3168"/>
          </a:xfrm>
        </p:grpSpPr>
        <p:sp>
          <p:nvSpPr>
            <p:cNvPr id="122894" name="Text Box 14"/>
            <p:cNvSpPr txBox="1">
              <a:spLocks noChangeArrowheads="1"/>
            </p:cNvSpPr>
            <p:nvPr/>
          </p:nvSpPr>
          <p:spPr bwMode="auto">
            <a:xfrm>
              <a:off x="3456" y="1056"/>
              <a:ext cx="1861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Photoelectric effect</a:t>
              </a:r>
            </a:p>
          </p:txBody>
        </p:sp>
        <p:pic>
          <p:nvPicPr>
            <p:cNvPr id="122898" name="Picture 18" descr="G:\CHAP27\FIGURES\FG27_08.PCT"/>
            <p:cNvPicPr>
              <a:picLocks noChangeAspect="1" noChangeArrowheads="1"/>
            </p:cNvPicPr>
            <p:nvPr/>
          </p:nvPicPr>
          <p:blipFill>
            <a:blip r:embed="rId5" cstate="print"/>
            <a:srcRect l="33006" t="39000" r="25984"/>
            <a:stretch>
              <a:fillRect/>
            </a:stretch>
          </p:blipFill>
          <p:spPr bwMode="auto">
            <a:xfrm>
              <a:off x="3600" y="2176"/>
              <a:ext cx="2064" cy="2048"/>
            </a:xfrm>
            <a:prstGeom prst="rect">
              <a:avLst/>
            </a:prstGeom>
            <a:noFill/>
          </p:spPr>
        </p:pic>
      </p:grpSp>
      <p:grpSp>
        <p:nvGrpSpPr>
          <p:cNvPr id="122901" name="Group 21"/>
          <p:cNvGrpSpPr>
            <a:grpSpLocks/>
          </p:cNvGrpSpPr>
          <p:nvPr/>
        </p:nvGrpSpPr>
        <p:grpSpPr bwMode="auto">
          <a:xfrm>
            <a:off x="5486400" y="2057400"/>
            <a:ext cx="3505200" cy="4654550"/>
            <a:chOff x="3456" y="1296"/>
            <a:chExt cx="2208" cy="2932"/>
          </a:xfrm>
        </p:grpSpPr>
        <p:sp>
          <p:nvSpPr>
            <p:cNvPr id="122895" name="Text Box 15"/>
            <p:cNvSpPr txBox="1">
              <a:spLocks noChangeArrowheads="1"/>
            </p:cNvSpPr>
            <p:nvPr/>
          </p:nvSpPr>
          <p:spPr bwMode="auto">
            <a:xfrm>
              <a:off x="3456" y="1296"/>
              <a:ext cx="1874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Compton scattering</a:t>
              </a:r>
            </a:p>
          </p:txBody>
        </p:sp>
        <p:pic>
          <p:nvPicPr>
            <p:cNvPr id="122900" name="Picture 20" descr="G:\CHAP27\FIGURES\FG27_11.PCT"/>
            <p:cNvPicPr>
              <a:picLocks noChangeAspect="1" noChangeArrowheads="1"/>
            </p:cNvPicPr>
            <p:nvPr/>
          </p:nvPicPr>
          <p:blipFill>
            <a:blip r:embed="rId6" cstate="print"/>
            <a:srcRect l="29005" t="20000" r="22984" b="20000"/>
            <a:stretch>
              <a:fillRect/>
            </a:stretch>
          </p:blipFill>
          <p:spPr bwMode="auto">
            <a:xfrm>
              <a:off x="3456" y="2188"/>
              <a:ext cx="2208" cy="2040"/>
            </a:xfrm>
            <a:prstGeom prst="rect">
              <a:avLst/>
            </a:prstGeom>
            <a:noFill/>
          </p:spPr>
        </p:pic>
      </p:grpSp>
      <p:grpSp>
        <p:nvGrpSpPr>
          <p:cNvPr id="122909" name="Group 29"/>
          <p:cNvGrpSpPr>
            <a:grpSpLocks/>
          </p:cNvGrpSpPr>
          <p:nvPr/>
        </p:nvGrpSpPr>
        <p:grpSpPr bwMode="auto">
          <a:xfrm>
            <a:off x="5029200" y="2452688"/>
            <a:ext cx="3962400" cy="4252912"/>
            <a:chOff x="3168" y="1545"/>
            <a:chExt cx="2496" cy="2679"/>
          </a:xfrm>
        </p:grpSpPr>
        <p:sp>
          <p:nvSpPr>
            <p:cNvPr id="122896" name="Text Box 16"/>
            <p:cNvSpPr txBox="1">
              <a:spLocks noChangeArrowheads="1"/>
            </p:cNvSpPr>
            <p:nvPr/>
          </p:nvSpPr>
          <p:spPr bwMode="auto">
            <a:xfrm>
              <a:off x="3456" y="1545"/>
              <a:ext cx="1124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Absorption</a:t>
              </a:r>
            </a:p>
          </p:txBody>
        </p:sp>
        <p:grpSp>
          <p:nvGrpSpPr>
            <p:cNvPr id="122902" name="Group 22"/>
            <p:cNvGrpSpPr>
              <a:grpSpLocks/>
            </p:cNvGrpSpPr>
            <p:nvPr/>
          </p:nvGrpSpPr>
          <p:grpSpPr bwMode="auto">
            <a:xfrm>
              <a:off x="3168" y="2208"/>
              <a:ext cx="2496" cy="2016"/>
              <a:chOff x="0" y="1776"/>
              <a:chExt cx="2880" cy="2544"/>
            </a:xfrm>
          </p:grpSpPr>
          <p:grpSp>
            <p:nvGrpSpPr>
              <p:cNvPr id="122903" name="Group 23"/>
              <p:cNvGrpSpPr>
                <a:grpSpLocks/>
              </p:cNvGrpSpPr>
              <p:nvPr/>
            </p:nvGrpSpPr>
            <p:grpSpPr bwMode="auto">
              <a:xfrm>
                <a:off x="0" y="1776"/>
                <a:ext cx="2880" cy="2544"/>
                <a:chOff x="0" y="1776"/>
                <a:chExt cx="2880" cy="2544"/>
              </a:xfrm>
            </p:grpSpPr>
            <p:pic>
              <p:nvPicPr>
                <p:cNvPr id="122904" name="Picture 24" descr="G:\CHAP27\FIGURES\FG27_31.PCT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23004" t="9500" r="23984" b="11000"/>
                <a:stretch>
                  <a:fillRect/>
                </a:stretch>
              </p:blipFill>
              <p:spPr bwMode="auto">
                <a:xfrm>
                  <a:off x="336" y="1776"/>
                  <a:ext cx="2544" cy="2544"/>
                </a:xfrm>
                <a:prstGeom prst="rect">
                  <a:avLst/>
                </a:prstGeom>
                <a:noFill/>
              </p:spPr>
            </p:pic>
            <p:pic>
              <p:nvPicPr>
                <p:cNvPr id="122905" name="Picture 25" descr="G:\CHAP27\FIGURES\FG27_11.PCT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29005" t="49294" r="51225" b="47530"/>
                <a:stretch>
                  <a:fillRect/>
                </a:stretch>
              </p:blipFill>
              <p:spPr bwMode="auto">
                <a:xfrm>
                  <a:off x="0" y="2400"/>
                  <a:ext cx="1344" cy="144"/>
                </a:xfrm>
                <a:prstGeom prst="rect">
                  <a:avLst/>
                </a:prstGeom>
                <a:noFill/>
              </p:spPr>
            </p:pic>
            <p:sp>
              <p:nvSpPr>
                <p:cNvPr id="122906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1152" y="2064"/>
                  <a:ext cx="192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2907" name="Oval 27"/>
              <p:cNvSpPr>
                <a:spLocks noChangeArrowheads="1"/>
              </p:cNvSpPr>
              <p:nvPr/>
            </p:nvSpPr>
            <p:spPr bwMode="auto">
              <a:xfrm flipH="1">
                <a:off x="1344" y="2448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08" name="Oval 28"/>
              <p:cNvSpPr>
                <a:spLocks noChangeArrowheads="1"/>
              </p:cNvSpPr>
              <p:nvPr/>
            </p:nvSpPr>
            <p:spPr bwMode="auto">
              <a:xfrm flipH="1">
                <a:off x="1104" y="2016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2911" name="Group 31"/>
          <p:cNvGrpSpPr>
            <a:grpSpLocks/>
          </p:cNvGrpSpPr>
          <p:nvPr/>
        </p:nvGrpSpPr>
        <p:grpSpPr bwMode="auto">
          <a:xfrm>
            <a:off x="4876800" y="2819400"/>
            <a:ext cx="4114800" cy="3886200"/>
            <a:chOff x="3072" y="1776"/>
            <a:chExt cx="2592" cy="2448"/>
          </a:xfrm>
        </p:grpSpPr>
        <p:sp>
          <p:nvSpPr>
            <p:cNvPr id="122897" name="Text Box 17"/>
            <p:cNvSpPr txBox="1">
              <a:spLocks noChangeArrowheads="1"/>
            </p:cNvSpPr>
            <p:nvPr/>
          </p:nvSpPr>
          <p:spPr bwMode="auto">
            <a:xfrm>
              <a:off x="3456" y="1776"/>
              <a:ext cx="1503" cy="32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/>
                <a:t>Pair production</a:t>
              </a:r>
            </a:p>
          </p:txBody>
        </p:sp>
        <p:pic>
          <p:nvPicPr>
            <p:cNvPr id="122910" name="Picture 30" descr="G:\CHAP27\FIGURES\FG27_12.PCT"/>
            <p:cNvPicPr>
              <a:picLocks noChangeAspect="1" noChangeArrowheads="1"/>
            </p:cNvPicPr>
            <p:nvPr/>
          </p:nvPicPr>
          <p:blipFill>
            <a:blip r:embed="rId8" cstate="print"/>
            <a:srcRect l="24005" t="20000" r="20984" b="21500"/>
            <a:stretch>
              <a:fillRect/>
            </a:stretch>
          </p:blipFill>
          <p:spPr bwMode="auto">
            <a:xfrm>
              <a:off x="3072" y="2160"/>
              <a:ext cx="2592" cy="20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gc-cn.artprintimages.com/images/P-473-488-90/60/6001/2ZQQG00Z/posters/paul-noth-we-ve-agreed-to-count-it-as-both-a-wave-and-a-particle-for-tax-purposes-new-yorker-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59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346</cp:revision>
  <dcterms:created xsi:type="dcterms:W3CDTF">2001-03-01T17:38:38Z</dcterms:created>
  <dcterms:modified xsi:type="dcterms:W3CDTF">2016-03-13T23:07:27Z</dcterms:modified>
</cp:coreProperties>
</file>