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65" r:id="rId3"/>
    <p:sldId id="266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5" autoAdjust="0"/>
  </p:normalViewPr>
  <p:slideViewPr>
    <p:cSldViewPr>
      <p:cViewPr>
        <p:scale>
          <a:sx n="58" d="100"/>
          <a:sy n="58" d="100"/>
        </p:scale>
        <p:origin x="-3192" y="-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0BD210-34EF-41EE-BD61-F037FAAAFB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6D2EC-815E-416B-81A9-3CB01D8D5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89E6A-EBD5-457C-A4E7-3314561EC1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0C981-7D7C-4264-899B-DF96E8E65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26265-9DFA-48F2-B339-3536D4D57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9BA7D-8CCD-4AC4-880B-A65F51324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48554-9ED2-4354-9A3D-0F067E0C4B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A647D-4C71-4D35-9630-B85185F8E6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9C38C-6F13-4780-A0D9-E443C78170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7A563-DF6E-424D-8400-CEAF630F4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4549D-F8BF-400B-8FD4-C0ECF7CB1C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3F8A6-143A-42AE-92FE-854D47C375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A3523F-BF7A-47EA-8BC1-D9EE940E66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667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3.70 eV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228600" y="3524250"/>
            <a:ext cx="8534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E = hf = hc/ = (6.626 x 10</a:t>
            </a:r>
            <a:r>
              <a:rPr lang="en-US" baseline="30000">
                <a:sym typeface="Symbol" pitchFamily="18" charset="2"/>
              </a:rPr>
              <a:t>-34</a:t>
            </a:r>
            <a:r>
              <a:rPr lang="en-US">
                <a:sym typeface="Symbol" pitchFamily="18" charset="2"/>
              </a:rPr>
              <a:t> Js)(3.00 x 10</a:t>
            </a:r>
            <a:r>
              <a:rPr lang="en-US" baseline="30000">
                <a:sym typeface="Symbol" pitchFamily="18" charset="2"/>
              </a:rPr>
              <a:t>8</a:t>
            </a:r>
            <a:r>
              <a:rPr lang="en-US">
                <a:sym typeface="Symbol" pitchFamily="18" charset="2"/>
              </a:rPr>
              <a:t> m/s)/(256 x 10</a:t>
            </a:r>
            <a:r>
              <a:rPr lang="en-US" baseline="30000">
                <a:sym typeface="Symbol" pitchFamily="18" charset="2"/>
              </a:rPr>
              <a:t>-9</a:t>
            </a:r>
            <a:r>
              <a:rPr lang="en-US">
                <a:sym typeface="Symbol" pitchFamily="18" charset="2"/>
              </a:rPr>
              <a:t> m)</a:t>
            </a:r>
          </a:p>
          <a:p>
            <a:r>
              <a:rPr lang="en-US">
                <a:sym typeface="Symbol" pitchFamily="18" charset="2"/>
              </a:rPr>
              <a:t>E = 7.7648 x 10</a:t>
            </a:r>
            <a:r>
              <a:rPr lang="en-US" baseline="30000">
                <a:sym typeface="Symbol" pitchFamily="18" charset="2"/>
              </a:rPr>
              <a:t>-19</a:t>
            </a:r>
            <a:r>
              <a:rPr lang="en-US">
                <a:sym typeface="Symbol" pitchFamily="18" charset="2"/>
              </a:rPr>
              <a:t> J </a:t>
            </a:r>
          </a:p>
          <a:p>
            <a:r>
              <a:rPr lang="en-US">
                <a:sym typeface="Symbol" pitchFamily="18" charset="2"/>
              </a:rPr>
              <a:t>E = (7.7648 x 10</a:t>
            </a:r>
            <a:r>
              <a:rPr lang="en-US" baseline="30000">
                <a:sym typeface="Symbol" pitchFamily="18" charset="2"/>
              </a:rPr>
              <a:t>-19</a:t>
            </a:r>
            <a:r>
              <a:rPr lang="en-US">
                <a:sym typeface="Symbol" pitchFamily="18" charset="2"/>
              </a:rPr>
              <a:t> J)/(1.602 x 10</a:t>
            </a:r>
            <a:r>
              <a:rPr lang="en-US" baseline="30000">
                <a:sym typeface="Symbol" pitchFamily="18" charset="2"/>
              </a:rPr>
              <a:t>-19</a:t>
            </a:r>
            <a:r>
              <a:rPr lang="en-US">
                <a:sym typeface="Symbol" pitchFamily="18" charset="2"/>
              </a:rPr>
              <a:t> J/eV) = 4.847 eV</a:t>
            </a:r>
          </a:p>
          <a:p>
            <a:endParaRPr lang="en-US">
              <a:sym typeface="Symbol" pitchFamily="18" charset="2"/>
            </a:endParaRPr>
          </a:p>
          <a:p>
            <a:r>
              <a:rPr lang="en-US"/>
              <a:t>Photon energy = Work function + Kinetic energy of electron</a:t>
            </a:r>
          </a:p>
          <a:p>
            <a:r>
              <a:rPr lang="en-US">
                <a:sym typeface="Symbol" pitchFamily="18" charset="2"/>
              </a:rPr>
              <a:t>4.847 eV         </a:t>
            </a:r>
            <a:r>
              <a:rPr lang="en-US"/>
              <a:t> = Work function + 1.15 eV</a:t>
            </a:r>
            <a:endParaRPr lang="en-US" baseline="-25000"/>
          </a:p>
          <a:p>
            <a:r>
              <a:rPr lang="en-US">
                <a:sym typeface="Symbol" pitchFamily="18" charset="2"/>
              </a:rPr>
              <a:t>11.079 eV - 1.15 eV = 3.70 eV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256 nm light strikes a metal and the ejected electrons have a stopping potential of 1.15 V.  What is the work function of the metal in eV? (2)</a:t>
            </a:r>
          </a:p>
          <a:p>
            <a:r>
              <a:rPr lang="en-US">
                <a:sym typeface="Symbol" pitchFamily="18" charset="2"/>
              </a:rPr>
              <a:t>E = hf = hc/, 1 eV = 1.602 x 10</a:t>
            </a:r>
            <a:r>
              <a:rPr lang="en-US" baseline="30000">
                <a:sym typeface="Symbol" pitchFamily="18" charset="2"/>
              </a:rPr>
              <a:t>-19</a:t>
            </a:r>
            <a:r>
              <a:rPr lang="en-US">
                <a:sym typeface="Symbol" pitchFamily="18" charset="2"/>
              </a:rPr>
              <a:t> J</a:t>
            </a:r>
          </a:p>
          <a:p>
            <a:r>
              <a:rPr lang="en-US"/>
              <a:t>Photon energy = Work function + Kinetic energy of electron</a:t>
            </a: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3252788" y="228600"/>
            <a:ext cx="485616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Wave model		   Photon model</a:t>
            </a:r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152400" y="1600200"/>
            <a:ext cx="891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>
            <a:off x="152400" y="4191000"/>
            <a:ext cx="891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1318" name="Group 6"/>
          <p:cNvGrpSpPr>
            <a:grpSpLocks/>
          </p:cNvGrpSpPr>
          <p:nvPr/>
        </p:nvGrpSpPr>
        <p:grpSpPr bwMode="auto">
          <a:xfrm>
            <a:off x="1981200" y="0"/>
            <a:ext cx="3810000" cy="6858000"/>
            <a:chOff x="912" y="0"/>
            <a:chExt cx="2400" cy="4320"/>
          </a:xfrm>
        </p:grpSpPr>
        <p:sp>
          <p:nvSpPr>
            <p:cNvPr id="141319" name="Line 7"/>
            <p:cNvSpPr>
              <a:spLocks noChangeShapeType="1"/>
            </p:cNvSpPr>
            <p:nvPr/>
          </p:nvSpPr>
          <p:spPr bwMode="auto">
            <a:xfrm>
              <a:off x="912" y="0"/>
              <a:ext cx="0" cy="4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320" name="Line 8"/>
            <p:cNvSpPr>
              <a:spLocks noChangeShapeType="1"/>
            </p:cNvSpPr>
            <p:nvPr/>
          </p:nvSpPr>
          <p:spPr bwMode="auto">
            <a:xfrm>
              <a:off x="3312" y="0"/>
              <a:ext cx="0" cy="4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304800" y="2209800"/>
            <a:ext cx="11572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Color is</a:t>
            </a:r>
          </a:p>
        </p:txBody>
      </p:sp>
      <p:sp>
        <p:nvSpPr>
          <p:cNvPr id="141322" name="Text Box 10"/>
          <p:cNvSpPr txBox="1">
            <a:spLocks noChangeArrowheads="1"/>
          </p:cNvSpPr>
          <p:nvPr/>
        </p:nvSpPr>
        <p:spPr bwMode="auto">
          <a:xfrm>
            <a:off x="138113" y="5029200"/>
            <a:ext cx="17668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Brightness is</a:t>
            </a:r>
          </a:p>
        </p:txBody>
      </p:sp>
      <p:sp>
        <p:nvSpPr>
          <p:cNvPr id="141339" name="Text Box 27"/>
          <p:cNvSpPr txBox="1">
            <a:spLocks noChangeArrowheads="1"/>
          </p:cNvSpPr>
          <p:nvPr/>
        </p:nvSpPr>
        <p:spPr bwMode="auto">
          <a:xfrm>
            <a:off x="136525" y="193675"/>
            <a:ext cx="8429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3252788" y="990600"/>
            <a:ext cx="485616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Wave model		   Photon model</a:t>
            </a:r>
          </a:p>
        </p:txBody>
      </p:sp>
      <p:sp>
        <p:nvSpPr>
          <p:cNvPr id="142339" name="Line 3"/>
          <p:cNvSpPr>
            <a:spLocks noChangeShapeType="1"/>
          </p:cNvSpPr>
          <p:nvPr/>
        </p:nvSpPr>
        <p:spPr bwMode="auto">
          <a:xfrm>
            <a:off x="152400" y="1600200"/>
            <a:ext cx="891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>
            <a:off x="152400" y="4191000"/>
            <a:ext cx="891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2341" name="Group 5"/>
          <p:cNvGrpSpPr>
            <a:grpSpLocks/>
          </p:cNvGrpSpPr>
          <p:nvPr/>
        </p:nvGrpSpPr>
        <p:grpSpPr bwMode="auto">
          <a:xfrm>
            <a:off x="1981200" y="0"/>
            <a:ext cx="3810000" cy="6858000"/>
            <a:chOff x="912" y="0"/>
            <a:chExt cx="2400" cy="4320"/>
          </a:xfrm>
        </p:grpSpPr>
        <p:sp>
          <p:nvSpPr>
            <p:cNvPr id="142342" name="Line 6"/>
            <p:cNvSpPr>
              <a:spLocks noChangeShapeType="1"/>
            </p:cNvSpPr>
            <p:nvPr/>
          </p:nvSpPr>
          <p:spPr bwMode="auto">
            <a:xfrm>
              <a:off x="912" y="0"/>
              <a:ext cx="0" cy="4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2343" name="Line 7"/>
            <p:cNvSpPr>
              <a:spLocks noChangeShapeType="1"/>
            </p:cNvSpPr>
            <p:nvPr/>
          </p:nvSpPr>
          <p:spPr bwMode="auto">
            <a:xfrm>
              <a:off x="3312" y="0"/>
              <a:ext cx="0" cy="4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304800" y="2209800"/>
            <a:ext cx="125095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Depends</a:t>
            </a:r>
          </a:p>
          <a:p>
            <a:r>
              <a:rPr lang="en-US"/>
              <a:t>on:</a:t>
            </a: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-44450" y="5029200"/>
            <a:ext cx="20447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Is independent </a:t>
            </a:r>
          </a:p>
          <a:p>
            <a:r>
              <a:rPr lang="en-US"/>
              <a:t>of:</a:t>
            </a:r>
          </a:p>
        </p:txBody>
      </p:sp>
      <p:sp>
        <p:nvSpPr>
          <p:cNvPr id="142346" name="Text Box 10"/>
          <p:cNvSpPr txBox="1">
            <a:spLocks noChangeArrowheads="1"/>
          </p:cNvSpPr>
          <p:nvPr/>
        </p:nvSpPr>
        <p:spPr bwMode="auto">
          <a:xfrm>
            <a:off x="136525" y="193675"/>
            <a:ext cx="1851025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Max. Energy </a:t>
            </a:r>
          </a:p>
          <a:p>
            <a:r>
              <a:rPr lang="en-US"/>
              <a:t>of Ejected </a:t>
            </a:r>
          </a:p>
          <a:p>
            <a:r>
              <a:rPr lang="en-US"/>
              <a:t>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0" y="1209675"/>
          <a:ext cx="9144000" cy="5800725"/>
        </p:xfrm>
        <a:graphic>
          <a:graphicData uri="http://schemas.openxmlformats.org/presentationml/2006/ole">
            <p:oleObj spid="_x0000_s10254" name="Chart" r:id="rId3" imgW="5886450" imgH="3733800" progId="Excel.Sheet.8">
              <p:embed/>
            </p:oleObj>
          </a:graphicData>
        </a:graphic>
      </p:graphicFrame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93725" y="152400"/>
            <a:ext cx="8321675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Find the equation of this line.  What does the slope mean?  What does the y-intercept mean?  What kind of data is it?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2993</TotalTime>
  <Words>179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Chart</vt:lpstr>
      <vt:lpstr>Slide 1</vt:lpstr>
      <vt:lpstr>Slide 2</vt:lpstr>
      <vt:lpstr>Slide 3</vt:lpstr>
      <vt:lpstr>Slide 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327</cp:revision>
  <dcterms:created xsi:type="dcterms:W3CDTF">2001-03-01T17:38:38Z</dcterms:created>
  <dcterms:modified xsi:type="dcterms:W3CDTF">2016-03-15T16:03:20Z</dcterms:modified>
</cp:coreProperties>
</file>