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70" r:id="rId2"/>
    <p:sldId id="371" r:id="rId3"/>
    <p:sldId id="372" r:id="rId4"/>
    <p:sldId id="373" r:id="rId5"/>
    <p:sldId id="374" r:id="rId6"/>
    <p:sldId id="375" r:id="rId7"/>
    <p:sldId id="376" r:id="rId8"/>
    <p:sldId id="377" r:id="rId9"/>
    <p:sldId id="378" r:id="rId10"/>
    <p:sldId id="379" r:id="rId11"/>
    <p:sldId id="380" r:id="rId12"/>
    <p:sldId id="381" r:id="rId13"/>
    <p:sldId id="382" r:id="rId14"/>
    <p:sldId id="383" r:id="rId15"/>
    <p:sldId id="385" r:id="rId16"/>
    <p:sldId id="386" r:id="rId17"/>
    <p:sldId id="387" r:id="rId18"/>
    <p:sldId id="388" r:id="rId19"/>
    <p:sldId id="389" r:id="rId20"/>
    <p:sldId id="390" r:id="rId21"/>
    <p:sldId id="391" r:id="rId22"/>
    <p:sldId id="392" r:id="rId23"/>
    <p:sldId id="393" r:id="rId24"/>
    <p:sldId id="394" r:id="rId25"/>
    <p:sldId id="395" r:id="rId26"/>
    <p:sldId id="396" r:id="rId27"/>
    <p:sldId id="397" r:id="rId28"/>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FF330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67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val="20615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P26.2</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9. </a:t>
            </a:r>
            <a:r>
              <a:rPr lang="en-US" dirty="0" smtClean="0"/>
              <a:t>A proton is accelerated though 210. million volts.  What is its velocity? (0.577c)</a:t>
            </a: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10. </a:t>
            </a:r>
            <a:r>
              <a:rPr lang="en-US" dirty="0" smtClean="0"/>
              <a:t>A particle going 0.670c has a dilated mass of 147 </a:t>
            </a:r>
            <a:r>
              <a:rPr lang="en-US" dirty="0" err="1" smtClean="0"/>
              <a:t>MeV</a:t>
            </a:r>
            <a:r>
              <a:rPr lang="en-US" dirty="0" smtClean="0"/>
              <a:t>.  What is its rest mass in </a:t>
            </a:r>
            <a:r>
              <a:rPr lang="en-US" dirty="0" err="1" smtClean="0"/>
              <a:t>MeV</a:t>
            </a:r>
            <a:r>
              <a:rPr lang="en-US" dirty="0" smtClean="0"/>
              <a:t>? (109 </a:t>
            </a:r>
            <a:r>
              <a:rPr lang="en-US" dirty="0" err="1" smtClean="0"/>
              <a:t>MeV</a:t>
            </a:r>
            <a:r>
              <a:rPr lang="en-US" dirty="0" smtClean="0"/>
              <a:t>)</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11. </a:t>
            </a:r>
            <a:r>
              <a:rPr lang="en-US" dirty="0" smtClean="0"/>
              <a:t>An object going 0.850 c has a kinetic energy of 6.20x10</a:t>
            </a:r>
            <a:r>
              <a:rPr lang="en-US" baseline="30000" dirty="0" smtClean="0"/>
              <a:t>14</a:t>
            </a:r>
            <a:r>
              <a:rPr lang="en-US" dirty="0" smtClean="0"/>
              <a:t> J.  What is its rest mass in kg? (0.00767 kg)</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12. </a:t>
            </a:r>
            <a:r>
              <a:rPr lang="en-US" dirty="0" smtClean="0"/>
              <a:t>A particle has a rest mass of 410. </a:t>
            </a:r>
            <a:r>
              <a:rPr lang="en-US" dirty="0" err="1" smtClean="0"/>
              <a:t>MeV</a:t>
            </a:r>
            <a:r>
              <a:rPr lang="en-US" dirty="0" smtClean="0"/>
              <a:t>. How fast is it going if it has a kinetic energy of 110. </a:t>
            </a:r>
            <a:r>
              <a:rPr lang="en-US" dirty="0" err="1" smtClean="0"/>
              <a:t>MeV</a:t>
            </a:r>
            <a:r>
              <a:rPr lang="en-US" dirty="0" smtClean="0"/>
              <a:t>? (0.615c)</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13. </a:t>
            </a:r>
            <a:r>
              <a:rPr lang="en-US" dirty="0" smtClean="0"/>
              <a:t>A 0.0850 kg ball has a 8.60x10</a:t>
            </a:r>
            <a:r>
              <a:rPr lang="en-US" baseline="30000" dirty="0" smtClean="0"/>
              <a:t>15</a:t>
            </a:r>
            <a:r>
              <a:rPr lang="en-US" dirty="0" smtClean="0"/>
              <a:t> J of kinetic energy.  How fast is it going? (0.882c)</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14. </a:t>
            </a:r>
            <a:r>
              <a:rPr lang="en-US" dirty="0" smtClean="0"/>
              <a:t>Through what potential (in volts) do you accelerated a proton so that it is going 0.850 c? (843x10</a:t>
            </a:r>
            <a:r>
              <a:rPr lang="en-US" baseline="30000" dirty="0" smtClean="0"/>
              <a:t>6</a:t>
            </a:r>
            <a:r>
              <a:rPr lang="en-US" dirty="0" smtClean="0"/>
              <a:t> V, 8.43x10</a:t>
            </a:r>
            <a:r>
              <a:rPr lang="en-US" baseline="30000" dirty="0" smtClean="0"/>
              <a:t>8</a:t>
            </a:r>
            <a:r>
              <a:rPr lang="en-US" dirty="0" smtClean="0"/>
              <a:t> V)</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15. </a:t>
            </a:r>
            <a:r>
              <a:rPr lang="en-US" dirty="0" smtClean="0"/>
              <a:t>What is the kinetic energy of a 0.170 kg baseball going 0.820c? (answer in Joules)  (1.14x10</a:t>
            </a:r>
            <a:r>
              <a:rPr lang="en-US" baseline="30000" dirty="0" smtClean="0"/>
              <a:t>16</a:t>
            </a:r>
            <a:r>
              <a:rPr lang="en-US" dirty="0" smtClean="0"/>
              <a:t> J)</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16. </a:t>
            </a:r>
            <a:r>
              <a:rPr lang="en-US" dirty="0" smtClean="0"/>
              <a:t>What is the velocity of a 1.20 </a:t>
            </a:r>
            <a:r>
              <a:rPr lang="en-US" dirty="0" err="1" smtClean="0"/>
              <a:t>GeV</a:t>
            </a:r>
            <a:r>
              <a:rPr lang="en-US" dirty="0" smtClean="0"/>
              <a:t> (1GeV = 1000 </a:t>
            </a:r>
            <a:r>
              <a:rPr lang="en-US" dirty="0" err="1" smtClean="0"/>
              <a:t>MeV</a:t>
            </a:r>
            <a:r>
              <a:rPr lang="en-US" dirty="0" smtClean="0"/>
              <a:t>) Proton? (0.899c)</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18. </a:t>
            </a:r>
            <a:r>
              <a:rPr lang="en-US" dirty="0" smtClean="0"/>
              <a:t>What is the Schwarzschild radius of a 0.145 kg baseball? (2.15x10</a:t>
            </a:r>
            <a:r>
              <a:rPr lang="en-US" baseline="30000" dirty="0" smtClean="0"/>
              <a:t>-28</a:t>
            </a:r>
            <a:r>
              <a:rPr lang="en-US" dirty="0" smtClean="0"/>
              <a:t> m)</a:t>
            </a:r>
          </a:p>
          <a:p>
            <a:endParaRPr lang="en-US" dirty="0" smtClean="0"/>
          </a:p>
        </p:txBody>
      </p:sp>
      <p:pic>
        <p:nvPicPr>
          <p:cNvPr id="3" name="Picture 2"/>
          <p:cNvPicPr/>
          <p:nvPr/>
        </p:nvPicPr>
        <p:blipFill>
          <a:blip r:embed="rId2" cstate="print"/>
          <a:srcRect/>
          <a:stretch>
            <a:fillRect/>
          </a:stretch>
        </p:blipFill>
        <p:spPr bwMode="auto">
          <a:xfrm>
            <a:off x="7924800" y="4762500"/>
            <a:ext cx="1066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19. </a:t>
            </a:r>
            <a:r>
              <a:rPr lang="en-US" dirty="0" smtClean="0"/>
              <a:t>What is the mass of a black hole with a radius of 1.00 m? (6.75x10</a:t>
            </a:r>
            <a:r>
              <a:rPr lang="en-US" baseline="30000" dirty="0" smtClean="0"/>
              <a:t>26</a:t>
            </a:r>
            <a:r>
              <a:rPr lang="en-US" dirty="0" smtClean="0"/>
              <a:t> kg)</a:t>
            </a:r>
          </a:p>
          <a:p>
            <a:endParaRPr lang="en-US" dirty="0" smtClean="0"/>
          </a:p>
        </p:txBody>
      </p:sp>
      <p:pic>
        <p:nvPicPr>
          <p:cNvPr id="3" name="Picture 2"/>
          <p:cNvPicPr/>
          <p:nvPr/>
        </p:nvPicPr>
        <p:blipFill>
          <a:blip r:embed="rId2" cstate="print"/>
          <a:srcRect/>
          <a:stretch>
            <a:fillRect/>
          </a:stretch>
        </p:blipFill>
        <p:spPr bwMode="auto">
          <a:xfrm>
            <a:off x="7924800" y="4762500"/>
            <a:ext cx="1066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830997"/>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 </a:t>
            </a:r>
            <a:r>
              <a:rPr lang="en-US" dirty="0" smtClean="0"/>
              <a:t>Where does the mass come from when it dilates (increases) with </a:t>
            </a:r>
            <a:r>
              <a:rPr lang="en-US" dirty="0" smtClean="0"/>
              <a:t>velocity?</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20. </a:t>
            </a:r>
            <a:r>
              <a:rPr lang="en-US" dirty="0" smtClean="0"/>
              <a:t>What is the Schwarzschild radius of a black hole with a mass of 21 million suns?  (</a:t>
            </a:r>
            <a:r>
              <a:rPr lang="en-US" dirty="0" err="1" smtClean="0"/>
              <a:t>Msun</a:t>
            </a:r>
            <a:r>
              <a:rPr lang="en-US" dirty="0" smtClean="0"/>
              <a:t> = 1.99x10</a:t>
            </a:r>
            <a:r>
              <a:rPr lang="en-US" baseline="30000" dirty="0" smtClean="0"/>
              <a:t>30</a:t>
            </a:r>
            <a:r>
              <a:rPr lang="en-US" dirty="0" smtClean="0"/>
              <a:t> kg) (6.19x10</a:t>
            </a:r>
            <a:r>
              <a:rPr lang="en-US" baseline="30000" dirty="0" smtClean="0"/>
              <a:t>10</a:t>
            </a:r>
            <a:r>
              <a:rPr lang="en-US" dirty="0" smtClean="0"/>
              <a:t> m)</a:t>
            </a:r>
          </a:p>
          <a:p>
            <a:endParaRPr lang="en-US" dirty="0" smtClean="0"/>
          </a:p>
        </p:txBody>
      </p:sp>
      <p:pic>
        <p:nvPicPr>
          <p:cNvPr id="3" name="Picture 2"/>
          <p:cNvPicPr/>
          <p:nvPr/>
        </p:nvPicPr>
        <p:blipFill>
          <a:blip r:embed="rId2" cstate="print"/>
          <a:srcRect/>
          <a:stretch>
            <a:fillRect/>
          </a:stretch>
        </p:blipFill>
        <p:spPr bwMode="auto">
          <a:xfrm>
            <a:off x="7924800" y="4762500"/>
            <a:ext cx="1066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21. </a:t>
            </a:r>
            <a:r>
              <a:rPr lang="en-US" dirty="0" smtClean="0"/>
              <a:t>What is the mass of a black hole that has an event horizon with a radius of 1.50x10</a:t>
            </a:r>
            <a:r>
              <a:rPr lang="en-US" baseline="30000" dirty="0" smtClean="0"/>
              <a:t>11</a:t>
            </a:r>
            <a:r>
              <a:rPr lang="en-US" dirty="0" smtClean="0"/>
              <a:t> m? (1.01x10</a:t>
            </a:r>
            <a:r>
              <a:rPr lang="en-US" baseline="30000" dirty="0" smtClean="0"/>
              <a:t>38</a:t>
            </a:r>
            <a:r>
              <a:rPr lang="en-US" dirty="0" smtClean="0"/>
              <a:t> kg)</a:t>
            </a:r>
          </a:p>
          <a:p>
            <a:r>
              <a:rPr lang="en-US" dirty="0" smtClean="0"/>
              <a:t> </a:t>
            </a:r>
          </a:p>
          <a:p>
            <a:endParaRPr lang="en-US" dirty="0" smtClean="0"/>
          </a:p>
        </p:txBody>
      </p:sp>
      <p:pic>
        <p:nvPicPr>
          <p:cNvPr id="3" name="Picture 2"/>
          <p:cNvPicPr/>
          <p:nvPr/>
        </p:nvPicPr>
        <p:blipFill>
          <a:blip r:embed="rId2" cstate="print"/>
          <a:srcRect/>
          <a:stretch>
            <a:fillRect/>
          </a:stretch>
        </p:blipFill>
        <p:spPr bwMode="auto">
          <a:xfrm>
            <a:off x="7924800" y="4762500"/>
            <a:ext cx="1066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677656"/>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22. </a:t>
            </a:r>
            <a:r>
              <a:rPr lang="en-US" dirty="0" smtClean="0"/>
              <a:t>A very strong concertmaster is playing 440.00 Hz at the top of an 4.50 m tall tower on a neutron star where the “g” is 1.816 x 10</a:t>
            </a:r>
            <a:r>
              <a:rPr lang="en-US" baseline="30000" dirty="0" smtClean="0"/>
              <a:t>14</a:t>
            </a:r>
            <a:r>
              <a:rPr lang="en-US" dirty="0" smtClean="0"/>
              <a:t> N/kg.  We are at the bottom also playing 440.00 Hz. What is the beat frequency we hear?  Do we hear the player on the top of the tower as sharp (higher frequency) or flat?  What frequency do we observe? (4.00 Hz, Sharp, 444 Hz)</a:t>
            </a:r>
          </a:p>
          <a:p>
            <a:endParaRPr lang="en-US" dirty="0" smtClean="0"/>
          </a:p>
        </p:txBody>
      </p:sp>
      <p:pic>
        <p:nvPicPr>
          <p:cNvPr id="4" name="Picture 3"/>
          <p:cNvPicPr/>
          <p:nvPr/>
        </p:nvPicPr>
        <p:blipFill>
          <a:blip r:embed="rId2" cstate="print"/>
          <a:srcRect/>
          <a:stretch>
            <a:fillRect/>
          </a:stretch>
        </p:blipFill>
        <p:spPr bwMode="auto">
          <a:xfrm>
            <a:off x="7239000" y="4610100"/>
            <a:ext cx="1574710" cy="7654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23. </a:t>
            </a:r>
            <a:r>
              <a:rPr lang="en-US" dirty="0" smtClean="0"/>
              <a:t>If we are living on a neutron star, and we tune the local station “</a:t>
            </a:r>
            <a:r>
              <a:rPr lang="en-US" dirty="0" err="1" smtClean="0"/>
              <a:t>Neutrock</a:t>
            </a:r>
            <a:r>
              <a:rPr lang="en-US" dirty="0" smtClean="0"/>
              <a:t> 91.7 (MHz) in at 90.2 on our FM Dial.  We know that we are at a different elevation by 35.6 m.  What is the “g” here?  Are we higher or lower than the broadcast antenna of “</a:t>
            </a:r>
            <a:r>
              <a:rPr lang="en-US" dirty="0" err="1" smtClean="0"/>
              <a:t>Neutrock</a:t>
            </a:r>
            <a:r>
              <a:rPr lang="en-US" dirty="0" smtClean="0"/>
              <a:t>” (4.13x10</a:t>
            </a:r>
            <a:r>
              <a:rPr lang="en-US" baseline="30000" dirty="0" smtClean="0"/>
              <a:t>13</a:t>
            </a:r>
            <a:r>
              <a:rPr lang="en-US" dirty="0" smtClean="0"/>
              <a:t> N/kg, Higher)</a:t>
            </a:r>
          </a:p>
          <a:p>
            <a:endParaRPr lang="en-US" dirty="0" smtClean="0"/>
          </a:p>
        </p:txBody>
      </p:sp>
      <p:pic>
        <p:nvPicPr>
          <p:cNvPr id="3" name="Picture 2"/>
          <p:cNvPicPr/>
          <p:nvPr/>
        </p:nvPicPr>
        <p:blipFill>
          <a:blip r:embed="rId2" cstate="print"/>
          <a:srcRect/>
          <a:stretch>
            <a:fillRect/>
          </a:stretch>
        </p:blipFill>
        <p:spPr bwMode="auto">
          <a:xfrm>
            <a:off x="7239000" y="4610100"/>
            <a:ext cx="1574710" cy="7654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24. </a:t>
            </a:r>
            <a:r>
              <a:rPr lang="en-US" dirty="0" smtClean="0"/>
              <a:t>A 417 nm spectral line is shifted to 423 nm through a distance of 1 A.U.  What is the change in frequency?  What is the “g” in the vicinity of source? (1.02 x 10</a:t>
            </a:r>
            <a:r>
              <a:rPr lang="en-US" baseline="30000" dirty="0" smtClean="0"/>
              <a:t>13</a:t>
            </a:r>
            <a:r>
              <a:rPr lang="en-US" dirty="0" smtClean="0"/>
              <a:t> Hz, 8520 N/kg)</a:t>
            </a:r>
          </a:p>
          <a:p>
            <a:endParaRPr lang="en-US" dirty="0" smtClean="0"/>
          </a:p>
        </p:txBody>
      </p:sp>
      <p:pic>
        <p:nvPicPr>
          <p:cNvPr id="3" name="Picture 2"/>
          <p:cNvPicPr/>
          <p:nvPr/>
        </p:nvPicPr>
        <p:blipFill>
          <a:blip r:embed="rId2" cstate="print"/>
          <a:srcRect/>
          <a:stretch>
            <a:fillRect/>
          </a:stretch>
        </p:blipFill>
        <p:spPr bwMode="auto">
          <a:xfrm>
            <a:off x="7239000" y="4610100"/>
            <a:ext cx="1574710" cy="7654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25. </a:t>
            </a:r>
            <a:r>
              <a:rPr lang="en-US" dirty="0" smtClean="0"/>
              <a:t>A black hole has a Schwarzschild radius of 39 km.  What time does it take a clock 44 km from the event horizon to register 6.0 hours as we observe it from a distance? (8.2 hours)</a:t>
            </a:r>
          </a:p>
          <a:p>
            <a:endParaRPr lang="en-US" dirty="0" smtClean="0"/>
          </a:p>
        </p:txBody>
      </p:sp>
      <p:pic>
        <p:nvPicPr>
          <p:cNvPr id="3" name="Picture 2"/>
          <p:cNvPicPr/>
          <p:nvPr/>
        </p:nvPicPr>
        <p:blipFill>
          <a:blip r:embed="rId2" cstate="print"/>
          <a:srcRect/>
          <a:stretch>
            <a:fillRect/>
          </a:stretch>
        </p:blipFill>
        <p:spPr bwMode="auto">
          <a:xfrm>
            <a:off x="7010400" y="4381500"/>
            <a:ext cx="1957073" cy="11801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938992"/>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26. </a:t>
            </a:r>
            <a:r>
              <a:rPr lang="en-US" dirty="0" smtClean="0"/>
              <a:t>A clock takes 173 minutes to register 120. minutes as we see it from a distance.  It is 78.0 km from a black hole.  What is the Schwarzschild radius of this black hole?  What is its mass? (40.5 km, 2.73x10</a:t>
            </a:r>
            <a:r>
              <a:rPr lang="en-US" baseline="30000" dirty="0" smtClean="0"/>
              <a:t>31</a:t>
            </a:r>
            <a:r>
              <a:rPr lang="en-US" dirty="0" smtClean="0"/>
              <a:t> kg)</a:t>
            </a:r>
          </a:p>
          <a:p>
            <a:endParaRPr lang="en-US" dirty="0" smtClean="0"/>
          </a:p>
        </p:txBody>
      </p:sp>
      <p:pic>
        <p:nvPicPr>
          <p:cNvPr id="3" name="Picture 2"/>
          <p:cNvPicPr/>
          <p:nvPr/>
        </p:nvPicPr>
        <p:blipFill>
          <a:blip r:embed="rId2" cstate="print"/>
          <a:srcRect/>
          <a:stretch>
            <a:fillRect/>
          </a:stretch>
        </p:blipFill>
        <p:spPr bwMode="auto">
          <a:xfrm>
            <a:off x="7010400" y="4381500"/>
            <a:ext cx="1957073" cy="11801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2308324"/>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27. </a:t>
            </a:r>
            <a:r>
              <a:rPr lang="en-US" dirty="0" smtClean="0"/>
              <a:t>A star orbiting 89 km from a black hole has a 656 nm line spectral that has gravitationally red-shifted to 712 nm. What is the mass of the black hole? (Use v = </a:t>
            </a:r>
            <a:r>
              <a:rPr lang="en-US" dirty="0" err="1" smtClean="0"/>
              <a:t>fλ</a:t>
            </a:r>
            <a:r>
              <a:rPr lang="en-US" dirty="0" smtClean="0"/>
              <a:t> and f = 1/T to find the periods of 656 and 712 nm) (9.1x10</a:t>
            </a:r>
            <a:r>
              <a:rPr lang="en-US" baseline="30000" dirty="0" smtClean="0"/>
              <a:t>30</a:t>
            </a:r>
            <a:r>
              <a:rPr lang="en-US" dirty="0" smtClean="0"/>
              <a:t> kg)</a:t>
            </a:r>
          </a:p>
          <a:p>
            <a:r>
              <a:rPr lang="en-US" dirty="0" smtClean="0"/>
              <a:t> </a:t>
            </a:r>
          </a:p>
          <a:p>
            <a:endParaRPr lang="en-US" dirty="0" smtClean="0"/>
          </a:p>
        </p:txBody>
      </p:sp>
      <p:pic>
        <p:nvPicPr>
          <p:cNvPr id="3" name="Picture 2"/>
          <p:cNvPicPr/>
          <p:nvPr/>
        </p:nvPicPr>
        <p:blipFill>
          <a:blip r:embed="rId2" cstate="print"/>
          <a:srcRect/>
          <a:stretch>
            <a:fillRect/>
          </a:stretch>
        </p:blipFill>
        <p:spPr bwMode="auto">
          <a:xfrm>
            <a:off x="7010400" y="4381500"/>
            <a:ext cx="1957073" cy="11801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 </a:t>
            </a:r>
            <a:r>
              <a:rPr lang="en-US" dirty="0" smtClean="0"/>
              <a:t>A 1.2 kg object (rest mass) is moving at 2.85x10</a:t>
            </a:r>
            <a:r>
              <a:rPr lang="en-US" baseline="30000" dirty="0" smtClean="0"/>
              <a:t>8</a:t>
            </a:r>
            <a:r>
              <a:rPr lang="en-US" dirty="0" smtClean="0"/>
              <a:t> m/s.  What is its new mass, and what is its kinetic energy? (3.84 kg,  2.4x10</a:t>
            </a:r>
            <a:r>
              <a:rPr lang="en-US" baseline="30000" dirty="0" smtClean="0"/>
              <a:t>17</a:t>
            </a:r>
            <a:r>
              <a:rPr lang="en-US" dirty="0" smtClean="0"/>
              <a:t> J)</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3. </a:t>
            </a:r>
            <a:r>
              <a:rPr lang="en-US" dirty="0" smtClean="0"/>
              <a:t>What velocity must an electron have when it is accelerated through 340. kV? m</a:t>
            </a:r>
            <a:r>
              <a:rPr lang="en-US" baseline="-25000" dirty="0" smtClean="0"/>
              <a:t>o</a:t>
            </a:r>
            <a:r>
              <a:rPr lang="en-US" dirty="0" smtClean="0"/>
              <a:t> = 9.11x10</a:t>
            </a:r>
            <a:r>
              <a:rPr lang="en-US" baseline="30000" dirty="0" smtClean="0"/>
              <a:t>-31</a:t>
            </a:r>
            <a:r>
              <a:rPr lang="en-US" dirty="0" smtClean="0"/>
              <a:t> kg = 0.511 </a:t>
            </a:r>
            <a:r>
              <a:rPr lang="en-US" dirty="0" err="1" smtClean="0"/>
              <a:t>MeV</a:t>
            </a:r>
            <a:r>
              <a:rPr lang="en-US" dirty="0" smtClean="0"/>
              <a:t> (0.800c)</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4. </a:t>
            </a:r>
            <a:r>
              <a:rPr lang="en-US" dirty="0" smtClean="0"/>
              <a:t>A 0.00612 kg (rest mass) bullet is going so fast it has a (dilated) mass of 0.00645 kg.  What is its kinetic energy, and what is its velocity (2.97x10</a:t>
            </a:r>
            <a:r>
              <a:rPr lang="en-US" baseline="30000" dirty="0" smtClean="0"/>
              <a:t>13</a:t>
            </a:r>
            <a:r>
              <a:rPr lang="en-US" dirty="0" smtClean="0"/>
              <a:t> J, 0.32c)</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5. </a:t>
            </a:r>
            <a:r>
              <a:rPr lang="en-US" dirty="0" smtClean="0"/>
              <a:t>The LHC will accelerate protons to about 7 </a:t>
            </a:r>
            <a:r>
              <a:rPr lang="en-US" dirty="0" err="1" smtClean="0"/>
              <a:t>TeV</a:t>
            </a:r>
            <a:r>
              <a:rPr lang="en-US" dirty="0" smtClean="0"/>
              <a:t>.  If a proton has a rest mass of 938 </a:t>
            </a:r>
            <a:r>
              <a:rPr lang="en-US" dirty="0" err="1" smtClean="0"/>
              <a:t>MeV</a:t>
            </a:r>
            <a:r>
              <a:rPr lang="en-US" dirty="0" smtClean="0"/>
              <a:t>, what is the velocity of the protons in the LHC? (0.999999991c)</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6. </a:t>
            </a:r>
            <a:r>
              <a:rPr lang="en-US" dirty="0" smtClean="0"/>
              <a:t>A 0.146 kg baseball has a kinetic energy of 3.30x10</a:t>
            </a:r>
            <a:r>
              <a:rPr lang="en-US" baseline="30000" dirty="0" smtClean="0"/>
              <a:t>16</a:t>
            </a:r>
            <a:r>
              <a:rPr lang="en-US" dirty="0" smtClean="0"/>
              <a:t> J.  What is its moving mass in kg?  What is its velocity?  (0.513 kg, 0.959c)</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200329"/>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7. </a:t>
            </a:r>
            <a:r>
              <a:rPr lang="en-US" dirty="0" smtClean="0"/>
              <a:t>An electron is going 0.980 c.  What is its kinetic energy in </a:t>
            </a:r>
            <a:r>
              <a:rPr lang="en-US" dirty="0" err="1" smtClean="0"/>
              <a:t>MeV</a:t>
            </a:r>
            <a:r>
              <a:rPr lang="en-US" dirty="0" smtClean="0"/>
              <a:t>? (2.06 </a:t>
            </a:r>
            <a:r>
              <a:rPr lang="en-US" dirty="0" err="1" smtClean="0"/>
              <a:t>MeV</a:t>
            </a:r>
            <a:r>
              <a:rPr lang="en-US" dirty="0" smtClean="0"/>
              <a:t>)</a:t>
            </a:r>
          </a:p>
          <a:p>
            <a:r>
              <a:rPr lang="en-US" dirty="0" smtClean="0"/>
              <a:t>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1569660"/>
          </a:xfrm>
          <a:prstGeom prst="rect">
            <a:avLst/>
          </a:prstGeom>
          <a:noFill/>
          <a:ln>
            <a:noFill/>
          </a:ln>
          <a:extLst>
            <a:ext uri="{909E8E84-426E-40dd-AFC4-6F175D3DCCD1}">
              <a14:hiddenFill xmlns:mc="http://schemas.openxmlformats.org/markup-compatibility/2006" xmlns:mv="urn:schemas-microsoft-com:mac:vml" xmlns="" xmlns:a14="http://schemas.microsoft.com/office/drawing/2010/main">
                <a:solidFill>
                  <a:srgbClr val="FFFFFF"/>
                </a:solidFill>
              </a14:hiddenFill>
            </a:ext>
            <a:ext uri="{91240B29-F687-4f45-9708-019B960494DF}">
              <a14:hiddenLine xmlns:mc="http://schemas.openxmlformats.org/markup-compatibility/2006" xmlns:mv="urn:schemas-microsoft-com:mac:vml"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8. </a:t>
            </a:r>
            <a:r>
              <a:rPr lang="en-US" dirty="0" smtClean="0"/>
              <a:t>A 0.160 kg baseball is going so fast that it has a mass of 0.190 kg.  How fast is it going?  What is its kinetic energy in Joules? (0.539c, 2.70x10</a:t>
            </a:r>
            <a:r>
              <a:rPr lang="en-US" baseline="30000" dirty="0" smtClean="0"/>
              <a:t>15</a:t>
            </a:r>
            <a:r>
              <a:rPr lang="en-US" dirty="0" smtClean="0"/>
              <a:t> J)</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2441</TotalTime>
  <Words>904</Words>
  <Application>Microsoft Office PowerPoint</Application>
  <PresentationFormat>On-screen Show (16:10)</PresentationFormat>
  <Paragraphs>30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Tualatin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 Murray</cp:lastModifiedBy>
  <cp:revision>211</cp:revision>
  <dcterms:created xsi:type="dcterms:W3CDTF">2016-05-31T21:18:10Z</dcterms:created>
  <dcterms:modified xsi:type="dcterms:W3CDTF">2020-05-01T16:23:31Z</dcterms:modified>
</cp:coreProperties>
</file>