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4" r:id="rId22"/>
    <p:sldId id="275" r:id="rId23"/>
    <p:sldId id="278" r:id="rId24"/>
    <p:sldId id="279" r:id="rId25"/>
    <p:sldId id="281" r:id="rId26"/>
    <p:sldId id="282" r:id="rId27"/>
    <p:sldId id="283" r:id="rId28"/>
    <p:sldId id="286" r:id="rId29"/>
    <p:sldId id="287" r:id="rId30"/>
  </p:sldIdLst>
  <p:sldSz cx="9144000" cy="6858000" type="screen4x3"/>
  <p:notesSz cx="6858000" cy="9144000"/>
  <p:defaultTextStyle>
    <a:defPPr>
      <a:defRPr lang="en-US"/>
    </a:defPPr>
    <a:lvl1pPr algn="l" rtl="0" fontAlgn="base">
      <a:spcBef>
        <a:spcPct val="0"/>
      </a:spcBef>
      <a:spcAft>
        <a:spcPct val="0"/>
      </a:spcAft>
      <a:defRPr sz="4400" kern="1200">
        <a:solidFill>
          <a:srgbClr val="0099FF"/>
        </a:solidFill>
        <a:latin typeface="Times New Roman" charset="0"/>
        <a:ea typeface="+mn-ea"/>
        <a:cs typeface="+mn-cs"/>
      </a:defRPr>
    </a:lvl1pPr>
    <a:lvl2pPr marL="457200" algn="l" rtl="0" fontAlgn="base">
      <a:spcBef>
        <a:spcPct val="0"/>
      </a:spcBef>
      <a:spcAft>
        <a:spcPct val="0"/>
      </a:spcAft>
      <a:defRPr sz="4400" kern="1200">
        <a:solidFill>
          <a:srgbClr val="0099FF"/>
        </a:solidFill>
        <a:latin typeface="Times New Roman" charset="0"/>
        <a:ea typeface="+mn-ea"/>
        <a:cs typeface="+mn-cs"/>
      </a:defRPr>
    </a:lvl2pPr>
    <a:lvl3pPr marL="914400" algn="l" rtl="0" fontAlgn="base">
      <a:spcBef>
        <a:spcPct val="0"/>
      </a:spcBef>
      <a:spcAft>
        <a:spcPct val="0"/>
      </a:spcAft>
      <a:defRPr sz="4400" kern="1200">
        <a:solidFill>
          <a:srgbClr val="0099FF"/>
        </a:solidFill>
        <a:latin typeface="Times New Roman" charset="0"/>
        <a:ea typeface="+mn-ea"/>
        <a:cs typeface="+mn-cs"/>
      </a:defRPr>
    </a:lvl3pPr>
    <a:lvl4pPr marL="1371600" algn="l" rtl="0" fontAlgn="base">
      <a:spcBef>
        <a:spcPct val="0"/>
      </a:spcBef>
      <a:spcAft>
        <a:spcPct val="0"/>
      </a:spcAft>
      <a:defRPr sz="4400" kern="1200">
        <a:solidFill>
          <a:srgbClr val="0099FF"/>
        </a:solidFill>
        <a:latin typeface="Times New Roman" charset="0"/>
        <a:ea typeface="+mn-ea"/>
        <a:cs typeface="+mn-cs"/>
      </a:defRPr>
    </a:lvl4pPr>
    <a:lvl5pPr marL="1828800" algn="l" rtl="0" fontAlgn="base">
      <a:spcBef>
        <a:spcPct val="0"/>
      </a:spcBef>
      <a:spcAft>
        <a:spcPct val="0"/>
      </a:spcAft>
      <a:defRPr sz="4400" kern="1200">
        <a:solidFill>
          <a:srgbClr val="0099FF"/>
        </a:solidFill>
        <a:latin typeface="Times New Roman" charset="0"/>
        <a:ea typeface="+mn-ea"/>
        <a:cs typeface="+mn-cs"/>
      </a:defRPr>
    </a:lvl5pPr>
    <a:lvl6pPr marL="2286000" algn="l" defTabSz="914400" rtl="0" eaLnBrk="1" latinLnBrk="0" hangingPunct="1">
      <a:defRPr sz="4400" kern="1200">
        <a:solidFill>
          <a:srgbClr val="0099FF"/>
        </a:solidFill>
        <a:latin typeface="Times New Roman" charset="0"/>
        <a:ea typeface="+mn-ea"/>
        <a:cs typeface="+mn-cs"/>
      </a:defRPr>
    </a:lvl6pPr>
    <a:lvl7pPr marL="2743200" algn="l" defTabSz="914400" rtl="0" eaLnBrk="1" latinLnBrk="0" hangingPunct="1">
      <a:defRPr sz="4400" kern="1200">
        <a:solidFill>
          <a:srgbClr val="0099FF"/>
        </a:solidFill>
        <a:latin typeface="Times New Roman" charset="0"/>
        <a:ea typeface="+mn-ea"/>
        <a:cs typeface="+mn-cs"/>
      </a:defRPr>
    </a:lvl7pPr>
    <a:lvl8pPr marL="3200400" algn="l" defTabSz="914400" rtl="0" eaLnBrk="1" latinLnBrk="0" hangingPunct="1">
      <a:defRPr sz="4400" kern="1200">
        <a:solidFill>
          <a:srgbClr val="0099FF"/>
        </a:solidFill>
        <a:latin typeface="Times New Roman" charset="0"/>
        <a:ea typeface="+mn-ea"/>
        <a:cs typeface="+mn-cs"/>
      </a:defRPr>
    </a:lvl8pPr>
    <a:lvl9pPr marL="3657600" algn="l" defTabSz="914400" rtl="0" eaLnBrk="1" latinLnBrk="0" hangingPunct="1">
      <a:defRPr sz="4400" kern="1200">
        <a:solidFill>
          <a:srgbClr val="0099FF"/>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00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115" d="100"/>
          <a:sy n="115" d="100"/>
        </p:scale>
        <p:origin x="-152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A9EEAE0A-3C46-4863-806B-B5D00CAB456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C0BDFB3-A601-4970-8F75-DC0F1D2AF645}" type="slidenum">
              <a:rPr lang="en-US">
                <a:latin typeface="Times New Roman" charset="0"/>
              </a:rPr>
              <a:pPr/>
              <a:t>6</a:t>
            </a:fld>
            <a:endParaRPr lang="en-US">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latin typeface="Times New Roman" charset="0"/>
              </a:rPr>
              <a:t>The sun is too bright normally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B5E3D42-0302-437A-ACA6-532678D35816}" type="slidenum">
              <a:rPr lang="en-US">
                <a:latin typeface="Times New Roman" charset="0"/>
              </a:rPr>
              <a:pPr/>
              <a:t>15</a:t>
            </a:fld>
            <a:endParaRPr lang="en-US">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Times New Roman" charset="0"/>
              </a:rPr>
              <a:t>R = 2*6.67E-11*1.44*1.99E30/3E8</a:t>
            </a:r>
            <a:r>
              <a:rPr lang="en-US" baseline="30000" smtClean="0">
                <a:latin typeface="Times New Roman" charset="0"/>
              </a:rPr>
              <a:t>2</a:t>
            </a:r>
            <a:r>
              <a:rPr lang="en-US" smtClean="0">
                <a:latin typeface="Times New Roman" charset="0"/>
              </a:rPr>
              <a:t> = 4247.456 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891426A-3378-4FD0-8C6B-72CC3D37F3FE}" type="slidenum">
              <a:rPr lang="en-US">
                <a:latin typeface="Times New Roman" charset="0"/>
              </a:rPr>
              <a:pPr/>
              <a:t>16</a:t>
            </a:fld>
            <a:endParaRPr lang="en-US">
              <a:latin typeface="Times New Roman"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Times New Roman" charset="0"/>
              </a:rPr>
              <a:t>M = rc2/(2G) = 6.38E6*3E82/(2*6.67E-11) = 4.3E33 kgc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D3495B8-A5B2-41A2-BE36-D795303630DC}" type="slidenum">
              <a:rPr lang="en-US">
                <a:latin typeface="Times New Roman" charset="0"/>
              </a:rPr>
              <a:pPr/>
              <a:t>17</a:t>
            </a:fld>
            <a:endParaRPr lang="en-US">
              <a:latin typeface="Times New Roman"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DFD87B5-6E82-459D-9CB8-48D9B0DBC033}" type="slidenum">
              <a:rPr lang="en-US">
                <a:latin typeface="Times New Roman" charset="0"/>
              </a:rPr>
              <a:pPr/>
              <a:t>18</a:t>
            </a:fld>
            <a:endParaRPr lang="en-US">
              <a:latin typeface="Times New Roman"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120C1B5-F9EE-45F6-86D4-379E5C8CA342}" type="slidenum">
              <a:rPr lang="en-US">
                <a:latin typeface="Times New Roman" charset="0"/>
              </a:rPr>
              <a:pPr/>
              <a:t>19</a:t>
            </a:fld>
            <a:endParaRPr lang="en-US">
              <a:latin typeface="Times New Roman"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C0C9D31-ED90-42DD-9C43-280CEBC40C8B}" type="slidenum">
              <a:rPr lang="en-US">
                <a:latin typeface="Times New Roman" charset="0"/>
              </a:rPr>
              <a:pPr/>
              <a:t>20</a:t>
            </a:fld>
            <a:endParaRPr lang="en-US">
              <a:latin typeface="Times New Roman"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CE2D1C-A331-4D56-9C7F-4F9285B6C9A8}" type="slidenum">
              <a:rPr lang="en-US">
                <a:latin typeface="Times New Roman" charset="0"/>
              </a:rPr>
              <a:pPr/>
              <a:t>21</a:t>
            </a:fld>
            <a:endParaRPr lang="en-US">
              <a:latin typeface="Times New Roman"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ADB4C22-72C4-4CBA-A90B-01DAB21017F3}" type="slidenum">
              <a:rPr lang="en-US">
                <a:latin typeface="Times New Roman" charset="0"/>
              </a:rPr>
              <a:pPr/>
              <a:t>22</a:t>
            </a:fld>
            <a:endParaRPr lang="en-US">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1D8649C-9419-4892-9D8C-9BCA95CE497F}" type="slidenum">
              <a:rPr lang="en-US">
                <a:latin typeface="Times New Roman" charset="0"/>
              </a:rPr>
              <a:pPr/>
              <a:t>23</a:t>
            </a:fld>
            <a:endParaRPr lang="en-US">
              <a:latin typeface="Times New Roman"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34CF790-0BC4-41AC-9953-5008C9AEF244}" type="slidenum">
              <a:rPr lang="en-US">
                <a:latin typeface="Times New Roman" charset="0"/>
              </a:rPr>
              <a:pPr/>
              <a:t>24</a:t>
            </a:fld>
            <a:endParaRPr lang="en-US">
              <a:latin typeface="Times New Roman"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D2DABF2-1E30-4E22-80E1-293A052F22DB}" type="slidenum">
              <a:rPr lang="en-US">
                <a:latin typeface="Times New Roman" charset="0"/>
              </a:rPr>
              <a:pPr/>
              <a:t>7</a:t>
            </a:fld>
            <a:endParaRPr lang="en-US">
              <a:latin typeface="Times New Roman"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7B26B38-BB15-4DD1-8B0C-7626BB234060}" type="slidenum">
              <a:rPr lang="en-US">
                <a:latin typeface="Times New Roman" charset="0"/>
              </a:rPr>
              <a:pPr/>
              <a:t>25</a:t>
            </a:fld>
            <a:endParaRPr lang="en-US">
              <a:latin typeface="Times New Roman"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ED3AA77-5458-4A32-AB7F-A4626967D82C}" type="slidenum">
              <a:rPr lang="en-US">
                <a:latin typeface="Times New Roman" charset="0"/>
              </a:rPr>
              <a:pPr/>
              <a:t>26</a:t>
            </a:fld>
            <a:endParaRPr lang="en-US">
              <a:latin typeface="Times New Roman"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8AAB55A-157F-4A25-9AC1-EBDFE56ED956}" type="slidenum">
              <a:rPr lang="en-US">
                <a:latin typeface="Times New Roman" charset="0"/>
              </a:rPr>
              <a:pPr/>
              <a:t>27</a:t>
            </a:fld>
            <a:endParaRPr lang="en-US">
              <a:latin typeface="Times New Roman"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C7AF644-D71D-45D6-98A8-C3BB28618669}" type="slidenum">
              <a:rPr lang="en-US">
                <a:latin typeface="Times New Roman" charset="0"/>
              </a:rPr>
              <a:pPr/>
              <a:t>28</a:t>
            </a:fld>
            <a:endParaRPr lang="en-US">
              <a:latin typeface="Times New Roman"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F7F2396-2975-41AB-9D8A-827206D05B33}" type="slidenum">
              <a:rPr lang="en-US">
                <a:latin typeface="Times New Roman" charset="0"/>
              </a:rPr>
              <a:pPr/>
              <a:t>29</a:t>
            </a:fld>
            <a:endParaRPr lang="en-US">
              <a:latin typeface="Times New Roman"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EAE3CA1-C48A-4A94-84C7-D891FF1E719D}" type="slidenum">
              <a:rPr lang="en-US">
                <a:latin typeface="Times New Roman" charset="0"/>
              </a:rPr>
              <a:pPr/>
              <a:t>8</a:t>
            </a:fld>
            <a:endParaRPr lang="en-US">
              <a:latin typeface="Times New Roman"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E8470F6-2221-4C6B-8B17-D2CA35583B4A}" type="slidenum">
              <a:rPr lang="en-US">
                <a:latin typeface="Times New Roman" charset="0"/>
              </a:rPr>
              <a:pPr/>
              <a:t>9</a:t>
            </a:fld>
            <a:endParaRPr lang="en-US">
              <a:latin typeface="Times New Roman"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22878A9-935C-4018-A747-A3EEA99A3427}" type="slidenum">
              <a:rPr lang="en-US">
                <a:latin typeface="Times New Roman" charset="0"/>
              </a:rPr>
              <a:pPr/>
              <a:t>10</a:t>
            </a:fld>
            <a:endParaRPr lang="en-US">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F6B4B47-A895-417E-8DBE-2FE30FAF67CE}"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CA8AA7C-D3A3-4BF4-820C-C857536DAB0C}" type="slidenum">
              <a:rPr lang="en-US">
                <a:latin typeface="Times New Roman" charset="0"/>
              </a:rPr>
              <a:pPr/>
              <a:t>12</a:t>
            </a:fld>
            <a:endParaRPr lang="en-US">
              <a:latin typeface="Times New Roman"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5EA766B-22C7-4F7A-8BDA-2C9CAD9E7A96}" type="slidenum">
              <a:rPr lang="en-US">
                <a:latin typeface="Times New Roman" charset="0"/>
              </a:rPr>
              <a:pPr/>
              <a:t>13</a:t>
            </a:fld>
            <a:endParaRPr lang="en-US">
              <a:latin typeface="Times New Roman"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280B10-FB78-4B3A-9593-87292B16A0E6}" type="slidenum">
              <a:rPr lang="en-US">
                <a:latin typeface="Times New Roman" charset="0"/>
              </a:rPr>
              <a:pPr/>
              <a:t>14</a:t>
            </a:fld>
            <a:endParaRPr lang="en-US">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849A5E-2E12-409E-848D-C2E7F970219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41DE30-F81E-442C-B693-8D6186A8ED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C9D349-15A9-439C-BC41-25CF67C9DC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4975EC-3EF8-4872-A173-B0DBDA4DD4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87794C-ABE5-4A8A-9318-21E081DF5E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4CFA2B-6856-4E0A-AD35-0598B1E9CD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E5D630B-7E0B-4B45-AEA2-1E705DD43B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1DF442-F138-4DB8-818B-0761953FB0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534738F-1416-460B-89BA-56836B32E5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BECE56-67B8-4CE2-8752-DA495D2953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0DF99-885C-46C4-B2D5-99A2CBB5D8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Times New Roman" pitchFamily="18" charset="0"/>
              </a:defRPr>
            </a:lvl1pPr>
          </a:lstStyle>
          <a:p>
            <a:pPr>
              <a:defRPr/>
            </a:pPr>
            <a:fld id="{55C352F4-615A-4599-AEE8-7667408B16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69925" y="328613"/>
            <a:ext cx="4295775" cy="762000"/>
          </a:xfrm>
          <a:prstGeom prst="rect">
            <a:avLst/>
          </a:prstGeom>
          <a:noFill/>
          <a:ln w="9525">
            <a:noFill/>
            <a:miter lim="800000"/>
            <a:headEnd/>
            <a:tailEnd/>
          </a:ln>
        </p:spPr>
        <p:txBody>
          <a:bodyPr wrap="none">
            <a:spAutoFit/>
          </a:bodyPr>
          <a:lstStyle/>
          <a:p>
            <a:r>
              <a:rPr lang="en-US">
                <a:solidFill>
                  <a:srgbClr val="0000FF"/>
                </a:solidFill>
              </a:rPr>
              <a:t>General Relativity</a:t>
            </a:r>
          </a:p>
        </p:txBody>
      </p:sp>
      <p:pic>
        <p:nvPicPr>
          <p:cNvPr id="3075" name="Picture 3" descr="EINSTEIN"/>
          <p:cNvPicPr>
            <a:picLocks noChangeAspect="1" noChangeArrowheads="1"/>
          </p:cNvPicPr>
          <p:nvPr/>
        </p:nvPicPr>
        <p:blipFill>
          <a:blip r:embed="rId2" cstate="print"/>
          <a:srcRect t="1389" b="1389"/>
          <a:stretch>
            <a:fillRect/>
          </a:stretch>
        </p:blipFill>
        <p:spPr bwMode="auto">
          <a:xfrm>
            <a:off x="2590800" y="1143000"/>
            <a:ext cx="394335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Curvature of Space:</a:t>
            </a:r>
          </a:p>
        </p:txBody>
      </p:sp>
      <p:pic>
        <p:nvPicPr>
          <p:cNvPr id="16388" name="Picture 4" descr="genrel_curved_space_black"/>
          <p:cNvPicPr>
            <a:picLocks noChangeAspect="1" noChangeArrowheads="1"/>
          </p:cNvPicPr>
          <p:nvPr/>
        </p:nvPicPr>
        <p:blipFill>
          <a:blip r:embed="rId3" cstate="print"/>
          <a:srcRect b="12303"/>
          <a:stretch>
            <a:fillRect/>
          </a:stretch>
        </p:blipFill>
        <p:spPr bwMode="auto">
          <a:xfrm>
            <a:off x="304800" y="1171575"/>
            <a:ext cx="8534400" cy="4291013"/>
          </a:xfrm>
          <a:prstGeom prst="rect">
            <a:avLst/>
          </a:prstGeom>
          <a:noFill/>
          <a:ln w="9525">
            <a:noFill/>
            <a:miter lim="800000"/>
            <a:headEnd/>
            <a:tailEnd/>
          </a:ln>
        </p:spPr>
      </p:pic>
      <p:sp>
        <p:nvSpPr>
          <p:cNvPr id="12292" name="Text Box 5"/>
          <p:cNvSpPr txBox="1">
            <a:spLocks noChangeArrowheads="1"/>
          </p:cNvSpPr>
          <p:nvPr/>
        </p:nvSpPr>
        <p:spPr bwMode="auto">
          <a:xfrm>
            <a:off x="2971800" y="5481638"/>
            <a:ext cx="3687763" cy="1249362"/>
          </a:xfrm>
          <a:prstGeom prst="rect">
            <a:avLst/>
          </a:prstGeom>
          <a:noFill/>
          <a:ln w="9525">
            <a:noFill/>
            <a:miter lim="800000"/>
            <a:headEnd/>
            <a:tailEnd/>
          </a:ln>
        </p:spPr>
        <p:txBody>
          <a:bodyPr wrap="none">
            <a:spAutoFit/>
          </a:bodyPr>
          <a:lstStyle/>
          <a:p>
            <a:r>
              <a:rPr lang="en-US" sz="3200"/>
              <a:t>Mass distorts space </a:t>
            </a:r>
          </a:p>
          <a:p>
            <a:r>
              <a:rPr lang="en-US" sz="2400"/>
              <a:t>Analogy for dimensions</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Curvature of Space:</a:t>
            </a:r>
          </a:p>
        </p:txBody>
      </p:sp>
      <p:pic>
        <p:nvPicPr>
          <p:cNvPr id="13315" name="Picture 5" descr="genrel_270_triangle"/>
          <p:cNvPicPr>
            <a:picLocks noChangeAspect="1" noChangeArrowheads="1"/>
          </p:cNvPicPr>
          <p:nvPr/>
        </p:nvPicPr>
        <p:blipFill>
          <a:blip r:embed="rId3" cstate="print"/>
          <a:srcRect/>
          <a:stretch>
            <a:fillRect/>
          </a:stretch>
        </p:blipFill>
        <p:spPr bwMode="auto">
          <a:xfrm>
            <a:off x="2362200" y="1143000"/>
            <a:ext cx="3763963" cy="4038600"/>
          </a:xfrm>
          <a:prstGeom prst="rect">
            <a:avLst/>
          </a:prstGeom>
          <a:noFill/>
          <a:ln w="9525">
            <a:noFill/>
            <a:miter lim="800000"/>
            <a:headEnd/>
            <a:tailEnd/>
          </a:ln>
        </p:spPr>
      </p:pic>
      <p:sp>
        <p:nvSpPr>
          <p:cNvPr id="18438" name="Text Box 6"/>
          <p:cNvSpPr txBox="1">
            <a:spLocks noChangeArrowheads="1"/>
          </p:cNvSpPr>
          <p:nvPr/>
        </p:nvSpPr>
        <p:spPr bwMode="auto">
          <a:xfrm>
            <a:off x="2193925" y="5429250"/>
            <a:ext cx="5457825" cy="1446213"/>
          </a:xfrm>
          <a:prstGeom prst="rect">
            <a:avLst/>
          </a:prstGeom>
          <a:noFill/>
          <a:ln w="9525">
            <a:noFill/>
            <a:miter lim="800000"/>
            <a:headEnd/>
            <a:tailEnd/>
          </a:ln>
        </p:spPr>
        <p:txBody>
          <a:bodyPr wrap="none">
            <a:spAutoFit/>
          </a:bodyPr>
          <a:lstStyle/>
          <a:p>
            <a:r>
              <a:rPr lang="en-US" sz="3200"/>
              <a:t>Geometry is Non-Euclidian</a:t>
            </a:r>
          </a:p>
          <a:p>
            <a:r>
              <a:rPr lang="en-US" sz="3200"/>
              <a:t>Were the sphere large enough…</a:t>
            </a:r>
          </a:p>
          <a:p>
            <a:r>
              <a:rPr lang="en-US" sz="2400"/>
              <a:t>Riemann and Einstein… (Science itself)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Black Holes:</a:t>
            </a:r>
          </a:p>
        </p:txBody>
      </p:sp>
      <p:pic>
        <p:nvPicPr>
          <p:cNvPr id="20485" name="Picture 5" descr="genrel_curved_space_black"/>
          <p:cNvPicPr>
            <a:picLocks noChangeAspect="1" noChangeArrowheads="1"/>
          </p:cNvPicPr>
          <p:nvPr/>
        </p:nvPicPr>
        <p:blipFill>
          <a:blip r:embed="rId3" cstate="print"/>
          <a:srcRect b="12303"/>
          <a:stretch>
            <a:fillRect/>
          </a:stretch>
        </p:blipFill>
        <p:spPr bwMode="auto">
          <a:xfrm>
            <a:off x="304800" y="1171575"/>
            <a:ext cx="8534400" cy="4291013"/>
          </a:xfrm>
          <a:prstGeom prst="rect">
            <a:avLst/>
          </a:prstGeom>
          <a:noFill/>
          <a:ln w="9525">
            <a:noFill/>
            <a:miter lim="800000"/>
            <a:headEnd/>
            <a:tailEnd/>
          </a:ln>
        </p:spPr>
      </p:pic>
      <p:sp>
        <p:nvSpPr>
          <p:cNvPr id="20486" name="Text Box 6"/>
          <p:cNvSpPr txBox="1">
            <a:spLocks noChangeArrowheads="1"/>
          </p:cNvSpPr>
          <p:nvPr/>
        </p:nvSpPr>
        <p:spPr bwMode="auto">
          <a:xfrm>
            <a:off x="2193925" y="5429250"/>
            <a:ext cx="3843338" cy="579438"/>
          </a:xfrm>
          <a:prstGeom prst="rect">
            <a:avLst/>
          </a:prstGeom>
          <a:noFill/>
          <a:ln w="9525">
            <a:noFill/>
            <a:miter lim="800000"/>
            <a:headEnd/>
            <a:tailEnd/>
          </a:ln>
        </p:spPr>
        <p:txBody>
          <a:bodyPr wrap="none">
            <a:spAutoFit/>
          </a:bodyPr>
          <a:lstStyle/>
          <a:p>
            <a:r>
              <a:rPr lang="en-US" sz="3200"/>
              <a:t>Light cannot escape…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dissolve">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04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Black Holes:</a:t>
            </a:r>
          </a:p>
        </p:txBody>
      </p:sp>
      <p:sp>
        <p:nvSpPr>
          <p:cNvPr id="22533" name="Text Box 5"/>
          <p:cNvSpPr txBox="1">
            <a:spLocks noChangeArrowheads="1"/>
          </p:cNvSpPr>
          <p:nvPr/>
        </p:nvSpPr>
        <p:spPr bwMode="auto">
          <a:xfrm>
            <a:off x="304800" y="1219200"/>
            <a:ext cx="8474075" cy="2041525"/>
          </a:xfrm>
          <a:prstGeom prst="rect">
            <a:avLst/>
          </a:prstGeom>
          <a:noFill/>
          <a:ln w="9525">
            <a:noFill/>
            <a:miter lim="800000"/>
            <a:headEnd/>
            <a:tailEnd/>
          </a:ln>
        </p:spPr>
        <p:txBody>
          <a:bodyPr>
            <a:spAutoFit/>
          </a:bodyPr>
          <a:lstStyle/>
          <a:p>
            <a:r>
              <a:rPr lang="en-US" sz="3200"/>
              <a:t>Gravitational Potential per unit mass:</a:t>
            </a:r>
          </a:p>
          <a:p>
            <a:endParaRPr lang="en-US" sz="3200"/>
          </a:p>
          <a:p>
            <a:r>
              <a:rPr lang="en-US" sz="3200"/>
              <a:t>V = </a:t>
            </a:r>
            <a:r>
              <a:rPr lang="en-US" sz="3200" u="sng"/>
              <a:t>-GM</a:t>
            </a:r>
            <a:r>
              <a:rPr lang="en-US" sz="3200"/>
              <a:t>		so PE = Vm</a:t>
            </a:r>
          </a:p>
          <a:p>
            <a:r>
              <a:rPr lang="en-US" sz="3200"/>
              <a:t>           r</a:t>
            </a:r>
          </a:p>
        </p:txBody>
      </p:sp>
      <p:sp>
        <p:nvSpPr>
          <p:cNvPr id="22534" name="Text Box 6"/>
          <p:cNvSpPr txBox="1">
            <a:spLocks noChangeArrowheads="1"/>
          </p:cNvSpPr>
          <p:nvPr/>
        </p:nvSpPr>
        <p:spPr bwMode="auto">
          <a:xfrm>
            <a:off x="381000" y="3352800"/>
            <a:ext cx="8474075" cy="2041525"/>
          </a:xfrm>
          <a:prstGeom prst="rect">
            <a:avLst/>
          </a:prstGeom>
          <a:noFill/>
          <a:ln w="9525">
            <a:noFill/>
            <a:miter lim="800000"/>
            <a:headEnd/>
            <a:tailEnd/>
          </a:ln>
        </p:spPr>
        <p:txBody>
          <a:bodyPr>
            <a:spAutoFit/>
          </a:bodyPr>
          <a:lstStyle/>
          <a:p>
            <a:r>
              <a:rPr lang="en-US" sz="3200"/>
              <a:t>At escape velocity, kinetic = potential</a:t>
            </a:r>
          </a:p>
          <a:p>
            <a:endParaRPr lang="en-US" sz="3200"/>
          </a:p>
          <a:p>
            <a:r>
              <a:rPr lang="en-US" sz="3200" baseline="30000"/>
              <a:t>1</a:t>
            </a:r>
            <a:r>
              <a:rPr lang="en-US" sz="3200"/>
              <a:t>/</a:t>
            </a:r>
            <a:r>
              <a:rPr lang="en-US" sz="3200" baseline="-25000"/>
              <a:t>2</a:t>
            </a:r>
            <a:r>
              <a:rPr lang="en-US" sz="3200"/>
              <a:t>mv</a:t>
            </a:r>
            <a:r>
              <a:rPr lang="en-US" sz="3200" baseline="30000"/>
              <a:t>2</a:t>
            </a:r>
            <a:r>
              <a:rPr lang="en-US" sz="3200"/>
              <a:t> = </a:t>
            </a:r>
            <a:r>
              <a:rPr lang="en-US" sz="3200" u="sng"/>
              <a:t>GM</a:t>
            </a:r>
            <a:r>
              <a:rPr lang="en-US" sz="3200"/>
              <a:t>m	substituting c for v:	</a:t>
            </a:r>
          </a:p>
          <a:p>
            <a:r>
              <a:rPr lang="en-US" sz="3200"/>
              <a:t>                 r</a:t>
            </a:r>
          </a:p>
        </p:txBody>
      </p:sp>
      <p:sp>
        <p:nvSpPr>
          <p:cNvPr id="22535" name="Text Box 7"/>
          <p:cNvSpPr txBox="1">
            <a:spLocks noChangeArrowheads="1"/>
          </p:cNvSpPr>
          <p:nvPr/>
        </p:nvSpPr>
        <p:spPr bwMode="auto">
          <a:xfrm>
            <a:off x="428625" y="5429250"/>
            <a:ext cx="8474075" cy="1066800"/>
          </a:xfrm>
          <a:prstGeom prst="rect">
            <a:avLst/>
          </a:prstGeom>
          <a:noFill/>
          <a:ln w="9525">
            <a:noFill/>
            <a:miter lim="800000"/>
            <a:headEnd/>
            <a:tailEnd/>
          </a:ln>
        </p:spPr>
        <p:txBody>
          <a:bodyPr>
            <a:spAutoFit/>
          </a:bodyPr>
          <a:lstStyle/>
          <a:p>
            <a:r>
              <a:rPr lang="en-US" sz="3200"/>
              <a:t>r = </a:t>
            </a:r>
            <a:r>
              <a:rPr lang="en-US" sz="3200" u="sng"/>
              <a:t>2GM</a:t>
            </a:r>
            <a:r>
              <a:rPr lang="en-US" sz="3200"/>
              <a:t>  	where r is the </a:t>
            </a:r>
            <a:r>
              <a:rPr lang="en-US" sz="3200" u="sng"/>
              <a:t>Schwarzschild</a:t>
            </a:r>
            <a:r>
              <a:rPr lang="en-US" sz="3200"/>
              <a:t> radius</a:t>
            </a:r>
          </a:p>
          <a:p>
            <a:r>
              <a:rPr lang="en-US" sz="3200"/>
              <a:t>        c</a:t>
            </a:r>
            <a:r>
              <a:rPr lang="en-US" sz="3200" baseline="300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wipe(left)">
                                      <p:cBhvr>
                                        <p:cTn id="7" dur="5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wipe(left)">
                                      <p:cBhvr>
                                        <p:cTn id="12" dur="500"/>
                                        <p:tgtEl>
                                          <p:spTgt spid="225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wipe(left)">
                                      <p:cBhvr>
                                        <p:cTn id="1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utoUpdateAnimBg="0"/>
      <p:bldP spid="22534" grpId="0" autoUpdateAnimBg="0"/>
      <p:bldP spid="2253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76200"/>
            <a:ext cx="5791200" cy="701675"/>
          </a:xfrm>
          <a:prstGeom prst="rect">
            <a:avLst/>
          </a:prstGeom>
          <a:noFill/>
          <a:ln w="9525">
            <a:noFill/>
            <a:miter lim="800000"/>
            <a:headEnd/>
            <a:tailEnd/>
          </a:ln>
        </p:spPr>
        <p:txBody>
          <a:bodyPr>
            <a:spAutoFit/>
          </a:bodyPr>
          <a:lstStyle/>
          <a:p>
            <a:r>
              <a:rPr lang="en-US" sz="4000" b="1"/>
              <a:t>Black Holes:</a:t>
            </a:r>
          </a:p>
        </p:txBody>
      </p:sp>
      <p:sp>
        <p:nvSpPr>
          <p:cNvPr id="24580" name="Text Box 4"/>
          <p:cNvSpPr txBox="1">
            <a:spLocks noChangeArrowheads="1"/>
          </p:cNvSpPr>
          <p:nvPr/>
        </p:nvSpPr>
        <p:spPr bwMode="auto">
          <a:xfrm>
            <a:off x="381000" y="762000"/>
            <a:ext cx="8474075" cy="646331"/>
          </a:xfrm>
          <a:prstGeom prst="rect">
            <a:avLst/>
          </a:prstGeom>
          <a:noFill/>
          <a:ln w="9525">
            <a:noFill/>
            <a:miter lim="800000"/>
            <a:headEnd/>
            <a:tailEnd/>
          </a:ln>
        </p:spPr>
        <p:txBody>
          <a:bodyPr>
            <a:spAutoFit/>
          </a:bodyPr>
          <a:lstStyle/>
          <a:p>
            <a:r>
              <a:rPr lang="en-US" sz="3200" dirty="0"/>
              <a:t>Black Holes become so by getting </a:t>
            </a:r>
            <a:r>
              <a:rPr lang="en-US" sz="3600" b="1" u="sng" dirty="0" smtClean="0"/>
              <a:t>smaller</a:t>
            </a:r>
            <a:endParaRPr lang="en-US" sz="3600" b="1" u="sng" dirty="0"/>
          </a:p>
        </p:txBody>
      </p:sp>
      <p:sp>
        <p:nvSpPr>
          <p:cNvPr id="24582" name="Text Box 6"/>
          <p:cNvSpPr txBox="1">
            <a:spLocks noChangeArrowheads="1"/>
          </p:cNvSpPr>
          <p:nvPr/>
        </p:nvSpPr>
        <p:spPr bwMode="auto">
          <a:xfrm>
            <a:off x="304800" y="4077831"/>
            <a:ext cx="8839200" cy="2246769"/>
          </a:xfrm>
          <a:prstGeom prst="rect">
            <a:avLst/>
          </a:prstGeom>
          <a:noFill/>
          <a:ln w="9525">
            <a:noFill/>
            <a:miter lim="800000"/>
            <a:headEnd/>
            <a:tailEnd/>
          </a:ln>
        </p:spPr>
        <p:txBody>
          <a:bodyPr>
            <a:spAutoFit/>
          </a:bodyPr>
          <a:lstStyle/>
          <a:p>
            <a:r>
              <a:rPr lang="en-US" sz="2800" dirty="0"/>
              <a:t>As r gets smaller, v gets bigger, when v = c it is a black hole</a:t>
            </a:r>
          </a:p>
          <a:p>
            <a:r>
              <a:rPr lang="en-US" sz="2800" dirty="0"/>
              <a:t>Were the Earth  </a:t>
            </a:r>
            <a:r>
              <a:rPr lang="en-US" sz="2800" dirty="0" smtClean="0"/>
              <a:t>0.35</a:t>
            </a:r>
            <a:r>
              <a:rPr lang="en-US" sz="2800" dirty="0"/>
              <a:t>” in radius it would be a black hole</a:t>
            </a:r>
          </a:p>
          <a:p>
            <a:r>
              <a:rPr lang="en-US" sz="2800" dirty="0"/>
              <a:t>The sun would be 1.9 miles in radius.</a:t>
            </a:r>
          </a:p>
          <a:p>
            <a:r>
              <a:rPr lang="en-US" sz="2800" dirty="0"/>
              <a:t>The sun and the earth will never become black holes.</a:t>
            </a:r>
          </a:p>
          <a:p>
            <a:r>
              <a:rPr lang="en-US" sz="2800" dirty="0"/>
              <a:t>Not all by themselves…</a:t>
            </a:r>
          </a:p>
        </p:txBody>
      </p:sp>
      <p:graphicFrame>
        <p:nvGraphicFramePr>
          <p:cNvPr id="6" name="Object 5"/>
          <p:cNvGraphicFramePr>
            <a:graphicFrameLocks noChangeAspect="1"/>
          </p:cNvGraphicFramePr>
          <p:nvPr/>
        </p:nvGraphicFramePr>
        <p:xfrm>
          <a:off x="762000" y="1752600"/>
          <a:ext cx="2227006" cy="958850"/>
        </p:xfrm>
        <a:graphic>
          <a:graphicData uri="http://schemas.openxmlformats.org/presentationml/2006/ole">
            <p:oleObj spid="_x0000_s25601" name="Equation" r:id="rId4" imgW="914400" imgH="393480" progId="Equation.3">
              <p:embed/>
            </p:oleObj>
          </a:graphicData>
        </a:graphic>
      </p:graphicFrame>
      <p:graphicFrame>
        <p:nvGraphicFramePr>
          <p:cNvPr id="25602" name="Object 2"/>
          <p:cNvGraphicFramePr>
            <a:graphicFrameLocks noChangeAspect="1"/>
          </p:cNvGraphicFramePr>
          <p:nvPr/>
        </p:nvGraphicFramePr>
        <p:xfrm>
          <a:off x="3783013" y="1690688"/>
          <a:ext cx="1824037" cy="1082675"/>
        </p:xfrm>
        <a:graphic>
          <a:graphicData uri="http://schemas.openxmlformats.org/presentationml/2006/ole">
            <p:oleObj spid="_x0000_s25602" name="Equation" r:id="rId5" imgW="74916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2">
                                            <p:txEl>
                                              <p:pRg st="0" end="0"/>
                                            </p:txEl>
                                          </p:spTgt>
                                        </p:tgtEl>
                                        <p:attrNameLst>
                                          <p:attrName>style.visibility</p:attrName>
                                        </p:attrNameLst>
                                      </p:cBhvr>
                                      <p:to>
                                        <p:strVal val="visible"/>
                                      </p:to>
                                    </p:set>
                                    <p:animEffect transition="in" filter="wipe(left)">
                                      <p:cBhvr>
                                        <p:cTn id="12" dur="500"/>
                                        <p:tgtEl>
                                          <p:spTgt spid="245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2">
                                            <p:txEl>
                                              <p:pRg st="1" end="1"/>
                                            </p:txEl>
                                          </p:spTgt>
                                        </p:tgtEl>
                                        <p:attrNameLst>
                                          <p:attrName>style.visibility</p:attrName>
                                        </p:attrNameLst>
                                      </p:cBhvr>
                                      <p:to>
                                        <p:strVal val="visible"/>
                                      </p:to>
                                    </p:set>
                                    <p:animEffect transition="in" filter="wipe(left)">
                                      <p:cBhvr>
                                        <p:cTn id="17" dur="500"/>
                                        <p:tgtEl>
                                          <p:spTgt spid="245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2">
                                            <p:txEl>
                                              <p:pRg st="2" end="2"/>
                                            </p:txEl>
                                          </p:spTgt>
                                        </p:tgtEl>
                                        <p:attrNameLst>
                                          <p:attrName>style.visibility</p:attrName>
                                        </p:attrNameLst>
                                      </p:cBhvr>
                                      <p:to>
                                        <p:strVal val="visible"/>
                                      </p:to>
                                    </p:set>
                                    <p:animEffect transition="in" filter="wipe(left)">
                                      <p:cBhvr>
                                        <p:cTn id="22" dur="500"/>
                                        <p:tgtEl>
                                          <p:spTgt spid="245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2">
                                            <p:txEl>
                                              <p:pRg st="3" end="3"/>
                                            </p:txEl>
                                          </p:spTgt>
                                        </p:tgtEl>
                                        <p:attrNameLst>
                                          <p:attrName>style.visibility</p:attrName>
                                        </p:attrNameLst>
                                      </p:cBhvr>
                                      <p:to>
                                        <p:strVal val="visible"/>
                                      </p:to>
                                    </p:set>
                                    <p:animEffect transition="in" filter="wipe(left)">
                                      <p:cBhvr>
                                        <p:cTn id="27" dur="500"/>
                                        <p:tgtEl>
                                          <p:spTgt spid="2458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2">
                                            <p:txEl>
                                              <p:pRg st="4" end="4"/>
                                            </p:txEl>
                                          </p:spTgt>
                                        </p:tgtEl>
                                        <p:attrNameLst>
                                          <p:attrName>style.visibility</p:attrName>
                                        </p:attrNameLst>
                                      </p:cBhvr>
                                      <p:to>
                                        <p:strVal val="visible"/>
                                      </p:to>
                                    </p:set>
                                    <p:animEffect transition="in" filter="wipe(left)">
                                      <p:cBhvr>
                                        <p:cTn id="32" dur="500"/>
                                        <p:tgtEl>
                                          <p:spTgt spid="245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0" y="276225"/>
            <a:ext cx="9144000" cy="1384995"/>
          </a:xfrm>
          <a:prstGeom prst="rect">
            <a:avLst/>
          </a:prstGeom>
          <a:noFill/>
          <a:ln w="9525">
            <a:noFill/>
            <a:miter lim="800000"/>
            <a:headEnd/>
            <a:tailEnd/>
          </a:ln>
        </p:spPr>
        <p:txBody>
          <a:bodyPr wrap="square">
            <a:spAutoFit/>
          </a:bodyPr>
          <a:lstStyle/>
          <a:p>
            <a:r>
              <a:rPr lang="en-US" sz="2800" u="sng" dirty="0"/>
              <a:t>Put this in your notes:</a:t>
            </a:r>
            <a:r>
              <a:rPr lang="en-US" sz="2800" dirty="0"/>
              <a:t> What is the maximum radius of a black hole that is 30. million times the mass of the sun?</a:t>
            </a:r>
          </a:p>
          <a:p>
            <a:r>
              <a:rPr lang="en-US" sz="2800" dirty="0" err="1"/>
              <a:t>Msun</a:t>
            </a:r>
            <a:r>
              <a:rPr lang="en-US" sz="2800" dirty="0"/>
              <a:t> = 1.99 x 10</a:t>
            </a:r>
            <a:r>
              <a:rPr lang="en-US" sz="2800" baseline="30000" dirty="0"/>
              <a:t>30 </a:t>
            </a:r>
            <a:r>
              <a:rPr lang="en-US" sz="2800" dirty="0"/>
              <a:t>kg</a:t>
            </a:r>
            <a:endParaRPr lang="en-US" sz="3600" dirty="0"/>
          </a:p>
        </p:txBody>
      </p:sp>
      <p:sp>
        <p:nvSpPr>
          <p:cNvPr id="28679" name="Text Box 7"/>
          <p:cNvSpPr txBox="1">
            <a:spLocks noChangeArrowheads="1"/>
          </p:cNvSpPr>
          <p:nvPr/>
        </p:nvSpPr>
        <p:spPr bwMode="auto">
          <a:xfrm>
            <a:off x="349250" y="3108325"/>
            <a:ext cx="8108950" cy="1785938"/>
          </a:xfrm>
          <a:prstGeom prst="rect">
            <a:avLst/>
          </a:prstGeom>
          <a:noFill/>
          <a:ln w="9525">
            <a:noFill/>
            <a:miter lim="800000"/>
            <a:headEnd/>
            <a:tailEnd/>
          </a:ln>
        </p:spPr>
        <p:txBody>
          <a:bodyPr>
            <a:spAutoFit/>
          </a:bodyPr>
          <a:lstStyle/>
          <a:p>
            <a:pPr>
              <a:spcBef>
                <a:spcPct val="30000"/>
              </a:spcBef>
            </a:pPr>
            <a:r>
              <a:rPr lang="en-US" sz="4000" dirty="0"/>
              <a:t>r = 2*6.67E-11*30E6*1.99E30/3E8</a:t>
            </a:r>
            <a:r>
              <a:rPr lang="en-US" sz="4000" baseline="30000" dirty="0"/>
              <a:t>2</a:t>
            </a:r>
            <a:r>
              <a:rPr lang="en-US" sz="4000" dirty="0"/>
              <a:t> = 8.848866x10</a:t>
            </a:r>
            <a:r>
              <a:rPr lang="en-US" sz="4000" baseline="30000" dirty="0"/>
              <a:t>10</a:t>
            </a:r>
            <a:r>
              <a:rPr lang="en-US" sz="4000" dirty="0"/>
              <a:t> m = 8.8x10</a:t>
            </a:r>
            <a:r>
              <a:rPr lang="en-US" sz="4000" baseline="30000" dirty="0"/>
              <a:t>10</a:t>
            </a:r>
            <a:r>
              <a:rPr lang="en-US" sz="4000" dirty="0"/>
              <a:t> m </a:t>
            </a:r>
          </a:p>
          <a:p>
            <a:pPr>
              <a:spcBef>
                <a:spcPct val="30000"/>
              </a:spcBef>
            </a:pPr>
            <a:r>
              <a:rPr lang="en-US" sz="2400" dirty="0"/>
              <a:t>(More than half an AU!)</a:t>
            </a:r>
          </a:p>
        </p:txBody>
      </p:sp>
      <p:sp>
        <p:nvSpPr>
          <p:cNvPr id="17412" name="Text Box 8"/>
          <p:cNvSpPr txBox="1">
            <a:spLocks noChangeArrowheads="1"/>
          </p:cNvSpPr>
          <p:nvPr/>
        </p:nvSpPr>
        <p:spPr bwMode="auto">
          <a:xfrm>
            <a:off x="152400" y="6408738"/>
            <a:ext cx="1308100" cy="396875"/>
          </a:xfrm>
          <a:prstGeom prst="rect">
            <a:avLst/>
          </a:prstGeom>
          <a:noFill/>
          <a:ln w="9525">
            <a:noFill/>
            <a:miter lim="800000"/>
            <a:headEnd/>
            <a:tailEnd/>
          </a:ln>
        </p:spPr>
        <p:txBody>
          <a:bodyPr wrap="none">
            <a:spAutoFit/>
          </a:bodyPr>
          <a:lstStyle/>
          <a:p>
            <a:r>
              <a:rPr lang="en-US" sz="2000"/>
              <a:t>8.8x10</a:t>
            </a:r>
            <a:r>
              <a:rPr lang="en-US" sz="2000" baseline="30000"/>
              <a:t>10</a:t>
            </a:r>
            <a:r>
              <a:rPr lang="en-US" sz="2000"/>
              <a:t>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0-#ppt_w/2"/>
                                          </p:val>
                                        </p:tav>
                                        <p:tav tm="100000">
                                          <p:val>
                                            <p:strVal val="#ppt_x"/>
                                          </p:val>
                                        </p:tav>
                                      </p:tavLst>
                                    </p:anim>
                                    <p:anim calcmode="lin" valueType="num">
                                      <p:cBhvr additive="base">
                                        <p:cTn id="8" dur="500" fill="hold"/>
                                        <p:tgtEl>
                                          <p:spTgt spid="28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228600"/>
            <a:ext cx="8108950" cy="2559050"/>
          </a:xfrm>
          <a:prstGeom prst="rect">
            <a:avLst/>
          </a:prstGeom>
          <a:noFill/>
          <a:ln w="9525">
            <a:noFill/>
            <a:miter lim="800000"/>
            <a:headEnd/>
            <a:tailEnd/>
          </a:ln>
        </p:spPr>
        <p:txBody>
          <a:bodyPr>
            <a:spAutoFit/>
          </a:bodyPr>
          <a:lstStyle/>
          <a:p>
            <a:r>
              <a:rPr lang="en-US" sz="5400"/>
              <a:t>What is the mass of a black hole the size of the earth?</a:t>
            </a:r>
          </a:p>
          <a:p>
            <a:r>
              <a:rPr lang="en-US" sz="5400"/>
              <a:t>r = 6.38 x 10</a:t>
            </a:r>
            <a:r>
              <a:rPr lang="en-US" sz="5400" baseline="30000"/>
              <a:t>6 </a:t>
            </a:r>
            <a:r>
              <a:rPr lang="en-US" sz="5400"/>
              <a:t>m</a:t>
            </a:r>
          </a:p>
        </p:txBody>
      </p:sp>
      <p:sp>
        <p:nvSpPr>
          <p:cNvPr id="30723" name="Text Box 3"/>
          <p:cNvSpPr txBox="1">
            <a:spLocks noChangeArrowheads="1"/>
          </p:cNvSpPr>
          <p:nvPr/>
        </p:nvSpPr>
        <p:spPr bwMode="auto">
          <a:xfrm>
            <a:off x="381000" y="2870200"/>
            <a:ext cx="8108950" cy="1920875"/>
          </a:xfrm>
          <a:prstGeom prst="rect">
            <a:avLst/>
          </a:prstGeom>
          <a:noFill/>
          <a:ln w="9525">
            <a:noFill/>
            <a:miter lim="800000"/>
            <a:headEnd/>
            <a:tailEnd/>
          </a:ln>
        </p:spPr>
        <p:txBody>
          <a:bodyPr>
            <a:spAutoFit/>
          </a:bodyPr>
          <a:lstStyle/>
          <a:p>
            <a:pPr>
              <a:spcBef>
                <a:spcPct val="30000"/>
              </a:spcBef>
            </a:pPr>
            <a:r>
              <a:rPr lang="en-US" sz="4000"/>
              <a:t>M = rc</a:t>
            </a:r>
            <a:r>
              <a:rPr lang="en-US" sz="4000" baseline="30000"/>
              <a:t>2</a:t>
            </a:r>
            <a:r>
              <a:rPr lang="en-US" sz="4000"/>
              <a:t>/(2G) = 6.38E6*3E82/(2*6.67E-11) = 4.3E33 kg</a:t>
            </a:r>
          </a:p>
        </p:txBody>
      </p:sp>
      <p:sp>
        <p:nvSpPr>
          <p:cNvPr id="18436" name="Text Box 4"/>
          <p:cNvSpPr txBox="1">
            <a:spLocks noChangeArrowheads="1"/>
          </p:cNvSpPr>
          <p:nvPr/>
        </p:nvSpPr>
        <p:spPr bwMode="auto">
          <a:xfrm>
            <a:off x="365125" y="6411913"/>
            <a:ext cx="914400" cy="304800"/>
          </a:xfrm>
          <a:prstGeom prst="rect">
            <a:avLst/>
          </a:prstGeom>
          <a:noFill/>
          <a:ln w="9525">
            <a:noFill/>
            <a:miter lim="800000"/>
            <a:headEnd/>
            <a:tailEnd/>
          </a:ln>
        </p:spPr>
        <p:txBody>
          <a:bodyPr wrap="none">
            <a:spAutoFit/>
          </a:bodyPr>
          <a:lstStyle/>
          <a:p>
            <a:pPr>
              <a:spcBef>
                <a:spcPct val="30000"/>
              </a:spcBef>
            </a:pPr>
            <a:r>
              <a:rPr lang="en-US" sz="1400"/>
              <a:t>4.3E33 kg</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pic>
        <p:nvPicPr>
          <p:cNvPr id="19459" name="Picture 6" descr="genrel_two_clocks"/>
          <p:cNvPicPr>
            <a:picLocks noChangeAspect="1" noChangeArrowheads="1"/>
          </p:cNvPicPr>
          <p:nvPr/>
        </p:nvPicPr>
        <p:blipFill>
          <a:blip r:embed="rId3" cstate="print"/>
          <a:srcRect b="52449"/>
          <a:stretch>
            <a:fillRect/>
          </a:stretch>
        </p:blipFill>
        <p:spPr bwMode="auto">
          <a:xfrm>
            <a:off x="5715000" y="1066800"/>
            <a:ext cx="3101975" cy="5334000"/>
          </a:xfrm>
          <a:prstGeom prst="rect">
            <a:avLst/>
          </a:prstGeom>
          <a:noFill/>
          <a:ln w="9525">
            <a:noFill/>
            <a:miter lim="800000"/>
            <a:headEnd/>
            <a:tailEnd/>
          </a:ln>
        </p:spPr>
      </p:pic>
      <p:sp>
        <p:nvSpPr>
          <p:cNvPr id="32775" name="Text Box 7"/>
          <p:cNvSpPr txBox="1">
            <a:spLocks noChangeArrowheads="1"/>
          </p:cNvSpPr>
          <p:nvPr/>
        </p:nvSpPr>
        <p:spPr bwMode="auto">
          <a:xfrm>
            <a:off x="304800" y="1219200"/>
            <a:ext cx="4953000" cy="1554163"/>
          </a:xfrm>
          <a:prstGeom prst="rect">
            <a:avLst/>
          </a:prstGeom>
          <a:noFill/>
          <a:ln w="9525">
            <a:noFill/>
            <a:miter lim="800000"/>
            <a:headEnd/>
            <a:tailEnd/>
          </a:ln>
        </p:spPr>
        <p:txBody>
          <a:bodyPr>
            <a:spAutoFit/>
          </a:bodyPr>
          <a:lstStyle/>
          <a:p>
            <a:r>
              <a:rPr lang="en-US" sz="3200"/>
              <a:t>General relativity predicts that clock A will run faster than clock B…</a:t>
            </a:r>
          </a:p>
        </p:txBody>
      </p:sp>
      <p:sp>
        <p:nvSpPr>
          <p:cNvPr id="19461" name="Text Box 8"/>
          <p:cNvSpPr txBox="1">
            <a:spLocks noChangeArrowheads="1"/>
          </p:cNvSpPr>
          <p:nvPr/>
        </p:nvSpPr>
        <p:spPr bwMode="auto">
          <a:xfrm>
            <a:off x="5394325" y="6615113"/>
            <a:ext cx="3068638" cy="336550"/>
          </a:xfrm>
          <a:prstGeom prst="rect">
            <a:avLst/>
          </a:prstGeom>
          <a:noFill/>
          <a:ln w="9525">
            <a:noFill/>
            <a:miter lim="800000"/>
            <a:headEnd/>
            <a:tailEnd/>
          </a:ln>
        </p:spPr>
        <p:txBody>
          <a:bodyPr wrap="none">
            <a:spAutoFit/>
          </a:bodyPr>
          <a:lstStyle/>
          <a:p>
            <a:r>
              <a:rPr lang="en-US" sz="1600"/>
              <a:t>From Feynman Lectures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Effect transition="in" filter="wipe(left)">
                                      <p:cBhvr>
                                        <p:cTn id="7" dur="500"/>
                                        <p:tgtEl>
                                          <p:spTgt spid="327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sp>
        <p:nvSpPr>
          <p:cNvPr id="34820" name="Text Box 4"/>
          <p:cNvSpPr txBox="1">
            <a:spLocks noChangeArrowheads="1"/>
          </p:cNvSpPr>
          <p:nvPr/>
        </p:nvSpPr>
        <p:spPr bwMode="auto">
          <a:xfrm>
            <a:off x="304800" y="914400"/>
            <a:ext cx="5334000" cy="5940425"/>
          </a:xfrm>
          <a:prstGeom prst="rect">
            <a:avLst/>
          </a:prstGeom>
          <a:noFill/>
          <a:ln w="9525">
            <a:noFill/>
            <a:miter lim="800000"/>
            <a:headEnd/>
            <a:tailEnd/>
          </a:ln>
        </p:spPr>
        <p:txBody>
          <a:bodyPr>
            <a:spAutoFit/>
          </a:bodyPr>
          <a:lstStyle/>
          <a:p>
            <a:pPr>
              <a:buFontTx/>
              <a:buChar char="•"/>
            </a:pPr>
            <a:r>
              <a:rPr lang="en-US" sz="3200"/>
              <a:t>Ship accelerating up</a:t>
            </a:r>
          </a:p>
          <a:p>
            <a:pPr>
              <a:buFontTx/>
              <a:buChar char="•"/>
            </a:pPr>
            <a:r>
              <a:rPr lang="en-US" sz="3200"/>
              <a:t>Observer at bottom of ship</a:t>
            </a:r>
          </a:p>
          <a:p>
            <a:pPr>
              <a:buFontTx/>
              <a:buChar char="•"/>
            </a:pPr>
            <a:r>
              <a:rPr lang="en-US" sz="3200"/>
              <a:t>Clocks emit pulses of light</a:t>
            </a:r>
          </a:p>
          <a:p>
            <a:pPr>
              <a:buFontTx/>
              <a:buChar char="•"/>
            </a:pPr>
            <a:r>
              <a:rPr lang="en-US" sz="3200"/>
              <a:t>Pulse 1 goes distance L</a:t>
            </a:r>
            <a:r>
              <a:rPr lang="en-US" sz="3200" baseline="-25000"/>
              <a:t>1</a:t>
            </a:r>
          </a:p>
          <a:p>
            <a:pPr>
              <a:buFontTx/>
              <a:buChar char="•"/>
            </a:pPr>
            <a:r>
              <a:rPr lang="en-US" sz="3200"/>
              <a:t>Pulse 2 goes distance L</a:t>
            </a:r>
            <a:r>
              <a:rPr lang="en-US" sz="3200" baseline="-25000"/>
              <a:t>2</a:t>
            </a:r>
          </a:p>
          <a:p>
            <a:pPr>
              <a:buFontTx/>
              <a:buChar char="•"/>
            </a:pPr>
            <a:r>
              <a:rPr lang="en-US" sz="3200"/>
              <a:t>L</a:t>
            </a:r>
            <a:r>
              <a:rPr lang="en-US" sz="3200" baseline="-25000"/>
              <a:t>2 </a:t>
            </a:r>
            <a:r>
              <a:rPr lang="en-US" sz="3200"/>
              <a:t>is shorter than L</a:t>
            </a:r>
            <a:r>
              <a:rPr lang="en-US" sz="3200" baseline="-25000"/>
              <a:t>1</a:t>
            </a:r>
            <a:endParaRPr lang="en-US" sz="3200"/>
          </a:p>
          <a:p>
            <a:pPr>
              <a:buFontTx/>
              <a:buChar char="•"/>
            </a:pPr>
            <a:r>
              <a:rPr lang="en-US" sz="3200"/>
              <a:t>Observer sees ticks closer together in time.</a:t>
            </a:r>
          </a:p>
          <a:p>
            <a:pPr>
              <a:buFontTx/>
              <a:buChar char="•"/>
            </a:pPr>
            <a:r>
              <a:rPr lang="en-US" sz="3200"/>
              <a:t>If it always appears to be running faster, it is…</a:t>
            </a:r>
          </a:p>
          <a:p>
            <a:pPr>
              <a:buFontTx/>
              <a:buChar char="•"/>
            </a:pPr>
            <a:r>
              <a:rPr lang="en-US" sz="3200"/>
              <a:t>Principle of equivalence says gravity must also cause this.</a:t>
            </a:r>
          </a:p>
        </p:txBody>
      </p:sp>
      <p:pic>
        <p:nvPicPr>
          <p:cNvPr id="20484" name="Picture 5" descr="genrel_two_clocks"/>
          <p:cNvPicPr>
            <a:picLocks noChangeAspect="1" noChangeArrowheads="1"/>
          </p:cNvPicPr>
          <p:nvPr/>
        </p:nvPicPr>
        <p:blipFill>
          <a:blip r:embed="rId3" cstate="print"/>
          <a:srcRect t="51073"/>
          <a:stretch>
            <a:fillRect/>
          </a:stretch>
        </p:blipFill>
        <p:spPr bwMode="auto">
          <a:xfrm>
            <a:off x="5867400" y="304800"/>
            <a:ext cx="3143250" cy="6172200"/>
          </a:xfrm>
          <a:prstGeom prst="rect">
            <a:avLst/>
          </a:prstGeom>
          <a:noFill/>
          <a:ln w="9525">
            <a:noFill/>
            <a:miter lim="800000"/>
            <a:headEnd/>
            <a:tailEnd/>
          </a:ln>
        </p:spPr>
      </p:pic>
      <p:sp>
        <p:nvSpPr>
          <p:cNvPr id="20485" name="Text Box 6"/>
          <p:cNvSpPr txBox="1">
            <a:spLocks noChangeArrowheads="1"/>
          </p:cNvSpPr>
          <p:nvPr/>
        </p:nvSpPr>
        <p:spPr bwMode="auto">
          <a:xfrm>
            <a:off x="5865813" y="6521450"/>
            <a:ext cx="3068637" cy="336550"/>
          </a:xfrm>
          <a:prstGeom prst="rect">
            <a:avLst/>
          </a:prstGeom>
          <a:noFill/>
          <a:ln w="9525">
            <a:noFill/>
            <a:miter lim="800000"/>
            <a:headEnd/>
            <a:tailEnd/>
          </a:ln>
        </p:spPr>
        <p:txBody>
          <a:bodyPr wrap="none">
            <a:spAutoFit/>
          </a:bodyPr>
          <a:lstStyle/>
          <a:p>
            <a:r>
              <a:rPr lang="en-US" sz="1600"/>
              <a:t>From Feynman Lectures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left)">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wipe(left)">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wipe(left)">
                                      <p:cBhvr>
                                        <p:cTn id="17" dur="5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Effect transition="in" filter="wipe(left)">
                                      <p:cBhvr>
                                        <p:cTn id="22" dur="500"/>
                                        <p:tgtEl>
                                          <p:spTgt spid="348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0">
                                            <p:txEl>
                                              <p:pRg st="4" end="4"/>
                                            </p:txEl>
                                          </p:spTgt>
                                        </p:tgtEl>
                                        <p:attrNameLst>
                                          <p:attrName>style.visibility</p:attrName>
                                        </p:attrNameLst>
                                      </p:cBhvr>
                                      <p:to>
                                        <p:strVal val="visible"/>
                                      </p:to>
                                    </p:set>
                                    <p:animEffect transition="in" filter="wipe(left)">
                                      <p:cBhvr>
                                        <p:cTn id="27" dur="500"/>
                                        <p:tgtEl>
                                          <p:spTgt spid="348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0">
                                            <p:txEl>
                                              <p:pRg st="5" end="5"/>
                                            </p:txEl>
                                          </p:spTgt>
                                        </p:tgtEl>
                                        <p:attrNameLst>
                                          <p:attrName>style.visibility</p:attrName>
                                        </p:attrNameLst>
                                      </p:cBhvr>
                                      <p:to>
                                        <p:strVal val="visible"/>
                                      </p:to>
                                    </p:set>
                                    <p:animEffect transition="in" filter="wipe(left)">
                                      <p:cBhvr>
                                        <p:cTn id="32" dur="500"/>
                                        <p:tgtEl>
                                          <p:spTgt spid="348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20">
                                            <p:txEl>
                                              <p:pRg st="6" end="6"/>
                                            </p:txEl>
                                          </p:spTgt>
                                        </p:tgtEl>
                                        <p:attrNameLst>
                                          <p:attrName>style.visibility</p:attrName>
                                        </p:attrNameLst>
                                      </p:cBhvr>
                                      <p:to>
                                        <p:strVal val="visible"/>
                                      </p:to>
                                    </p:set>
                                    <p:animEffect transition="in" filter="wipe(left)">
                                      <p:cBhvr>
                                        <p:cTn id="37" dur="500"/>
                                        <p:tgtEl>
                                          <p:spTgt spid="3482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820">
                                            <p:txEl>
                                              <p:pRg st="7" end="7"/>
                                            </p:txEl>
                                          </p:spTgt>
                                        </p:tgtEl>
                                        <p:attrNameLst>
                                          <p:attrName>style.visibility</p:attrName>
                                        </p:attrNameLst>
                                      </p:cBhvr>
                                      <p:to>
                                        <p:strVal val="visible"/>
                                      </p:to>
                                    </p:set>
                                    <p:animEffect transition="in" filter="wipe(left)">
                                      <p:cBhvr>
                                        <p:cTn id="42" dur="500"/>
                                        <p:tgtEl>
                                          <p:spTgt spid="3482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4820">
                                            <p:txEl>
                                              <p:pRg st="8" end="8"/>
                                            </p:txEl>
                                          </p:spTgt>
                                        </p:tgtEl>
                                        <p:attrNameLst>
                                          <p:attrName>style.visibility</p:attrName>
                                        </p:attrNameLst>
                                      </p:cBhvr>
                                      <p:to>
                                        <p:strVal val="visible"/>
                                      </p:to>
                                    </p:set>
                                    <p:animEffect transition="in" filter="wipe(left)">
                                      <p:cBhvr>
                                        <p:cTn id="47" dur="500"/>
                                        <p:tgtEl>
                                          <p:spTgt spid="348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sp>
        <p:nvSpPr>
          <p:cNvPr id="40963" name="Text Box 3"/>
          <p:cNvSpPr txBox="1">
            <a:spLocks noChangeArrowheads="1"/>
          </p:cNvSpPr>
          <p:nvPr/>
        </p:nvSpPr>
        <p:spPr bwMode="auto">
          <a:xfrm>
            <a:off x="304800" y="1219200"/>
            <a:ext cx="5257800" cy="3138488"/>
          </a:xfrm>
          <a:prstGeom prst="rect">
            <a:avLst/>
          </a:prstGeom>
          <a:noFill/>
          <a:ln w="9525">
            <a:noFill/>
            <a:miter lim="800000"/>
            <a:headEnd/>
            <a:tailEnd/>
          </a:ln>
        </p:spPr>
        <p:txBody>
          <a:bodyPr>
            <a:spAutoFit/>
          </a:bodyPr>
          <a:lstStyle/>
          <a:p>
            <a:pPr>
              <a:buFontTx/>
              <a:buChar char="•"/>
            </a:pPr>
            <a:r>
              <a:rPr lang="en-US" sz="3200"/>
              <a:t>Principle of equivalence says gravity must also cause this.</a:t>
            </a:r>
          </a:p>
          <a:p>
            <a:endParaRPr lang="en-US" sz="3200"/>
          </a:p>
          <a:p>
            <a:pPr>
              <a:buFontTx/>
              <a:buChar char="•"/>
            </a:pPr>
            <a:endParaRPr lang="en-US" sz="3200"/>
          </a:p>
          <a:p>
            <a:pPr algn="r"/>
            <a:r>
              <a:rPr lang="en-US" sz="7200"/>
              <a:t>This -&gt;</a:t>
            </a:r>
          </a:p>
        </p:txBody>
      </p:sp>
      <p:sp>
        <p:nvSpPr>
          <p:cNvPr id="21508" name="Text Box 5"/>
          <p:cNvSpPr txBox="1">
            <a:spLocks noChangeArrowheads="1"/>
          </p:cNvSpPr>
          <p:nvPr/>
        </p:nvSpPr>
        <p:spPr bwMode="auto">
          <a:xfrm>
            <a:off x="5865813" y="6521450"/>
            <a:ext cx="3068637" cy="336550"/>
          </a:xfrm>
          <a:prstGeom prst="rect">
            <a:avLst/>
          </a:prstGeom>
          <a:noFill/>
          <a:ln w="9525">
            <a:noFill/>
            <a:miter lim="800000"/>
            <a:headEnd/>
            <a:tailEnd/>
          </a:ln>
        </p:spPr>
        <p:txBody>
          <a:bodyPr wrap="none">
            <a:spAutoFit/>
          </a:bodyPr>
          <a:lstStyle/>
          <a:p>
            <a:r>
              <a:rPr lang="en-US" sz="1600"/>
              <a:t>From Feynman Lectures in Physics</a:t>
            </a:r>
          </a:p>
        </p:txBody>
      </p:sp>
      <p:pic>
        <p:nvPicPr>
          <p:cNvPr id="21509" name="Picture 6" descr="genrel_two_clocks"/>
          <p:cNvPicPr>
            <a:picLocks noChangeAspect="1" noChangeArrowheads="1"/>
          </p:cNvPicPr>
          <p:nvPr/>
        </p:nvPicPr>
        <p:blipFill>
          <a:blip r:embed="rId3" cstate="print"/>
          <a:srcRect b="52449"/>
          <a:stretch>
            <a:fillRect/>
          </a:stretch>
        </p:blipFill>
        <p:spPr bwMode="auto">
          <a:xfrm>
            <a:off x="5562600" y="228600"/>
            <a:ext cx="3276600" cy="624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69925" y="328613"/>
            <a:ext cx="4295775" cy="762000"/>
          </a:xfrm>
          <a:prstGeom prst="rect">
            <a:avLst/>
          </a:prstGeom>
          <a:noFill/>
          <a:ln w="9525">
            <a:noFill/>
            <a:miter lim="800000"/>
            <a:headEnd/>
            <a:tailEnd/>
          </a:ln>
        </p:spPr>
        <p:txBody>
          <a:bodyPr wrap="none">
            <a:spAutoFit/>
          </a:bodyPr>
          <a:lstStyle/>
          <a:p>
            <a:r>
              <a:rPr lang="en-US"/>
              <a:t>General Relativity</a:t>
            </a:r>
          </a:p>
        </p:txBody>
      </p:sp>
      <p:sp>
        <p:nvSpPr>
          <p:cNvPr id="3076" name="Text Box 4"/>
          <p:cNvSpPr txBox="1">
            <a:spLocks noChangeArrowheads="1"/>
          </p:cNvSpPr>
          <p:nvPr/>
        </p:nvSpPr>
        <p:spPr bwMode="auto">
          <a:xfrm>
            <a:off x="381000" y="1447800"/>
            <a:ext cx="8382000" cy="5210175"/>
          </a:xfrm>
          <a:prstGeom prst="rect">
            <a:avLst/>
          </a:prstGeom>
          <a:noFill/>
          <a:ln w="9525">
            <a:noFill/>
            <a:miter lim="800000"/>
            <a:headEnd/>
            <a:tailEnd/>
          </a:ln>
        </p:spPr>
        <p:txBody>
          <a:bodyPr>
            <a:spAutoFit/>
          </a:bodyPr>
          <a:lstStyle/>
          <a:p>
            <a:r>
              <a:rPr lang="en-US" sz="4000" b="1"/>
              <a:t>Principle of equivalence:</a:t>
            </a:r>
          </a:p>
          <a:p>
            <a:endParaRPr lang="en-US" sz="4000" b="1"/>
          </a:p>
          <a:p>
            <a:pPr algn="ctr"/>
            <a:r>
              <a:rPr lang="en-US" sz="3200"/>
              <a:t>There is no experiment that will discern the difference between the effect of gravity and the effect of acceleration.</a:t>
            </a:r>
          </a:p>
          <a:p>
            <a:pPr algn="ctr"/>
            <a:endParaRPr lang="en-US" sz="3200"/>
          </a:p>
          <a:p>
            <a:pPr algn="ctr"/>
            <a:r>
              <a:rPr lang="en-US" sz="3200"/>
              <a:t>Or…</a:t>
            </a:r>
          </a:p>
          <a:p>
            <a:pPr algn="ctr"/>
            <a:endParaRPr lang="en-US" sz="3200"/>
          </a:p>
          <a:p>
            <a:pPr algn="ctr"/>
            <a:r>
              <a:rPr lang="en-US" sz="3200"/>
              <a:t>Gravitational and inertial mass are equivalent.</a:t>
            </a:r>
          </a:p>
          <a:p>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sp>
        <p:nvSpPr>
          <p:cNvPr id="22531" name="Text Box 4"/>
          <p:cNvSpPr txBox="1">
            <a:spLocks noChangeArrowheads="1"/>
          </p:cNvSpPr>
          <p:nvPr/>
        </p:nvSpPr>
        <p:spPr bwMode="auto">
          <a:xfrm>
            <a:off x="5865813" y="6521450"/>
            <a:ext cx="3068637" cy="336550"/>
          </a:xfrm>
          <a:prstGeom prst="rect">
            <a:avLst/>
          </a:prstGeom>
          <a:noFill/>
          <a:ln w="9525">
            <a:noFill/>
            <a:miter lim="800000"/>
            <a:headEnd/>
            <a:tailEnd/>
          </a:ln>
        </p:spPr>
        <p:txBody>
          <a:bodyPr wrap="none">
            <a:spAutoFit/>
          </a:bodyPr>
          <a:lstStyle/>
          <a:p>
            <a:r>
              <a:rPr lang="en-US" sz="1600"/>
              <a:t>From Feynman Lectures in Physics</a:t>
            </a:r>
          </a:p>
        </p:txBody>
      </p:sp>
      <p:pic>
        <p:nvPicPr>
          <p:cNvPr id="22532" name="Picture 5" descr="genrel_two_clocks"/>
          <p:cNvPicPr>
            <a:picLocks noChangeAspect="1" noChangeArrowheads="1"/>
          </p:cNvPicPr>
          <p:nvPr/>
        </p:nvPicPr>
        <p:blipFill>
          <a:blip r:embed="rId3" cstate="print"/>
          <a:srcRect l="39536" r="13953" b="64047"/>
          <a:stretch>
            <a:fillRect/>
          </a:stretch>
        </p:blipFill>
        <p:spPr bwMode="auto">
          <a:xfrm>
            <a:off x="5638800" y="304800"/>
            <a:ext cx="1524000" cy="4724400"/>
          </a:xfrm>
          <a:prstGeom prst="rect">
            <a:avLst/>
          </a:prstGeom>
          <a:noFill/>
          <a:ln w="9525">
            <a:noFill/>
            <a:miter lim="800000"/>
            <a:headEnd/>
            <a:tailEnd/>
          </a:ln>
        </p:spPr>
      </p:pic>
      <p:sp>
        <p:nvSpPr>
          <p:cNvPr id="22533" name="Text Box 6"/>
          <p:cNvSpPr txBox="1">
            <a:spLocks noChangeArrowheads="1"/>
          </p:cNvSpPr>
          <p:nvPr/>
        </p:nvSpPr>
        <p:spPr bwMode="auto">
          <a:xfrm>
            <a:off x="304800" y="1219200"/>
            <a:ext cx="5257800" cy="3138488"/>
          </a:xfrm>
          <a:prstGeom prst="rect">
            <a:avLst/>
          </a:prstGeom>
          <a:noFill/>
          <a:ln w="9525">
            <a:noFill/>
            <a:miter lim="800000"/>
            <a:headEnd/>
            <a:tailEnd/>
          </a:ln>
        </p:spPr>
        <p:txBody>
          <a:bodyPr>
            <a:spAutoFit/>
          </a:bodyPr>
          <a:lstStyle/>
          <a:p>
            <a:pPr>
              <a:buFontTx/>
              <a:buChar char="•"/>
            </a:pPr>
            <a:r>
              <a:rPr lang="en-US" sz="3200"/>
              <a:t>Principle of equivalence says gravity must also cause this.</a:t>
            </a:r>
          </a:p>
          <a:p>
            <a:endParaRPr lang="en-US" sz="3200"/>
          </a:p>
          <a:p>
            <a:r>
              <a:rPr lang="en-US" sz="3200"/>
              <a:t>Is the same as</a:t>
            </a:r>
          </a:p>
          <a:p>
            <a:pPr algn="r"/>
            <a:r>
              <a:rPr lang="en-US" sz="7200"/>
              <a:t>This -&gt;</a:t>
            </a:r>
          </a:p>
        </p:txBody>
      </p:sp>
      <p:pic>
        <p:nvPicPr>
          <p:cNvPr id="22534" name="Picture 8" descr="earthx"/>
          <p:cNvPicPr>
            <a:picLocks noChangeAspect="1" noChangeArrowheads="1"/>
          </p:cNvPicPr>
          <p:nvPr/>
        </p:nvPicPr>
        <p:blipFill>
          <a:blip r:embed="rId4" cstate="print"/>
          <a:srcRect t="3882" r="14865" b="73064"/>
          <a:stretch>
            <a:fillRect/>
          </a:stretch>
        </p:blipFill>
        <p:spPr bwMode="auto">
          <a:xfrm>
            <a:off x="2843213" y="5048250"/>
            <a:ext cx="6300787" cy="1809750"/>
          </a:xfrm>
          <a:prstGeom prst="rect">
            <a:avLst/>
          </a:prstGeom>
          <a:noFill/>
          <a:ln w="9525">
            <a:noFill/>
            <a:miter lim="800000"/>
            <a:headEnd/>
            <a:tailEnd/>
          </a:ln>
        </p:spPr>
      </p:pic>
      <p:sp>
        <p:nvSpPr>
          <p:cNvPr id="22535" name="Line 9"/>
          <p:cNvSpPr>
            <a:spLocks noChangeShapeType="1"/>
          </p:cNvSpPr>
          <p:nvPr/>
        </p:nvSpPr>
        <p:spPr bwMode="auto">
          <a:xfrm>
            <a:off x="7315200" y="3048000"/>
            <a:ext cx="0" cy="457200"/>
          </a:xfrm>
          <a:prstGeom prst="line">
            <a:avLst/>
          </a:prstGeom>
          <a:noFill/>
          <a:ln w="28575">
            <a:solidFill>
              <a:srgbClr val="FF0000"/>
            </a:solidFill>
            <a:round/>
            <a:headEnd/>
            <a:tailEnd type="triangle" w="med" len="med"/>
          </a:ln>
        </p:spPr>
        <p:txBody>
          <a:bodyPr/>
          <a:lstStyle/>
          <a:p>
            <a:endParaRPr lang="en-US"/>
          </a:p>
        </p:txBody>
      </p:sp>
      <p:sp>
        <p:nvSpPr>
          <p:cNvPr id="22536" name="Text Box 10"/>
          <p:cNvSpPr txBox="1">
            <a:spLocks noChangeArrowheads="1"/>
          </p:cNvSpPr>
          <p:nvPr/>
        </p:nvSpPr>
        <p:spPr bwMode="auto">
          <a:xfrm>
            <a:off x="7162800" y="2514600"/>
            <a:ext cx="1760538" cy="457200"/>
          </a:xfrm>
          <a:prstGeom prst="rect">
            <a:avLst/>
          </a:prstGeom>
          <a:noFill/>
          <a:ln w="9525">
            <a:noFill/>
            <a:miter lim="800000"/>
            <a:headEnd/>
            <a:tailEnd/>
          </a:ln>
        </p:spPr>
        <p:txBody>
          <a:bodyPr wrap="none">
            <a:spAutoFit/>
          </a:bodyPr>
          <a:lstStyle/>
          <a:p>
            <a:r>
              <a:rPr lang="en-US" sz="2400"/>
              <a:t>g = 9.8 m/s/s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sp>
        <p:nvSpPr>
          <p:cNvPr id="36867" name="Text Box 3"/>
          <p:cNvSpPr txBox="1">
            <a:spLocks noChangeArrowheads="1"/>
          </p:cNvSpPr>
          <p:nvPr/>
        </p:nvSpPr>
        <p:spPr bwMode="auto">
          <a:xfrm>
            <a:off x="304800" y="1219200"/>
            <a:ext cx="8077200" cy="3016250"/>
          </a:xfrm>
          <a:prstGeom prst="rect">
            <a:avLst/>
          </a:prstGeom>
          <a:noFill/>
          <a:ln w="9525">
            <a:noFill/>
            <a:miter lim="800000"/>
            <a:headEnd/>
            <a:tailEnd/>
          </a:ln>
        </p:spPr>
        <p:txBody>
          <a:bodyPr>
            <a:spAutoFit/>
          </a:bodyPr>
          <a:lstStyle/>
          <a:p>
            <a:pPr>
              <a:buFontTx/>
              <a:buChar char="•"/>
            </a:pPr>
            <a:r>
              <a:rPr lang="en-US" sz="3200"/>
              <a:t>Gravity affects the rate clocks run</a:t>
            </a:r>
          </a:p>
          <a:p>
            <a:pPr>
              <a:buFontTx/>
              <a:buChar char="•"/>
            </a:pPr>
            <a:r>
              <a:rPr lang="en-US" sz="3200"/>
              <a:t>High clocks run faster</a:t>
            </a:r>
          </a:p>
          <a:p>
            <a:pPr>
              <a:buFontTx/>
              <a:buChar char="•"/>
            </a:pPr>
            <a:r>
              <a:rPr lang="en-US" sz="3200" u="sng"/>
              <a:t>Low</a:t>
            </a:r>
            <a:r>
              <a:rPr lang="en-US" sz="3200"/>
              <a:t> clocks run s</a:t>
            </a:r>
            <a:r>
              <a:rPr lang="en-US" sz="3200" u="sng"/>
              <a:t>low</a:t>
            </a:r>
            <a:r>
              <a:rPr lang="en-US" sz="3200"/>
              <a:t>er</a:t>
            </a:r>
          </a:p>
          <a:p>
            <a:pPr>
              <a:buFontTx/>
              <a:buChar char="•"/>
            </a:pPr>
            <a:r>
              <a:rPr lang="en-US" sz="3200"/>
              <a:t>The twin paradox</a:t>
            </a:r>
          </a:p>
          <a:p>
            <a:pPr>
              <a:buFontTx/>
              <a:buChar char="•"/>
            </a:pPr>
            <a:r>
              <a:rPr lang="en-US" sz="3200"/>
              <a:t>Flying in a circle paradox</a:t>
            </a:r>
          </a:p>
          <a:p>
            <a:pPr>
              <a:buFontTx/>
              <a:buChar char="•"/>
            </a:pPr>
            <a:r>
              <a:rPr lang="en-US" sz="3200"/>
              <a:t>Red shifted radiation from Quasars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Effect transition="in" filter="wipe(left)">
                                      <p:cBhvr>
                                        <p:cTn id="32"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Clocks and gravitation:</a:t>
            </a:r>
          </a:p>
        </p:txBody>
      </p:sp>
      <p:sp>
        <p:nvSpPr>
          <p:cNvPr id="38915" name="Text Box 3"/>
          <p:cNvSpPr txBox="1">
            <a:spLocks noChangeArrowheads="1"/>
          </p:cNvSpPr>
          <p:nvPr/>
        </p:nvSpPr>
        <p:spPr bwMode="auto">
          <a:xfrm>
            <a:off x="381000" y="3106738"/>
            <a:ext cx="8077200" cy="3751262"/>
          </a:xfrm>
          <a:prstGeom prst="rect">
            <a:avLst/>
          </a:prstGeom>
          <a:noFill/>
          <a:ln w="9525">
            <a:noFill/>
            <a:miter lim="800000"/>
            <a:headEnd/>
            <a:tailEnd/>
          </a:ln>
        </p:spPr>
        <p:txBody>
          <a:bodyPr>
            <a:spAutoFit/>
          </a:bodyPr>
          <a:lstStyle/>
          <a:p>
            <a:r>
              <a:rPr lang="en-US" sz="3200"/>
              <a:t> </a:t>
            </a:r>
            <a:r>
              <a:rPr lang="en-US" sz="4800">
                <a:cs typeface="Times New Roman" charset="0"/>
              </a:rPr>
              <a:t>Δ</a:t>
            </a:r>
            <a:r>
              <a:rPr lang="en-US" sz="4800"/>
              <a:t>f</a:t>
            </a:r>
            <a:r>
              <a:rPr lang="en-US" sz="3200"/>
              <a:t> 	- change in frequency</a:t>
            </a:r>
          </a:p>
          <a:p>
            <a:r>
              <a:rPr lang="en-US" sz="3200"/>
              <a:t> </a:t>
            </a:r>
            <a:r>
              <a:rPr lang="en-US" sz="4800">
                <a:cs typeface="Times New Roman" charset="0"/>
              </a:rPr>
              <a:t>f</a:t>
            </a:r>
            <a:r>
              <a:rPr lang="en-US" sz="3200"/>
              <a:t>  	- original frequency</a:t>
            </a:r>
          </a:p>
          <a:p>
            <a:r>
              <a:rPr lang="en-US" sz="4800"/>
              <a:t>g</a:t>
            </a:r>
            <a:r>
              <a:rPr lang="en-US" sz="3200"/>
              <a:t> 	- gravitational field strength</a:t>
            </a:r>
          </a:p>
          <a:p>
            <a:r>
              <a:rPr lang="en-US" sz="4800">
                <a:cs typeface="Times New Roman" charset="0"/>
              </a:rPr>
              <a:t>Δh</a:t>
            </a:r>
            <a:r>
              <a:rPr lang="en-US" sz="3200"/>
              <a:t> 	- change in height</a:t>
            </a:r>
          </a:p>
          <a:p>
            <a:r>
              <a:rPr lang="en-US" sz="4800">
                <a:cs typeface="Times New Roman" charset="0"/>
              </a:rPr>
              <a:t>c</a:t>
            </a:r>
            <a:r>
              <a:rPr lang="en-US" sz="3200"/>
              <a:t> 	- speed of light</a:t>
            </a:r>
          </a:p>
        </p:txBody>
      </p:sp>
      <p:sp>
        <p:nvSpPr>
          <p:cNvPr id="24580" name="Text Box 4"/>
          <p:cNvSpPr txBox="1">
            <a:spLocks noChangeArrowheads="1"/>
          </p:cNvSpPr>
          <p:nvPr/>
        </p:nvSpPr>
        <p:spPr bwMode="auto">
          <a:xfrm>
            <a:off x="457200" y="990600"/>
            <a:ext cx="8356600" cy="2043113"/>
          </a:xfrm>
          <a:prstGeom prst="rect">
            <a:avLst/>
          </a:prstGeom>
          <a:noFill/>
          <a:ln w="9525">
            <a:noFill/>
            <a:miter lim="800000"/>
            <a:headEnd/>
            <a:tailEnd/>
          </a:ln>
        </p:spPr>
        <p:txBody>
          <a:bodyPr wrap="none">
            <a:spAutoFit/>
          </a:bodyPr>
          <a:lstStyle/>
          <a:p>
            <a:pPr algn="ctr"/>
            <a:r>
              <a:rPr lang="en-US" sz="3200"/>
              <a:t>Approximate formula for small changes of height:</a:t>
            </a:r>
          </a:p>
          <a:p>
            <a:pPr algn="ctr"/>
            <a:r>
              <a:rPr lang="en-US" sz="4800" u="sng">
                <a:cs typeface="Times New Roman" charset="0"/>
              </a:rPr>
              <a:t>Δ</a:t>
            </a:r>
            <a:r>
              <a:rPr lang="en-US" sz="4800" u="sng"/>
              <a:t>f</a:t>
            </a:r>
            <a:r>
              <a:rPr lang="en-US" sz="4800"/>
              <a:t>  </a:t>
            </a:r>
            <a:r>
              <a:rPr lang="en-US" sz="4800" baseline="-25000"/>
              <a:t>=</a:t>
            </a:r>
            <a:r>
              <a:rPr lang="en-US" sz="4800"/>
              <a:t>  </a:t>
            </a:r>
            <a:r>
              <a:rPr lang="en-US" sz="4800" u="sng"/>
              <a:t>g</a:t>
            </a:r>
            <a:r>
              <a:rPr lang="en-US" sz="4800" u="sng">
                <a:cs typeface="Times New Roman" charset="0"/>
              </a:rPr>
              <a:t>Δh</a:t>
            </a:r>
          </a:p>
          <a:p>
            <a:pPr algn="ctr"/>
            <a:r>
              <a:rPr lang="en-US" sz="4800">
                <a:cs typeface="Times New Roman" charset="0"/>
              </a:rPr>
              <a:t>  f         c</a:t>
            </a:r>
            <a:r>
              <a:rPr lang="en-US" sz="4800" baseline="30000">
                <a:cs typeface="Times New Roman"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815882"/>
          </a:xfrm>
          <a:prstGeom prst="rect">
            <a:avLst/>
          </a:prstGeom>
          <a:noFill/>
          <a:ln w="9525">
            <a:noFill/>
            <a:miter lim="800000"/>
            <a:headEnd/>
            <a:tailEnd/>
          </a:ln>
        </p:spPr>
        <p:txBody>
          <a:bodyPr wrap="square">
            <a:spAutoFit/>
          </a:bodyPr>
          <a:lstStyle/>
          <a:p>
            <a:r>
              <a:rPr lang="en-US" sz="2800" b="1" u="sng" dirty="0"/>
              <a:t>Put this in your notes:</a:t>
            </a:r>
            <a:r>
              <a:rPr lang="en-US" sz="2800" dirty="0"/>
              <a:t>  A radio station at the bottom of a 320 m tall building broadcasts at 93.4 </a:t>
            </a:r>
            <a:r>
              <a:rPr lang="en-US" sz="2800" dirty="0" err="1"/>
              <a:t>MHz.</a:t>
            </a:r>
            <a:r>
              <a:rPr lang="en-US" sz="2800" dirty="0"/>
              <a:t>  What is the change in frequency from bottom to top?</a:t>
            </a:r>
          </a:p>
          <a:p>
            <a:r>
              <a:rPr lang="en-US" sz="2800" dirty="0"/>
              <a:t>What frequency do they tune to at the top?</a:t>
            </a:r>
          </a:p>
        </p:txBody>
      </p:sp>
      <p:sp>
        <p:nvSpPr>
          <p:cNvPr id="45059" name="Text Box 3"/>
          <p:cNvSpPr txBox="1">
            <a:spLocks noChangeArrowheads="1"/>
          </p:cNvSpPr>
          <p:nvPr/>
        </p:nvSpPr>
        <p:spPr bwMode="auto">
          <a:xfrm>
            <a:off x="363537" y="2743200"/>
            <a:ext cx="8399463" cy="1311128"/>
          </a:xfrm>
          <a:prstGeom prst="rect">
            <a:avLst/>
          </a:prstGeom>
          <a:noFill/>
          <a:ln w="9525">
            <a:noFill/>
            <a:miter lim="800000"/>
            <a:headEnd/>
            <a:tailEnd/>
          </a:ln>
        </p:spPr>
        <p:txBody>
          <a:bodyPr>
            <a:spAutoFit/>
          </a:bodyPr>
          <a:lstStyle/>
          <a:p>
            <a:pPr algn="ctr">
              <a:spcBef>
                <a:spcPct val="30000"/>
              </a:spcBef>
            </a:pPr>
            <a:r>
              <a:rPr lang="en-US" sz="2400" dirty="0"/>
              <a:t>93.4*9.8*320/3E8</a:t>
            </a:r>
            <a:r>
              <a:rPr lang="en-US" sz="2400" baseline="30000" dirty="0"/>
              <a:t>2</a:t>
            </a:r>
            <a:r>
              <a:rPr lang="en-US" sz="2400" dirty="0"/>
              <a:t> = 3.3E-12 MHz</a:t>
            </a:r>
          </a:p>
          <a:p>
            <a:pPr algn="ctr">
              <a:spcBef>
                <a:spcPct val="30000"/>
              </a:spcBef>
            </a:pPr>
            <a:r>
              <a:rPr lang="en-US" sz="2400" dirty="0"/>
              <a:t>Since </a:t>
            </a:r>
            <a:r>
              <a:rPr lang="en-US" sz="2400" u="sng" dirty="0"/>
              <a:t>low</a:t>
            </a:r>
            <a:r>
              <a:rPr lang="en-US" sz="2400" dirty="0"/>
              <a:t> clocks run </a:t>
            </a:r>
            <a:r>
              <a:rPr lang="en-US" sz="2400" u="sng" dirty="0"/>
              <a:t>slow</a:t>
            </a:r>
            <a:r>
              <a:rPr lang="en-US" sz="2400" dirty="0"/>
              <a:t>, you would tune to a lower frequency at the top. Basically the same frequency. </a:t>
            </a:r>
          </a:p>
        </p:txBody>
      </p:sp>
      <p:sp>
        <p:nvSpPr>
          <p:cNvPr id="25604" name="Text Box 4"/>
          <p:cNvSpPr txBox="1">
            <a:spLocks noChangeArrowheads="1"/>
          </p:cNvSpPr>
          <p:nvPr/>
        </p:nvSpPr>
        <p:spPr bwMode="auto">
          <a:xfrm>
            <a:off x="136525" y="6513513"/>
            <a:ext cx="811213" cy="274637"/>
          </a:xfrm>
          <a:prstGeom prst="rect">
            <a:avLst/>
          </a:prstGeom>
          <a:noFill/>
          <a:ln w="9525">
            <a:noFill/>
            <a:miter lim="800000"/>
            <a:headEnd/>
            <a:tailEnd/>
          </a:ln>
        </p:spPr>
        <p:txBody>
          <a:bodyPr wrap="none">
            <a:spAutoFit/>
          </a:bodyPr>
          <a:lstStyle/>
          <a:p>
            <a:r>
              <a:rPr lang="en-US" sz="1200"/>
              <a:t>3.3E-6 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0" y="0"/>
            <a:ext cx="9144000" cy="1815882"/>
          </a:xfrm>
          <a:prstGeom prst="rect">
            <a:avLst/>
          </a:prstGeom>
          <a:noFill/>
          <a:ln w="9525">
            <a:noFill/>
            <a:miter lim="800000"/>
            <a:headEnd/>
            <a:tailEnd/>
          </a:ln>
        </p:spPr>
        <p:txBody>
          <a:bodyPr wrap="square">
            <a:spAutoFit/>
          </a:bodyPr>
          <a:lstStyle/>
          <a:p>
            <a:r>
              <a:rPr lang="en-US" sz="2800" dirty="0"/>
              <a:t>A radio station at the bottom of a 320 m tall building near a black hole where g = 2.5 x 10</a:t>
            </a:r>
            <a:r>
              <a:rPr lang="en-US" sz="2800" baseline="30000" dirty="0"/>
              <a:t>13</a:t>
            </a:r>
            <a:r>
              <a:rPr lang="en-US" sz="2800" dirty="0"/>
              <a:t> m/s/s broadcasts at 93.4 </a:t>
            </a:r>
            <a:r>
              <a:rPr lang="en-US" sz="2800" dirty="0" err="1"/>
              <a:t>MHz.</a:t>
            </a:r>
            <a:r>
              <a:rPr lang="en-US" sz="2800" dirty="0"/>
              <a:t>  What is the change in frequency from bottom to top?</a:t>
            </a:r>
          </a:p>
          <a:p>
            <a:r>
              <a:rPr lang="en-US" sz="2800" dirty="0"/>
              <a:t>What frequency do they tune to at the top?</a:t>
            </a:r>
          </a:p>
        </p:txBody>
      </p:sp>
      <p:sp>
        <p:nvSpPr>
          <p:cNvPr id="26627" name="Text Box 4"/>
          <p:cNvSpPr txBox="1">
            <a:spLocks noChangeArrowheads="1"/>
          </p:cNvSpPr>
          <p:nvPr/>
        </p:nvSpPr>
        <p:spPr bwMode="auto">
          <a:xfrm>
            <a:off x="136525" y="6488113"/>
            <a:ext cx="1793875" cy="304800"/>
          </a:xfrm>
          <a:prstGeom prst="rect">
            <a:avLst/>
          </a:prstGeom>
          <a:noFill/>
          <a:ln w="9525">
            <a:noFill/>
            <a:miter lim="800000"/>
            <a:headEnd/>
            <a:tailEnd/>
          </a:ln>
        </p:spPr>
        <p:txBody>
          <a:bodyPr wrap="none">
            <a:spAutoFit/>
          </a:bodyPr>
          <a:lstStyle/>
          <a:p>
            <a:r>
              <a:rPr lang="en-US" sz="1400"/>
              <a:t>8.3x10</a:t>
            </a:r>
            <a:r>
              <a:rPr lang="en-US" sz="1400" baseline="30000"/>
              <a:t>6</a:t>
            </a:r>
            <a:r>
              <a:rPr lang="en-US" sz="1400"/>
              <a:t> Hz, 85.1 MHz</a:t>
            </a:r>
          </a:p>
        </p:txBody>
      </p:sp>
      <p:sp>
        <p:nvSpPr>
          <p:cNvPr id="49157" name="Text Box 5"/>
          <p:cNvSpPr txBox="1">
            <a:spLocks noChangeArrowheads="1"/>
          </p:cNvSpPr>
          <p:nvPr/>
        </p:nvSpPr>
        <p:spPr bwMode="auto">
          <a:xfrm>
            <a:off x="381000" y="2362200"/>
            <a:ext cx="8399463" cy="1107996"/>
          </a:xfrm>
          <a:prstGeom prst="rect">
            <a:avLst/>
          </a:prstGeom>
          <a:noFill/>
          <a:ln w="9525">
            <a:noFill/>
            <a:miter lim="800000"/>
            <a:headEnd/>
            <a:tailEnd/>
          </a:ln>
        </p:spPr>
        <p:txBody>
          <a:bodyPr>
            <a:spAutoFit/>
          </a:bodyPr>
          <a:lstStyle/>
          <a:p>
            <a:pPr algn="ctr">
              <a:spcBef>
                <a:spcPct val="30000"/>
              </a:spcBef>
            </a:pPr>
            <a:r>
              <a:rPr lang="en-US" sz="2000" dirty="0"/>
              <a:t>93.4*2.5E13*320/3E8</a:t>
            </a:r>
            <a:r>
              <a:rPr lang="en-US" sz="2000" baseline="30000" dirty="0"/>
              <a:t>2</a:t>
            </a:r>
            <a:r>
              <a:rPr lang="en-US" sz="2000" dirty="0"/>
              <a:t> = 8.30 MHz</a:t>
            </a:r>
          </a:p>
          <a:p>
            <a:pPr algn="ctr">
              <a:spcBef>
                <a:spcPct val="30000"/>
              </a:spcBef>
            </a:pPr>
            <a:r>
              <a:rPr lang="en-US" sz="2000" dirty="0"/>
              <a:t>Since </a:t>
            </a:r>
            <a:r>
              <a:rPr lang="en-US" sz="2000" u="sng" dirty="0"/>
              <a:t>low</a:t>
            </a:r>
            <a:r>
              <a:rPr lang="en-US" sz="2000" dirty="0"/>
              <a:t> clocks run </a:t>
            </a:r>
            <a:r>
              <a:rPr lang="en-US" sz="2000" u="sng" dirty="0"/>
              <a:t>slow</a:t>
            </a:r>
            <a:r>
              <a:rPr lang="en-US" sz="2000" dirty="0"/>
              <a:t>, you would tune to a lower frequency at the top. So you would tune to 93.4 – 8.3 = 85.1 MHz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9157"/>
                                        </p:tgtEl>
                                        <p:attrNameLst>
                                          <p:attrName>style.visibility</p:attrName>
                                        </p:attrNameLst>
                                      </p:cBhvr>
                                      <p:to>
                                        <p:strVal val="visible"/>
                                      </p:to>
                                    </p:set>
                                    <p:anim calcmode="lin" valueType="num">
                                      <p:cBhvr>
                                        <p:cTn id="15" dur="500" fill="hold"/>
                                        <p:tgtEl>
                                          <p:spTgt spid="49157"/>
                                        </p:tgtEl>
                                        <p:attrNameLst>
                                          <p:attrName>ppt_w</p:attrName>
                                        </p:attrNameLst>
                                      </p:cBhvr>
                                      <p:tavLst>
                                        <p:tav tm="0">
                                          <p:val>
                                            <p:fltVal val="0"/>
                                          </p:val>
                                        </p:tav>
                                        <p:tav tm="100000">
                                          <p:val>
                                            <p:strVal val="#ppt_w"/>
                                          </p:val>
                                        </p:tav>
                                      </p:tavLst>
                                    </p:anim>
                                    <p:anim calcmode="lin" valueType="num">
                                      <p:cBhvr>
                                        <p:cTn id="16" dur="500" fill="hold"/>
                                        <p:tgtEl>
                                          <p:spTgt spid="4915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P spid="4915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152400"/>
            <a:ext cx="9144000" cy="2677656"/>
          </a:xfrm>
          <a:prstGeom prst="rect">
            <a:avLst/>
          </a:prstGeom>
          <a:noFill/>
          <a:ln w="9525">
            <a:noFill/>
            <a:miter lim="800000"/>
            <a:headEnd/>
            <a:tailEnd/>
          </a:ln>
        </p:spPr>
        <p:txBody>
          <a:bodyPr wrap="square">
            <a:spAutoFit/>
          </a:bodyPr>
          <a:lstStyle/>
          <a:p>
            <a:pPr>
              <a:spcBef>
                <a:spcPct val="30000"/>
              </a:spcBef>
            </a:pPr>
            <a:r>
              <a:rPr lang="en-US" sz="2800" dirty="0"/>
              <a:t>Two trombonists, one at the top of a 215 m tall tower, and one at the bottom play what they think is the same note.  The one at the bottom plays a 256.0 Hz frequency, and hears a beat frequency of 5.2 Hz.  What is the gravitational field strength??  For us to hear the note in tune, should the top player slide out, or in? (Are they sharp or flat)</a:t>
            </a:r>
          </a:p>
        </p:txBody>
      </p:sp>
      <p:sp>
        <p:nvSpPr>
          <p:cNvPr id="56323" name="Text Box 3"/>
          <p:cNvSpPr txBox="1">
            <a:spLocks noChangeArrowheads="1"/>
          </p:cNvSpPr>
          <p:nvPr/>
        </p:nvSpPr>
        <p:spPr bwMode="auto">
          <a:xfrm>
            <a:off x="533400" y="4689475"/>
            <a:ext cx="8305800" cy="1633538"/>
          </a:xfrm>
          <a:prstGeom prst="rect">
            <a:avLst/>
          </a:prstGeom>
          <a:noFill/>
          <a:ln w="9525">
            <a:noFill/>
            <a:miter lim="800000"/>
            <a:headEnd/>
            <a:tailEnd/>
          </a:ln>
        </p:spPr>
        <p:txBody>
          <a:bodyPr>
            <a:spAutoFit/>
          </a:bodyPr>
          <a:lstStyle/>
          <a:p>
            <a:pPr>
              <a:spcBef>
                <a:spcPct val="30000"/>
              </a:spcBef>
            </a:pPr>
            <a:r>
              <a:rPr lang="en-US">
                <a:cs typeface="Times New Roman" charset="0"/>
              </a:rPr>
              <a:t>Δ</a:t>
            </a:r>
            <a:r>
              <a:rPr lang="en-US"/>
              <a:t>f/f = g</a:t>
            </a:r>
            <a:r>
              <a:rPr lang="en-US">
                <a:cs typeface="Times New Roman" charset="0"/>
              </a:rPr>
              <a:t>Δh/c</a:t>
            </a:r>
            <a:r>
              <a:rPr lang="en-US" baseline="30000">
                <a:cs typeface="Times New Roman" charset="0"/>
              </a:rPr>
              <a:t>2</a:t>
            </a:r>
            <a:r>
              <a:rPr lang="en-US"/>
              <a:t>, </a:t>
            </a:r>
            <a:r>
              <a:rPr lang="en-US">
                <a:cs typeface="Times New Roman" charset="0"/>
              </a:rPr>
              <a:t>g</a:t>
            </a:r>
            <a:r>
              <a:rPr lang="en-US"/>
              <a:t> = </a:t>
            </a:r>
            <a:r>
              <a:rPr lang="en-US">
                <a:cs typeface="Times New Roman" charset="0"/>
              </a:rPr>
              <a:t>Δ</a:t>
            </a:r>
            <a:r>
              <a:rPr lang="en-US"/>
              <a:t>f</a:t>
            </a:r>
            <a:r>
              <a:rPr lang="en-US">
                <a:cs typeface="Times New Roman" charset="0"/>
              </a:rPr>
              <a:t>c</a:t>
            </a:r>
            <a:r>
              <a:rPr lang="en-US" baseline="30000">
                <a:cs typeface="Times New Roman" charset="0"/>
              </a:rPr>
              <a:t>2</a:t>
            </a:r>
            <a:r>
              <a:rPr lang="en-US"/>
              <a:t>/f</a:t>
            </a:r>
            <a:r>
              <a:rPr lang="en-US">
                <a:cs typeface="Times New Roman" charset="0"/>
              </a:rPr>
              <a:t>Δh</a:t>
            </a:r>
          </a:p>
          <a:p>
            <a:pPr>
              <a:spcBef>
                <a:spcPct val="30000"/>
              </a:spcBef>
            </a:pPr>
            <a:r>
              <a:rPr lang="en-US">
                <a:cs typeface="Times New Roman" charset="0"/>
              </a:rPr>
              <a:t>8.5 x 10</a:t>
            </a:r>
            <a:r>
              <a:rPr lang="en-US" baseline="30000">
                <a:cs typeface="Times New Roman" charset="0"/>
              </a:rPr>
              <a:t>12</a:t>
            </a:r>
            <a:r>
              <a:rPr lang="en-US">
                <a:cs typeface="Times New Roman" charset="0"/>
              </a:rPr>
              <a:t> m/s/s</a:t>
            </a:r>
          </a:p>
        </p:txBody>
      </p:sp>
      <p:sp>
        <p:nvSpPr>
          <p:cNvPr id="27652" name="Text Box 4"/>
          <p:cNvSpPr txBox="1">
            <a:spLocks noChangeArrowheads="1"/>
          </p:cNvSpPr>
          <p:nvPr/>
        </p:nvSpPr>
        <p:spPr bwMode="auto">
          <a:xfrm>
            <a:off x="136525" y="6488113"/>
            <a:ext cx="2087563" cy="304800"/>
          </a:xfrm>
          <a:prstGeom prst="rect">
            <a:avLst/>
          </a:prstGeom>
          <a:noFill/>
          <a:ln w="9525">
            <a:noFill/>
            <a:miter lim="800000"/>
            <a:headEnd/>
            <a:tailEnd/>
          </a:ln>
        </p:spPr>
        <p:txBody>
          <a:bodyPr wrap="none">
            <a:spAutoFit/>
          </a:bodyPr>
          <a:lstStyle/>
          <a:p>
            <a:r>
              <a:rPr lang="en-US" sz="1400"/>
              <a:t>8.5 x 10</a:t>
            </a:r>
            <a:r>
              <a:rPr lang="en-US" sz="1400" baseline="30000"/>
              <a:t>12</a:t>
            </a:r>
            <a:r>
              <a:rPr lang="en-US" sz="1400"/>
              <a:t> m/s/s, out, sharp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checkerboard(across)">
                                      <p:cBhvr>
                                        <p:cTn id="7" dur="500"/>
                                        <p:tgtEl>
                                          <p:spTgt spid="56323"/>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304800" y="228600"/>
            <a:ext cx="7086600" cy="701675"/>
          </a:xfrm>
          <a:prstGeom prst="rect">
            <a:avLst/>
          </a:prstGeom>
          <a:noFill/>
          <a:ln w="9525">
            <a:noFill/>
            <a:miter lim="800000"/>
            <a:headEnd/>
            <a:tailEnd/>
          </a:ln>
        </p:spPr>
        <p:txBody>
          <a:bodyPr>
            <a:spAutoFit/>
          </a:bodyPr>
          <a:lstStyle/>
          <a:p>
            <a:r>
              <a:rPr lang="en-US" sz="4000" b="1"/>
              <a:t>Gravitational Time Dilation</a:t>
            </a:r>
          </a:p>
        </p:txBody>
      </p:sp>
      <p:sp>
        <p:nvSpPr>
          <p:cNvPr id="58371" name="Text Box 3"/>
          <p:cNvSpPr txBox="1">
            <a:spLocks noChangeArrowheads="1"/>
          </p:cNvSpPr>
          <p:nvPr/>
        </p:nvSpPr>
        <p:spPr bwMode="auto">
          <a:xfrm>
            <a:off x="3733800" y="3106738"/>
            <a:ext cx="5410200" cy="2528887"/>
          </a:xfrm>
          <a:prstGeom prst="rect">
            <a:avLst/>
          </a:prstGeom>
          <a:noFill/>
          <a:ln w="9525">
            <a:noFill/>
            <a:miter lim="800000"/>
            <a:headEnd/>
            <a:tailEnd/>
          </a:ln>
        </p:spPr>
        <p:txBody>
          <a:bodyPr>
            <a:spAutoFit/>
          </a:bodyPr>
          <a:lstStyle/>
          <a:p>
            <a:r>
              <a:rPr lang="en-US" sz="3200">
                <a:cs typeface="Times New Roman" charset="0"/>
              </a:rPr>
              <a:t>Δ</a:t>
            </a:r>
            <a:r>
              <a:rPr lang="en-US" sz="3200"/>
              <a:t>t 	- Dilated time interval</a:t>
            </a:r>
          </a:p>
          <a:p>
            <a:r>
              <a:rPr lang="en-US" sz="3200"/>
              <a:t>Δt</a:t>
            </a:r>
            <a:r>
              <a:rPr lang="en-US" sz="3200" baseline="-25000"/>
              <a:t>o</a:t>
            </a:r>
            <a:r>
              <a:rPr lang="en-US" sz="3200"/>
              <a:t> 	- Original time interval</a:t>
            </a:r>
          </a:p>
          <a:p>
            <a:r>
              <a:rPr lang="en-US" sz="3200"/>
              <a:t>R</a:t>
            </a:r>
            <a:r>
              <a:rPr lang="en-US" sz="3200" baseline="-25000"/>
              <a:t>s</a:t>
            </a:r>
            <a:r>
              <a:rPr lang="en-US" sz="3200"/>
              <a:t> 	- Schwarzschild radius</a:t>
            </a:r>
          </a:p>
          <a:p>
            <a:r>
              <a:rPr lang="en-US" sz="3200">
                <a:cs typeface="Times New Roman" charset="0"/>
              </a:rPr>
              <a:t>r</a:t>
            </a:r>
            <a:r>
              <a:rPr lang="en-US" sz="3200"/>
              <a:t> 	- Distance that the clock   	is from the black hole</a:t>
            </a:r>
          </a:p>
        </p:txBody>
      </p:sp>
      <p:grpSp>
        <p:nvGrpSpPr>
          <p:cNvPr id="1029" name="Group 7"/>
          <p:cNvGrpSpPr>
            <a:grpSpLocks/>
          </p:cNvGrpSpPr>
          <p:nvPr/>
        </p:nvGrpSpPr>
        <p:grpSpPr bwMode="auto">
          <a:xfrm>
            <a:off x="533400" y="914400"/>
            <a:ext cx="2819400" cy="2819400"/>
            <a:chOff x="3840" y="912"/>
            <a:chExt cx="1776" cy="1776"/>
          </a:xfrm>
        </p:grpSpPr>
        <p:sp>
          <p:nvSpPr>
            <p:cNvPr id="1030" name="Rectangle 6"/>
            <p:cNvSpPr>
              <a:spLocks noChangeArrowheads="1"/>
            </p:cNvSpPr>
            <p:nvPr/>
          </p:nvSpPr>
          <p:spPr bwMode="auto">
            <a:xfrm>
              <a:off x="3840" y="912"/>
              <a:ext cx="1776" cy="1776"/>
            </a:xfrm>
            <a:prstGeom prst="rect">
              <a:avLst/>
            </a:prstGeom>
            <a:solidFill>
              <a:srgbClr val="00CCFF"/>
            </a:solidFill>
            <a:ln w="9525">
              <a:solidFill>
                <a:schemeClr val="tx1"/>
              </a:solidFill>
              <a:miter lim="800000"/>
              <a:headEnd/>
              <a:tailEnd/>
            </a:ln>
          </p:spPr>
          <p:txBody>
            <a:bodyPr wrap="none" anchor="ctr"/>
            <a:lstStyle/>
            <a:p>
              <a:endParaRPr lang="en-US"/>
            </a:p>
          </p:txBody>
        </p:sp>
        <p:graphicFrame>
          <p:nvGraphicFramePr>
            <p:cNvPr id="1026" name="Object 5"/>
            <p:cNvGraphicFramePr>
              <a:graphicFrameLocks noChangeAspect="1"/>
            </p:cNvGraphicFramePr>
            <p:nvPr/>
          </p:nvGraphicFramePr>
          <p:xfrm>
            <a:off x="3840" y="1152"/>
            <a:ext cx="1544" cy="1150"/>
          </p:xfrm>
          <a:graphic>
            <a:graphicData uri="http://schemas.openxmlformats.org/presentationml/2006/ole">
              <p:oleObj spid="_x0000_s1026" name="Equation" r:id="rId4" imgW="1091880" imgH="81252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2246769"/>
          </a:xfrm>
          <a:prstGeom prst="rect">
            <a:avLst/>
          </a:prstGeom>
          <a:noFill/>
          <a:ln w="9525">
            <a:noFill/>
            <a:miter lim="800000"/>
            <a:headEnd/>
            <a:tailEnd/>
          </a:ln>
        </p:spPr>
        <p:txBody>
          <a:bodyPr wrap="square">
            <a:spAutoFit/>
          </a:bodyPr>
          <a:lstStyle/>
          <a:p>
            <a:r>
              <a:rPr lang="en-US" sz="2800" b="1" u="sng" dirty="0"/>
              <a:t>Put this in your notes:</a:t>
            </a:r>
            <a:r>
              <a:rPr lang="en-US" sz="2800" dirty="0"/>
              <a:t>  A graduate student is </a:t>
            </a:r>
            <a:r>
              <a:rPr lang="en-US" sz="2800" dirty="0" smtClean="0"/>
              <a:t>5.5 km beyond the event horizon </a:t>
            </a:r>
            <a:r>
              <a:rPr lang="en-US" sz="2800" dirty="0"/>
              <a:t>of a black hole with a Schwarzschild radius of 9.5 km.  If they are waving (in their frame of reference) every 3.2 seconds, how often do we see them waving if we are far away?</a:t>
            </a:r>
          </a:p>
        </p:txBody>
      </p:sp>
      <p:sp>
        <p:nvSpPr>
          <p:cNvPr id="60419" name="Text Box 3"/>
          <p:cNvSpPr txBox="1">
            <a:spLocks noChangeArrowheads="1"/>
          </p:cNvSpPr>
          <p:nvPr/>
        </p:nvSpPr>
        <p:spPr bwMode="auto">
          <a:xfrm>
            <a:off x="533400" y="3962400"/>
            <a:ext cx="8399463" cy="579438"/>
          </a:xfrm>
          <a:prstGeom prst="rect">
            <a:avLst/>
          </a:prstGeom>
          <a:noFill/>
          <a:ln w="9525">
            <a:noFill/>
            <a:miter lim="800000"/>
            <a:headEnd/>
            <a:tailEnd/>
          </a:ln>
        </p:spPr>
        <p:txBody>
          <a:bodyPr>
            <a:spAutoFit/>
          </a:bodyPr>
          <a:lstStyle/>
          <a:p>
            <a:pPr>
              <a:spcBef>
                <a:spcPct val="30000"/>
              </a:spcBef>
            </a:pPr>
            <a:r>
              <a:rPr lang="en-US" sz="3200">
                <a:sym typeface="Symbol" pitchFamily="18" charset="2"/>
              </a:rPr>
              <a:t>t = 3.2/</a:t>
            </a:r>
            <a:r>
              <a:rPr lang="en-US" sz="3200">
                <a:cs typeface="Times New Roman" charset="0"/>
                <a:sym typeface="Symbol" pitchFamily="18" charset="2"/>
              </a:rPr>
              <a:t>√(</a:t>
            </a:r>
            <a:r>
              <a:rPr lang="en-US" sz="3200"/>
              <a:t> 1-9.5/15) </a:t>
            </a:r>
            <a:r>
              <a:rPr lang="en-US" sz="3200">
                <a:cs typeface="Times New Roman" charset="0"/>
              </a:rPr>
              <a:t>≈ 5.3 s</a:t>
            </a:r>
          </a:p>
        </p:txBody>
      </p:sp>
      <p:sp>
        <p:nvSpPr>
          <p:cNvPr id="28676" name="Text Box 4"/>
          <p:cNvSpPr txBox="1">
            <a:spLocks noChangeArrowheads="1"/>
          </p:cNvSpPr>
          <p:nvPr/>
        </p:nvSpPr>
        <p:spPr bwMode="auto">
          <a:xfrm>
            <a:off x="136525" y="6513513"/>
            <a:ext cx="471488" cy="274637"/>
          </a:xfrm>
          <a:prstGeom prst="rect">
            <a:avLst/>
          </a:prstGeom>
          <a:noFill/>
          <a:ln w="9525">
            <a:noFill/>
            <a:miter lim="800000"/>
            <a:headEnd/>
            <a:tailEnd/>
          </a:ln>
        </p:spPr>
        <p:txBody>
          <a:bodyPr wrap="none">
            <a:spAutoFit/>
          </a:bodyPr>
          <a:lstStyle/>
          <a:p>
            <a:r>
              <a:rPr lang="en-US" sz="1200"/>
              <a:t>5.3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p:cTn id="7" dur="500" fill="hold"/>
                                        <p:tgtEl>
                                          <p:spTgt spid="60419"/>
                                        </p:tgtEl>
                                        <p:attrNameLst>
                                          <p:attrName>ppt_w</p:attrName>
                                        </p:attrNameLst>
                                      </p:cBhvr>
                                      <p:tavLst>
                                        <p:tav tm="0">
                                          <p:val>
                                            <p:fltVal val="0"/>
                                          </p:val>
                                        </p:tav>
                                        <p:tav tm="100000">
                                          <p:val>
                                            <p:strVal val="#ppt_w"/>
                                          </p:val>
                                        </p:tav>
                                      </p:tavLst>
                                    </p:anim>
                                    <p:anim calcmode="lin" valueType="num">
                                      <p:cBhvr>
                                        <p:cTn id="8" dur="500" fill="hold"/>
                                        <p:tgtEl>
                                          <p:spTgt spid="604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152400"/>
            <a:ext cx="8305800" cy="3387725"/>
          </a:xfrm>
          <a:prstGeom prst="rect">
            <a:avLst/>
          </a:prstGeom>
          <a:noFill/>
          <a:ln w="9525">
            <a:noFill/>
            <a:miter lim="800000"/>
            <a:headEnd/>
            <a:tailEnd/>
          </a:ln>
        </p:spPr>
        <p:txBody>
          <a:bodyPr>
            <a:spAutoFit/>
          </a:bodyPr>
          <a:lstStyle/>
          <a:p>
            <a:r>
              <a:rPr lang="en-US" sz="3600"/>
              <a:t>A graduate student is in orbit 32.5 km from the center of a black hole.  If they have a beacon that flashes every 5.00 seconds, and we (from very far away) see it flashing every 17.2 seconds, what is the Schwarzschild radius of the black hole?</a:t>
            </a:r>
          </a:p>
        </p:txBody>
      </p:sp>
      <p:sp>
        <p:nvSpPr>
          <p:cNvPr id="68611" name="Text Box 3"/>
          <p:cNvSpPr txBox="1">
            <a:spLocks noChangeArrowheads="1"/>
          </p:cNvSpPr>
          <p:nvPr/>
        </p:nvSpPr>
        <p:spPr bwMode="auto">
          <a:xfrm>
            <a:off x="533400" y="3962400"/>
            <a:ext cx="8399463" cy="1212850"/>
          </a:xfrm>
          <a:prstGeom prst="rect">
            <a:avLst/>
          </a:prstGeom>
          <a:noFill/>
          <a:ln w="9525">
            <a:noFill/>
            <a:miter lim="800000"/>
            <a:headEnd/>
            <a:tailEnd/>
          </a:ln>
        </p:spPr>
        <p:txBody>
          <a:bodyPr>
            <a:spAutoFit/>
          </a:bodyPr>
          <a:lstStyle/>
          <a:p>
            <a:pPr>
              <a:spcBef>
                <a:spcPct val="30000"/>
              </a:spcBef>
            </a:pPr>
            <a:r>
              <a:rPr lang="en-US" sz="3200">
                <a:sym typeface="Symbol" pitchFamily="18" charset="2"/>
              </a:rPr>
              <a:t>17.2 = 5.00/</a:t>
            </a:r>
            <a:r>
              <a:rPr lang="en-US" sz="3200">
                <a:cs typeface="Times New Roman" charset="0"/>
                <a:sym typeface="Symbol" pitchFamily="18" charset="2"/>
              </a:rPr>
              <a:t>√(</a:t>
            </a:r>
            <a:r>
              <a:rPr lang="en-US" sz="3200"/>
              <a:t> 1-R</a:t>
            </a:r>
            <a:r>
              <a:rPr lang="en-US" sz="3200" baseline="-25000"/>
              <a:t>s</a:t>
            </a:r>
            <a:r>
              <a:rPr lang="en-US" sz="3200"/>
              <a:t>/32.5) </a:t>
            </a:r>
          </a:p>
          <a:p>
            <a:pPr>
              <a:spcBef>
                <a:spcPct val="30000"/>
              </a:spcBef>
            </a:pPr>
            <a:r>
              <a:rPr lang="en-US" sz="3200"/>
              <a:t>R</a:t>
            </a:r>
            <a:r>
              <a:rPr lang="en-US" sz="3200" baseline="-25000"/>
              <a:t>s</a:t>
            </a:r>
            <a:r>
              <a:rPr lang="en-US" sz="3200"/>
              <a:t> = 32.5</a:t>
            </a:r>
            <a:r>
              <a:rPr lang="en-US" sz="3200">
                <a:cs typeface="Times New Roman" charset="0"/>
                <a:sym typeface="Symbol" pitchFamily="18" charset="2"/>
              </a:rPr>
              <a:t>(1-(5.00 s)</a:t>
            </a:r>
            <a:r>
              <a:rPr lang="en-US" sz="3200" baseline="30000">
                <a:cs typeface="Times New Roman" charset="0"/>
                <a:sym typeface="Symbol" pitchFamily="18" charset="2"/>
              </a:rPr>
              <a:t>2</a:t>
            </a:r>
            <a:r>
              <a:rPr lang="en-US" sz="3200">
                <a:cs typeface="Times New Roman" charset="0"/>
                <a:sym typeface="Symbol" pitchFamily="18" charset="2"/>
              </a:rPr>
              <a:t>/(17.2 s)</a:t>
            </a:r>
            <a:r>
              <a:rPr lang="en-US" sz="3200" baseline="30000">
                <a:cs typeface="Times New Roman" charset="0"/>
                <a:sym typeface="Symbol" pitchFamily="18" charset="2"/>
              </a:rPr>
              <a:t>2</a:t>
            </a:r>
            <a:r>
              <a:rPr lang="en-US" sz="3200">
                <a:cs typeface="Times New Roman" charset="0"/>
                <a:sym typeface="Symbol" pitchFamily="18" charset="2"/>
              </a:rPr>
              <a:t>) = 29.8 km</a:t>
            </a:r>
          </a:p>
        </p:txBody>
      </p:sp>
      <p:sp>
        <p:nvSpPr>
          <p:cNvPr id="29700" name="Text Box 4"/>
          <p:cNvSpPr txBox="1">
            <a:spLocks noChangeArrowheads="1"/>
          </p:cNvSpPr>
          <p:nvPr/>
        </p:nvSpPr>
        <p:spPr bwMode="auto">
          <a:xfrm>
            <a:off x="136525" y="6513513"/>
            <a:ext cx="684213" cy="274637"/>
          </a:xfrm>
          <a:prstGeom prst="rect">
            <a:avLst/>
          </a:prstGeom>
          <a:noFill/>
          <a:ln w="9525">
            <a:noFill/>
            <a:miter lim="800000"/>
            <a:headEnd/>
            <a:tailEnd/>
          </a:ln>
        </p:spPr>
        <p:txBody>
          <a:bodyPr wrap="none">
            <a:spAutoFit/>
          </a:bodyPr>
          <a:lstStyle/>
          <a:p>
            <a:r>
              <a:rPr lang="en-US" sz="1200"/>
              <a:t>29.8 km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p:cTn id="7" dur="500" fill="hold"/>
                                        <p:tgtEl>
                                          <p:spTgt spid="68611"/>
                                        </p:tgtEl>
                                        <p:attrNameLst>
                                          <p:attrName>ppt_w</p:attrName>
                                        </p:attrNameLst>
                                      </p:cBhvr>
                                      <p:tavLst>
                                        <p:tav tm="0">
                                          <p:val>
                                            <p:fltVal val="0"/>
                                          </p:val>
                                        </p:tav>
                                        <p:tav tm="100000">
                                          <p:val>
                                            <p:strVal val="#ppt_w"/>
                                          </p:val>
                                        </p:tav>
                                      </p:tavLst>
                                    </p:anim>
                                    <p:anim calcmode="lin" valueType="num">
                                      <p:cBhvr>
                                        <p:cTn id="8" dur="500" fill="hold"/>
                                        <p:tgtEl>
                                          <p:spTgt spid="6861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3400" y="152400"/>
            <a:ext cx="8305800" cy="3387725"/>
          </a:xfrm>
          <a:prstGeom prst="rect">
            <a:avLst/>
          </a:prstGeom>
          <a:noFill/>
          <a:ln w="9525">
            <a:noFill/>
            <a:miter lim="800000"/>
            <a:headEnd/>
            <a:tailEnd/>
          </a:ln>
        </p:spPr>
        <p:txBody>
          <a:bodyPr>
            <a:spAutoFit/>
          </a:bodyPr>
          <a:lstStyle/>
          <a:p>
            <a:r>
              <a:rPr lang="en-US" sz="3600"/>
              <a:t>A graduate student is in orbit 316 km from the center of a black hole with a Schwarzschild radius of 186 km.  </a:t>
            </a:r>
          </a:p>
          <a:p>
            <a:r>
              <a:rPr lang="en-US" sz="3600"/>
              <a:t>We (from very far away) see their beacon flashing every 7.8 seconds.  How fast do they see it flashing?</a:t>
            </a:r>
          </a:p>
        </p:txBody>
      </p:sp>
      <p:sp>
        <p:nvSpPr>
          <p:cNvPr id="70659" name="Text Box 3"/>
          <p:cNvSpPr txBox="1">
            <a:spLocks noChangeArrowheads="1"/>
          </p:cNvSpPr>
          <p:nvPr/>
        </p:nvSpPr>
        <p:spPr bwMode="auto">
          <a:xfrm>
            <a:off x="533400" y="3962400"/>
            <a:ext cx="8399463" cy="1212850"/>
          </a:xfrm>
          <a:prstGeom prst="rect">
            <a:avLst/>
          </a:prstGeom>
          <a:noFill/>
          <a:ln w="9525">
            <a:noFill/>
            <a:miter lim="800000"/>
            <a:headEnd/>
            <a:tailEnd/>
          </a:ln>
        </p:spPr>
        <p:txBody>
          <a:bodyPr>
            <a:spAutoFit/>
          </a:bodyPr>
          <a:lstStyle/>
          <a:p>
            <a:pPr>
              <a:spcBef>
                <a:spcPct val="30000"/>
              </a:spcBef>
            </a:pPr>
            <a:r>
              <a:rPr lang="en-US" sz="3200">
                <a:sym typeface="Symbol" pitchFamily="18" charset="2"/>
              </a:rPr>
              <a:t>7.8 = t</a:t>
            </a:r>
            <a:r>
              <a:rPr lang="en-US" sz="3200" baseline="-25000">
                <a:sym typeface="Symbol" pitchFamily="18" charset="2"/>
              </a:rPr>
              <a:t>o</a:t>
            </a:r>
            <a:r>
              <a:rPr lang="en-US" sz="3200">
                <a:sym typeface="Symbol" pitchFamily="18" charset="2"/>
              </a:rPr>
              <a:t>/</a:t>
            </a:r>
            <a:r>
              <a:rPr lang="en-US" sz="3200">
                <a:cs typeface="Times New Roman" charset="0"/>
                <a:sym typeface="Symbol" pitchFamily="18" charset="2"/>
              </a:rPr>
              <a:t>√(</a:t>
            </a:r>
            <a:r>
              <a:rPr lang="en-US" sz="3200"/>
              <a:t> 1-186/316) </a:t>
            </a:r>
          </a:p>
          <a:p>
            <a:pPr>
              <a:spcBef>
                <a:spcPct val="30000"/>
              </a:spcBef>
            </a:pPr>
            <a:r>
              <a:rPr lang="en-US" sz="3200">
                <a:sym typeface="Symbol" pitchFamily="18" charset="2"/>
              </a:rPr>
              <a:t>t</a:t>
            </a:r>
            <a:r>
              <a:rPr lang="en-US" sz="3200" baseline="-25000">
                <a:sym typeface="Symbol" pitchFamily="18" charset="2"/>
              </a:rPr>
              <a:t>o</a:t>
            </a:r>
            <a:r>
              <a:rPr lang="en-US" sz="3200"/>
              <a:t> = 7.8</a:t>
            </a:r>
            <a:r>
              <a:rPr lang="en-US" sz="3200">
                <a:cs typeface="Times New Roman" charset="0"/>
                <a:sym typeface="Symbol" pitchFamily="18" charset="2"/>
              </a:rPr>
              <a:t>√(1-</a:t>
            </a:r>
            <a:r>
              <a:rPr lang="en-US" sz="3200"/>
              <a:t>186/316</a:t>
            </a:r>
            <a:r>
              <a:rPr lang="en-US" sz="3200">
                <a:cs typeface="Times New Roman" charset="0"/>
                <a:sym typeface="Symbol" pitchFamily="18" charset="2"/>
              </a:rPr>
              <a:t>) = 5.0 s</a:t>
            </a:r>
          </a:p>
        </p:txBody>
      </p:sp>
      <p:sp>
        <p:nvSpPr>
          <p:cNvPr id="30724" name="Text Box 4"/>
          <p:cNvSpPr txBox="1">
            <a:spLocks noChangeArrowheads="1"/>
          </p:cNvSpPr>
          <p:nvPr/>
        </p:nvSpPr>
        <p:spPr bwMode="auto">
          <a:xfrm>
            <a:off x="136525" y="6513513"/>
            <a:ext cx="471488" cy="274637"/>
          </a:xfrm>
          <a:prstGeom prst="rect">
            <a:avLst/>
          </a:prstGeom>
          <a:noFill/>
          <a:ln w="9525">
            <a:noFill/>
            <a:miter lim="800000"/>
            <a:headEnd/>
            <a:tailEnd/>
          </a:ln>
        </p:spPr>
        <p:txBody>
          <a:bodyPr wrap="none">
            <a:spAutoFit/>
          </a:bodyPr>
          <a:lstStyle/>
          <a:p>
            <a:r>
              <a:rPr lang="en-US" sz="1200"/>
              <a:t>5.0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p:cTn id="7" dur="500" fill="hold"/>
                                        <p:tgtEl>
                                          <p:spTgt spid="70659"/>
                                        </p:tgtEl>
                                        <p:attrNameLst>
                                          <p:attrName>ppt_w</p:attrName>
                                        </p:attrNameLst>
                                      </p:cBhvr>
                                      <p:tavLst>
                                        <p:tav tm="0">
                                          <p:val>
                                            <p:fltVal val="0"/>
                                          </p:val>
                                        </p:tav>
                                        <p:tav tm="100000">
                                          <p:val>
                                            <p:strVal val="#ppt_w"/>
                                          </p:val>
                                        </p:tav>
                                      </p:tavLst>
                                    </p:anim>
                                    <p:anim calcmode="lin" valueType="num">
                                      <p:cBhvr>
                                        <p:cTn id="8" dur="500" fill="hold"/>
                                        <p:tgtEl>
                                          <p:spTgt spid="706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Principle of equivalence:</a:t>
            </a:r>
          </a:p>
        </p:txBody>
      </p:sp>
      <p:grpSp>
        <p:nvGrpSpPr>
          <p:cNvPr id="2" name="Group 18"/>
          <p:cNvGrpSpPr>
            <a:grpSpLocks/>
          </p:cNvGrpSpPr>
          <p:nvPr/>
        </p:nvGrpSpPr>
        <p:grpSpPr bwMode="auto">
          <a:xfrm>
            <a:off x="517525" y="1695450"/>
            <a:ext cx="2832100" cy="4014788"/>
            <a:chOff x="326" y="1068"/>
            <a:chExt cx="1784" cy="2529"/>
          </a:xfrm>
        </p:grpSpPr>
        <p:grpSp>
          <p:nvGrpSpPr>
            <p:cNvPr id="5130" name="Group 17"/>
            <p:cNvGrpSpPr>
              <a:grpSpLocks/>
            </p:cNvGrpSpPr>
            <p:nvPr/>
          </p:nvGrpSpPr>
          <p:grpSpPr bwMode="auto">
            <a:xfrm>
              <a:off x="326" y="1068"/>
              <a:ext cx="1784" cy="2529"/>
              <a:chOff x="326" y="1068"/>
              <a:chExt cx="1784" cy="2529"/>
            </a:xfrm>
          </p:grpSpPr>
          <p:pic>
            <p:nvPicPr>
              <p:cNvPr id="5132" name="Picture 4" descr="genrel_elev_falling_book"/>
              <p:cNvPicPr>
                <a:picLocks noChangeAspect="1" noChangeArrowheads="1"/>
              </p:cNvPicPr>
              <p:nvPr/>
            </p:nvPicPr>
            <p:blipFill>
              <a:blip r:embed="rId2" cstate="print"/>
              <a:srcRect t="13535" b="55788"/>
              <a:stretch>
                <a:fillRect/>
              </a:stretch>
            </p:blipFill>
            <p:spPr bwMode="auto">
              <a:xfrm>
                <a:off x="336" y="1965"/>
                <a:ext cx="1774" cy="1632"/>
              </a:xfrm>
              <a:prstGeom prst="rect">
                <a:avLst/>
              </a:prstGeom>
              <a:noFill/>
              <a:ln w="9525">
                <a:noFill/>
                <a:miter lim="800000"/>
                <a:headEnd/>
                <a:tailEnd/>
              </a:ln>
            </p:spPr>
          </p:pic>
          <p:sp>
            <p:nvSpPr>
              <p:cNvPr id="5133" name="Text Box 8"/>
              <p:cNvSpPr txBox="1">
                <a:spLocks noChangeArrowheads="1"/>
              </p:cNvSpPr>
              <p:nvPr/>
            </p:nvSpPr>
            <p:spPr bwMode="auto">
              <a:xfrm>
                <a:off x="326" y="1068"/>
                <a:ext cx="1118" cy="365"/>
              </a:xfrm>
              <a:prstGeom prst="rect">
                <a:avLst/>
              </a:prstGeom>
              <a:noFill/>
              <a:ln w="9525">
                <a:noFill/>
                <a:miter lim="800000"/>
                <a:headEnd/>
                <a:tailEnd/>
              </a:ln>
            </p:spPr>
            <p:txBody>
              <a:bodyPr wrap="none">
                <a:spAutoFit/>
              </a:bodyPr>
              <a:lstStyle/>
              <a:p>
                <a:r>
                  <a:rPr lang="en-US" sz="3200"/>
                  <a:t>On Earth:</a:t>
                </a:r>
              </a:p>
            </p:txBody>
          </p:sp>
        </p:grpSp>
        <p:sp>
          <p:nvSpPr>
            <p:cNvPr id="5131" name="Line 7"/>
            <p:cNvSpPr>
              <a:spLocks noChangeShapeType="1"/>
            </p:cNvSpPr>
            <p:nvPr/>
          </p:nvSpPr>
          <p:spPr bwMode="auto">
            <a:xfrm>
              <a:off x="816" y="2847"/>
              <a:ext cx="0" cy="288"/>
            </a:xfrm>
            <a:prstGeom prst="line">
              <a:avLst/>
            </a:prstGeom>
            <a:noFill/>
            <a:ln w="28575">
              <a:solidFill>
                <a:srgbClr val="FF0000"/>
              </a:solidFill>
              <a:round/>
              <a:headEnd/>
              <a:tailEnd type="triangle" w="med" len="med"/>
            </a:ln>
          </p:spPr>
          <p:txBody>
            <a:bodyPr/>
            <a:lstStyle/>
            <a:p>
              <a:endParaRPr lang="en-US"/>
            </a:p>
          </p:txBody>
        </p:sp>
      </p:grpSp>
      <p:grpSp>
        <p:nvGrpSpPr>
          <p:cNvPr id="4" name="Group 16"/>
          <p:cNvGrpSpPr>
            <a:grpSpLocks/>
          </p:cNvGrpSpPr>
          <p:nvPr/>
        </p:nvGrpSpPr>
        <p:grpSpPr bwMode="auto">
          <a:xfrm>
            <a:off x="5105400" y="1771650"/>
            <a:ext cx="3884613" cy="3943350"/>
            <a:chOff x="3216" y="1116"/>
            <a:chExt cx="2447" cy="2484"/>
          </a:xfrm>
        </p:grpSpPr>
        <p:grpSp>
          <p:nvGrpSpPr>
            <p:cNvPr id="5125" name="Group 14"/>
            <p:cNvGrpSpPr>
              <a:grpSpLocks/>
            </p:cNvGrpSpPr>
            <p:nvPr/>
          </p:nvGrpSpPr>
          <p:grpSpPr bwMode="auto">
            <a:xfrm>
              <a:off x="3216" y="1116"/>
              <a:ext cx="2447" cy="2484"/>
              <a:chOff x="3216" y="1116"/>
              <a:chExt cx="2447" cy="2484"/>
            </a:xfrm>
          </p:grpSpPr>
          <p:pic>
            <p:nvPicPr>
              <p:cNvPr id="5127" name="Picture 9" descr="genrel_elev_falling_book"/>
              <p:cNvPicPr>
                <a:picLocks noChangeAspect="1" noChangeArrowheads="1"/>
              </p:cNvPicPr>
              <p:nvPr/>
            </p:nvPicPr>
            <p:blipFill>
              <a:blip r:embed="rId2" cstate="print"/>
              <a:srcRect t="13535" b="55788"/>
              <a:stretch>
                <a:fillRect/>
              </a:stretch>
            </p:blipFill>
            <p:spPr bwMode="auto">
              <a:xfrm>
                <a:off x="3216" y="1968"/>
                <a:ext cx="1774" cy="1632"/>
              </a:xfrm>
              <a:prstGeom prst="rect">
                <a:avLst/>
              </a:prstGeom>
              <a:noFill/>
              <a:ln w="9525">
                <a:noFill/>
                <a:miter lim="800000"/>
                <a:headEnd/>
                <a:tailEnd/>
              </a:ln>
            </p:spPr>
          </p:pic>
          <p:sp>
            <p:nvSpPr>
              <p:cNvPr id="5128" name="Text Box 10"/>
              <p:cNvSpPr txBox="1">
                <a:spLocks noChangeArrowheads="1"/>
              </p:cNvSpPr>
              <p:nvPr/>
            </p:nvSpPr>
            <p:spPr bwMode="auto">
              <a:xfrm>
                <a:off x="3254" y="1116"/>
                <a:ext cx="2409" cy="365"/>
              </a:xfrm>
              <a:prstGeom prst="rect">
                <a:avLst/>
              </a:prstGeom>
              <a:noFill/>
              <a:ln w="9525">
                <a:noFill/>
                <a:miter lim="800000"/>
                <a:headEnd/>
                <a:tailEnd/>
              </a:ln>
            </p:spPr>
            <p:txBody>
              <a:bodyPr wrap="none">
                <a:spAutoFit/>
              </a:bodyPr>
              <a:lstStyle/>
              <a:p>
                <a:r>
                  <a:rPr lang="en-US" sz="3200"/>
                  <a:t>In space: a = 9.8 m/s/s</a:t>
                </a:r>
              </a:p>
            </p:txBody>
          </p:sp>
          <p:sp>
            <p:nvSpPr>
              <p:cNvPr id="5129" name="Line 11"/>
              <p:cNvSpPr>
                <a:spLocks noChangeShapeType="1"/>
              </p:cNvSpPr>
              <p:nvPr/>
            </p:nvSpPr>
            <p:spPr bwMode="auto">
              <a:xfrm flipV="1">
                <a:off x="4128" y="1632"/>
                <a:ext cx="0" cy="336"/>
              </a:xfrm>
              <a:prstGeom prst="line">
                <a:avLst/>
              </a:prstGeom>
              <a:noFill/>
              <a:ln w="28575">
                <a:solidFill>
                  <a:srgbClr val="FF0000"/>
                </a:solidFill>
                <a:round/>
                <a:headEnd/>
                <a:tailEnd type="triangle" w="med" len="med"/>
              </a:ln>
            </p:spPr>
            <p:txBody>
              <a:bodyPr/>
              <a:lstStyle/>
              <a:p>
                <a:endParaRPr lang="en-US"/>
              </a:p>
            </p:txBody>
          </p:sp>
        </p:grpSp>
        <p:sp>
          <p:nvSpPr>
            <p:cNvPr id="5126" name="Line 12"/>
            <p:cNvSpPr>
              <a:spLocks noChangeShapeType="1"/>
            </p:cNvSpPr>
            <p:nvPr/>
          </p:nvSpPr>
          <p:spPr bwMode="auto">
            <a:xfrm>
              <a:off x="3696" y="2853"/>
              <a:ext cx="0" cy="288"/>
            </a:xfrm>
            <a:prstGeom prst="line">
              <a:avLst/>
            </a:prstGeom>
            <a:noFill/>
            <a:ln w="28575">
              <a:solidFill>
                <a:srgbClr val="FF0000"/>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Principle of equivalence:</a:t>
            </a:r>
          </a:p>
        </p:txBody>
      </p:sp>
      <p:pic>
        <p:nvPicPr>
          <p:cNvPr id="6147" name="Picture 10" descr="genrel_elev_falling_book"/>
          <p:cNvPicPr>
            <a:picLocks noChangeAspect="1" noChangeArrowheads="1"/>
          </p:cNvPicPr>
          <p:nvPr/>
        </p:nvPicPr>
        <p:blipFill>
          <a:blip r:embed="rId2" cstate="print"/>
          <a:srcRect t="54135"/>
          <a:stretch>
            <a:fillRect/>
          </a:stretch>
        </p:blipFill>
        <p:spPr bwMode="auto">
          <a:xfrm>
            <a:off x="609600" y="1752600"/>
            <a:ext cx="3062288" cy="4211638"/>
          </a:xfrm>
          <a:prstGeom prst="rect">
            <a:avLst/>
          </a:prstGeom>
          <a:noFill/>
          <a:ln w="9525">
            <a:noFill/>
            <a:miter lim="800000"/>
            <a:headEnd/>
            <a:tailEnd/>
          </a:ln>
        </p:spPr>
      </p:pic>
      <p:sp>
        <p:nvSpPr>
          <p:cNvPr id="5131" name="Text Box 11"/>
          <p:cNvSpPr txBox="1">
            <a:spLocks noChangeArrowheads="1"/>
          </p:cNvSpPr>
          <p:nvPr/>
        </p:nvSpPr>
        <p:spPr bwMode="auto">
          <a:xfrm>
            <a:off x="3886200" y="2209800"/>
            <a:ext cx="5083175" cy="579438"/>
          </a:xfrm>
          <a:prstGeom prst="rect">
            <a:avLst/>
          </a:prstGeom>
          <a:noFill/>
          <a:ln w="9525">
            <a:noFill/>
            <a:miter lim="800000"/>
            <a:headEnd/>
            <a:tailEnd/>
          </a:ln>
        </p:spPr>
        <p:txBody>
          <a:bodyPr wrap="none">
            <a:spAutoFit/>
          </a:bodyPr>
          <a:lstStyle/>
          <a:p>
            <a:r>
              <a:rPr lang="en-US" sz="3200"/>
              <a:t>You feel Zero “g”s in free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 calcmode="lin" valueType="num">
                                      <p:cBhvr additive="base">
                                        <p:cTn id="7" dur="500" fill="hold"/>
                                        <p:tgtEl>
                                          <p:spTgt spid="5131"/>
                                        </p:tgtEl>
                                        <p:attrNameLst>
                                          <p:attrName>ppt_x</p:attrName>
                                        </p:attrNameLst>
                                      </p:cBhvr>
                                      <p:tavLst>
                                        <p:tav tm="0">
                                          <p:val>
                                            <p:strVal val="1+#ppt_w/2"/>
                                          </p:val>
                                        </p:tav>
                                        <p:tav tm="100000">
                                          <p:val>
                                            <p:strVal val="#ppt_x"/>
                                          </p:val>
                                        </p:tav>
                                      </p:tavLst>
                                    </p:anim>
                                    <p:anim calcmode="lin" valueType="num">
                                      <p:cBhvr additive="base">
                                        <p:cTn id="8"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Apparent Curvature of light:</a:t>
            </a:r>
          </a:p>
        </p:txBody>
      </p:sp>
      <p:pic>
        <p:nvPicPr>
          <p:cNvPr id="7171" name="Picture 5" descr="genrel_elev_beam_light"/>
          <p:cNvPicPr>
            <a:picLocks noChangeAspect="1" noChangeArrowheads="1"/>
          </p:cNvPicPr>
          <p:nvPr/>
        </p:nvPicPr>
        <p:blipFill>
          <a:blip r:embed="rId2" cstate="print"/>
          <a:srcRect r="56346"/>
          <a:stretch>
            <a:fillRect/>
          </a:stretch>
        </p:blipFill>
        <p:spPr bwMode="auto">
          <a:xfrm>
            <a:off x="1066800" y="1143000"/>
            <a:ext cx="2390775" cy="3505200"/>
          </a:xfrm>
          <a:prstGeom prst="rect">
            <a:avLst/>
          </a:prstGeom>
          <a:noFill/>
          <a:ln w="9525">
            <a:noFill/>
            <a:miter lim="800000"/>
            <a:headEnd/>
            <a:tailEnd/>
          </a:ln>
        </p:spPr>
      </p:pic>
      <p:sp>
        <p:nvSpPr>
          <p:cNvPr id="7172" name="Text Box 7"/>
          <p:cNvSpPr txBox="1">
            <a:spLocks noChangeArrowheads="1"/>
          </p:cNvSpPr>
          <p:nvPr/>
        </p:nvSpPr>
        <p:spPr bwMode="auto">
          <a:xfrm>
            <a:off x="517525" y="4895850"/>
            <a:ext cx="2860675" cy="579438"/>
          </a:xfrm>
          <a:prstGeom prst="rect">
            <a:avLst/>
          </a:prstGeom>
          <a:noFill/>
          <a:ln w="9525">
            <a:noFill/>
            <a:miter lim="800000"/>
            <a:headEnd/>
            <a:tailEnd/>
          </a:ln>
        </p:spPr>
        <p:txBody>
          <a:bodyPr wrap="none">
            <a:spAutoFit/>
          </a:bodyPr>
          <a:lstStyle/>
          <a:p>
            <a:r>
              <a:rPr lang="en-US" sz="3200"/>
              <a:t>Not accelerating</a:t>
            </a:r>
          </a:p>
        </p:txBody>
      </p:sp>
      <p:grpSp>
        <p:nvGrpSpPr>
          <p:cNvPr id="2" name="Group 9"/>
          <p:cNvGrpSpPr>
            <a:grpSpLocks/>
          </p:cNvGrpSpPr>
          <p:nvPr/>
        </p:nvGrpSpPr>
        <p:grpSpPr bwMode="auto">
          <a:xfrm>
            <a:off x="4800600" y="1143000"/>
            <a:ext cx="3922713" cy="4876800"/>
            <a:chOff x="3312" y="768"/>
            <a:chExt cx="2471" cy="3072"/>
          </a:xfrm>
        </p:grpSpPr>
        <p:pic>
          <p:nvPicPr>
            <p:cNvPr id="7174" name="Picture 6" descr="genrel_elev_beam_light"/>
            <p:cNvPicPr>
              <a:picLocks noChangeAspect="1" noChangeArrowheads="1"/>
            </p:cNvPicPr>
            <p:nvPr/>
          </p:nvPicPr>
          <p:blipFill>
            <a:blip r:embed="rId2" cstate="print"/>
            <a:srcRect l="50653" r="5695"/>
            <a:stretch>
              <a:fillRect/>
            </a:stretch>
          </p:blipFill>
          <p:spPr bwMode="auto">
            <a:xfrm>
              <a:off x="3408" y="768"/>
              <a:ext cx="1506" cy="2208"/>
            </a:xfrm>
            <a:prstGeom prst="rect">
              <a:avLst/>
            </a:prstGeom>
            <a:noFill/>
            <a:ln w="9525">
              <a:noFill/>
              <a:miter lim="800000"/>
              <a:headEnd/>
              <a:tailEnd/>
            </a:ln>
          </p:spPr>
        </p:pic>
        <p:sp>
          <p:nvSpPr>
            <p:cNvPr id="7175" name="Text Box 8"/>
            <p:cNvSpPr txBox="1">
              <a:spLocks noChangeArrowheads="1"/>
            </p:cNvSpPr>
            <p:nvPr/>
          </p:nvSpPr>
          <p:spPr bwMode="auto">
            <a:xfrm>
              <a:off x="3312" y="3168"/>
              <a:ext cx="2471" cy="672"/>
            </a:xfrm>
            <a:prstGeom prst="rect">
              <a:avLst/>
            </a:prstGeom>
            <a:noFill/>
            <a:ln w="9525">
              <a:noFill/>
              <a:miter lim="800000"/>
              <a:headEnd/>
              <a:tailEnd/>
            </a:ln>
          </p:spPr>
          <p:txBody>
            <a:bodyPr>
              <a:spAutoFit/>
            </a:bodyPr>
            <a:lstStyle/>
            <a:p>
              <a:r>
                <a:rPr lang="en-US" sz="3200"/>
                <a:t>Accelerating up so fast the lady’s a goner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Apparent Curvature of light:</a:t>
            </a:r>
          </a:p>
        </p:txBody>
      </p:sp>
      <p:pic>
        <p:nvPicPr>
          <p:cNvPr id="7176" name="Picture 8" descr="genrel_eclipse_stars"/>
          <p:cNvPicPr>
            <a:picLocks noChangeAspect="1" noChangeArrowheads="1"/>
          </p:cNvPicPr>
          <p:nvPr/>
        </p:nvPicPr>
        <p:blipFill>
          <a:blip r:embed="rId3" cstate="print"/>
          <a:srcRect t="52222"/>
          <a:stretch>
            <a:fillRect/>
          </a:stretch>
        </p:blipFill>
        <p:spPr bwMode="auto">
          <a:xfrm>
            <a:off x="5029200" y="990600"/>
            <a:ext cx="3581400" cy="3560763"/>
          </a:xfrm>
          <a:prstGeom prst="rect">
            <a:avLst/>
          </a:prstGeom>
          <a:noFill/>
          <a:ln w="9525">
            <a:noFill/>
            <a:miter lim="800000"/>
            <a:headEnd/>
            <a:tailEnd/>
          </a:ln>
        </p:spPr>
      </p:pic>
      <p:pic>
        <p:nvPicPr>
          <p:cNvPr id="8196" name="Picture 10" descr="genrel_eclipse_stars"/>
          <p:cNvPicPr>
            <a:picLocks noChangeAspect="1" noChangeArrowheads="1"/>
          </p:cNvPicPr>
          <p:nvPr/>
        </p:nvPicPr>
        <p:blipFill>
          <a:blip r:embed="rId3" cstate="print"/>
          <a:srcRect b="47778"/>
          <a:stretch>
            <a:fillRect/>
          </a:stretch>
        </p:blipFill>
        <p:spPr bwMode="auto">
          <a:xfrm>
            <a:off x="304800" y="990600"/>
            <a:ext cx="3295650" cy="3581400"/>
          </a:xfrm>
          <a:prstGeom prst="rect">
            <a:avLst/>
          </a:prstGeom>
          <a:noFill/>
          <a:ln w="9525">
            <a:noFill/>
            <a:miter lim="800000"/>
            <a:headEnd/>
            <a:tailEnd/>
          </a:ln>
        </p:spPr>
      </p:pic>
      <p:sp>
        <p:nvSpPr>
          <p:cNvPr id="7179" name="Text Box 11"/>
          <p:cNvSpPr txBox="1">
            <a:spLocks noChangeArrowheads="1"/>
          </p:cNvSpPr>
          <p:nvPr/>
        </p:nvSpPr>
        <p:spPr bwMode="auto">
          <a:xfrm>
            <a:off x="457200" y="4816475"/>
            <a:ext cx="8474075" cy="2041525"/>
          </a:xfrm>
          <a:prstGeom prst="rect">
            <a:avLst/>
          </a:prstGeom>
          <a:noFill/>
          <a:ln w="9525">
            <a:noFill/>
            <a:miter lim="800000"/>
            <a:headEnd/>
            <a:tailEnd/>
          </a:ln>
        </p:spPr>
        <p:txBody>
          <a:bodyPr>
            <a:spAutoFit/>
          </a:bodyPr>
          <a:lstStyle/>
          <a:p>
            <a:r>
              <a:rPr lang="en-US" sz="3200"/>
              <a:t>In 1919, Sir Arthur Eddington</a:t>
            </a:r>
          </a:p>
          <a:p>
            <a:r>
              <a:rPr lang="en-US" sz="3200"/>
              <a:t>Eclipse</a:t>
            </a:r>
          </a:p>
          <a:p>
            <a:r>
              <a:rPr lang="en-US" sz="3200"/>
              <a:t>Light was bent twice as much as Newton’s theory predicted, supporting General Relativity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179">
                                            <p:txEl>
                                              <p:pRg st="0" end="0"/>
                                            </p:txEl>
                                          </p:spTgt>
                                        </p:tgtEl>
                                        <p:attrNameLst>
                                          <p:attrName>style.visibility</p:attrName>
                                        </p:attrNameLst>
                                      </p:cBhvr>
                                      <p:to>
                                        <p:strVal val="visible"/>
                                      </p:to>
                                    </p:set>
                                    <p:animEffect transition="in" filter="wipe(left)">
                                      <p:cBhvr>
                                        <p:cTn id="11" dur="500"/>
                                        <p:tgtEl>
                                          <p:spTgt spid="71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179">
                                            <p:txEl>
                                              <p:pRg st="1" end="1"/>
                                            </p:txEl>
                                          </p:spTgt>
                                        </p:tgtEl>
                                        <p:attrNameLst>
                                          <p:attrName>style.visibility</p:attrName>
                                        </p:attrNameLst>
                                      </p:cBhvr>
                                      <p:to>
                                        <p:strVal val="visible"/>
                                      </p:to>
                                    </p:set>
                                    <p:animEffect transition="in" filter="wipe(left)">
                                      <p:cBhvr>
                                        <p:cTn id="16" dur="500"/>
                                        <p:tgtEl>
                                          <p:spTgt spid="71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179">
                                            <p:txEl>
                                              <p:pRg st="2" end="2"/>
                                            </p:txEl>
                                          </p:spTgt>
                                        </p:tgtEl>
                                        <p:attrNameLst>
                                          <p:attrName>style.visibility</p:attrName>
                                        </p:attrNameLst>
                                      </p:cBhvr>
                                      <p:to>
                                        <p:strVal val="visible"/>
                                      </p:to>
                                    </p:set>
                                    <p:animEffect transition="in" filter="wipe(left)">
                                      <p:cBhvr>
                                        <p:cTn id="21" dur="500"/>
                                        <p:tgtEl>
                                          <p:spTgt spid="7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Gravitational Lensing:</a:t>
            </a:r>
          </a:p>
        </p:txBody>
      </p:sp>
      <p:pic>
        <p:nvPicPr>
          <p:cNvPr id="9219" name="Picture 6" descr="Gravity_Lens"/>
          <p:cNvPicPr>
            <a:picLocks noChangeAspect="1" noChangeArrowheads="1"/>
          </p:cNvPicPr>
          <p:nvPr/>
        </p:nvPicPr>
        <p:blipFill>
          <a:blip r:embed="rId3" cstate="print"/>
          <a:srcRect/>
          <a:stretch>
            <a:fillRect/>
          </a:stretch>
        </p:blipFill>
        <p:spPr bwMode="auto">
          <a:xfrm>
            <a:off x="457200" y="1219200"/>
            <a:ext cx="8382000" cy="488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228600"/>
            <a:ext cx="8382000" cy="701675"/>
          </a:xfrm>
          <a:prstGeom prst="rect">
            <a:avLst/>
          </a:prstGeom>
          <a:noFill/>
          <a:ln w="9525">
            <a:noFill/>
            <a:miter lim="800000"/>
            <a:headEnd/>
            <a:tailEnd/>
          </a:ln>
        </p:spPr>
        <p:txBody>
          <a:bodyPr>
            <a:spAutoFit/>
          </a:bodyPr>
          <a:lstStyle/>
          <a:p>
            <a:r>
              <a:rPr lang="en-US" sz="4000" b="1"/>
              <a:t>Gravitational Lensing:</a:t>
            </a:r>
          </a:p>
        </p:txBody>
      </p:sp>
      <p:pic>
        <p:nvPicPr>
          <p:cNvPr id="10243" name="Picture 4" descr="Many_Gravity_Lens"/>
          <p:cNvPicPr>
            <a:picLocks noChangeAspect="1" noChangeArrowheads="1"/>
          </p:cNvPicPr>
          <p:nvPr/>
        </p:nvPicPr>
        <p:blipFill>
          <a:blip r:embed="rId3" cstate="print"/>
          <a:srcRect/>
          <a:stretch>
            <a:fillRect/>
          </a:stretch>
        </p:blipFill>
        <p:spPr bwMode="auto">
          <a:xfrm>
            <a:off x="838200" y="1033463"/>
            <a:ext cx="7315200" cy="5824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228600"/>
            <a:ext cx="5791200" cy="701675"/>
          </a:xfrm>
          <a:prstGeom prst="rect">
            <a:avLst/>
          </a:prstGeom>
          <a:noFill/>
          <a:ln w="9525">
            <a:noFill/>
            <a:miter lim="800000"/>
            <a:headEnd/>
            <a:tailEnd/>
          </a:ln>
        </p:spPr>
        <p:txBody>
          <a:bodyPr>
            <a:spAutoFit/>
          </a:bodyPr>
          <a:lstStyle/>
          <a:p>
            <a:r>
              <a:rPr lang="en-US" sz="4000" b="1"/>
              <a:t>Curvature of Space:</a:t>
            </a:r>
          </a:p>
        </p:txBody>
      </p:sp>
      <p:sp>
        <p:nvSpPr>
          <p:cNvPr id="14340" name="Text Box 4"/>
          <p:cNvSpPr txBox="1">
            <a:spLocks noChangeArrowheads="1"/>
          </p:cNvSpPr>
          <p:nvPr/>
        </p:nvSpPr>
        <p:spPr bwMode="auto">
          <a:xfrm>
            <a:off x="381000" y="1600200"/>
            <a:ext cx="8610600" cy="4478338"/>
          </a:xfrm>
          <a:prstGeom prst="rect">
            <a:avLst/>
          </a:prstGeom>
          <a:noFill/>
          <a:ln w="9525">
            <a:noFill/>
            <a:miter lim="800000"/>
            <a:headEnd/>
            <a:tailEnd/>
          </a:ln>
        </p:spPr>
        <p:txBody>
          <a:bodyPr>
            <a:spAutoFit/>
          </a:bodyPr>
          <a:lstStyle/>
          <a:p>
            <a:pPr algn="ctr"/>
            <a:r>
              <a:rPr lang="en-US" sz="3200"/>
              <a:t>Now that you understand that gravity bends light…</a:t>
            </a:r>
          </a:p>
          <a:p>
            <a:pPr algn="ctr"/>
            <a:r>
              <a:rPr lang="en-US" sz="3200"/>
              <a:t>Understand that it does not.</a:t>
            </a:r>
          </a:p>
          <a:p>
            <a:pPr algn="ctr"/>
            <a:r>
              <a:rPr lang="en-US" sz="3200"/>
              <a:t>Light travels in a straight line.</a:t>
            </a:r>
          </a:p>
          <a:p>
            <a:pPr algn="ctr"/>
            <a:r>
              <a:rPr lang="en-US" sz="3200"/>
              <a:t>The space itself near a massive object is curved.</a:t>
            </a:r>
          </a:p>
          <a:p>
            <a:pPr algn="ctr"/>
            <a:r>
              <a:rPr lang="en-US" sz="3200"/>
              <a:t>Light is the absolute.</a:t>
            </a:r>
          </a:p>
          <a:p>
            <a:pPr algn="ctr"/>
            <a:r>
              <a:rPr lang="en-US" sz="3200"/>
              <a:t>It travels at the speed of light.</a:t>
            </a:r>
          </a:p>
          <a:p>
            <a:pPr algn="ctr"/>
            <a:r>
              <a:rPr lang="en-US" sz="3200"/>
              <a:t>It travels in a straight line.</a:t>
            </a:r>
          </a:p>
          <a:p>
            <a:pPr algn="ctr"/>
            <a:r>
              <a:rPr lang="en-US" sz="3200"/>
              <a:t>Do not adjust your television set…</a:t>
            </a:r>
          </a:p>
          <a:p>
            <a:pPr algn="ctr"/>
            <a:r>
              <a:rPr lang="en-US" sz="3200"/>
              <a:t>Re-adjust your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xEl>
                                              <p:pRg st="4" end="4"/>
                                            </p:txEl>
                                          </p:spTgt>
                                        </p:tgtEl>
                                        <p:attrNameLst>
                                          <p:attrName>style.visibility</p:attrName>
                                        </p:attrNameLst>
                                      </p:cBhvr>
                                      <p:to>
                                        <p:strVal val="visible"/>
                                      </p:to>
                                    </p:set>
                                    <p:anim calcmode="lin" valueType="num">
                                      <p:cBhvr additive="base">
                                        <p:cTn id="31"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40">
                                            <p:txEl>
                                              <p:pRg st="5" end="5"/>
                                            </p:txEl>
                                          </p:spTgt>
                                        </p:tgtEl>
                                        <p:attrNameLst>
                                          <p:attrName>style.visibility</p:attrName>
                                        </p:attrNameLst>
                                      </p:cBhvr>
                                      <p:to>
                                        <p:strVal val="visible"/>
                                      </p:to>
                                    </p:set>
                                    <p:anim calcmode="lin" valueType="num">
                                      <p:cBhvr additive="base">
                                        <p:cTn id="37"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40">
                                            <p:txEl>
                                              <p:pRg st="6" end="6"/>
                                            </p:txEl>
                                          </p:spTgt>
                                        </p:tgtEl>
                                        <p:attrNameLst>
                                          <p:attrName>style.visibility</p:attrName>
                                        </p:attrNameLst>
                                      </p:cBhvr>
                                      <p:to>
                                        <p:strVal val="visible"/>
                                      </p:to>
                                    </p:set>
                                    <p:anim calcmode="lin" valueType="num">
                                      <p:cBhvr additive="base">
                                        <p:cTn id="43"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40">
                                            <p:txEl>
                                              <p:pRg st="7" end="7"/>
                                            </p:txEl>
                                          </p:spTgt>
                                        </p:tgtEl>
                                        <p:attrNameLst>
                                          <p:attrName>style.visibility</p:attrName>
                                        </p:attrNameLst>
                                      </p:cBhvr>
                                      <p:to>
                                        <p:strVal val="visible"/>
                                      </p:to>
                                    </p:set>
                                    <p:anim calcmode="lin" valueType="num">
                                      <p:cBhvr additive="base">
                                        <p:cTn id="49" dur="500" fill="hold"/>
                                        <p:tgtEl>
                                          <p:spTgt spid="1434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340">
                                            <p:txEl>
                                              <p:pRg st="8" end="8"/>
                                            </p:txEl>
                                          </p:spTgt>
                                        </p:tgtEl>
                                        <p:attrNameLst>
                                          <p:attrName>style.visibility</p:attrName>
                                        </p:attrNameLst>
                                      </p:cBhvr>
                                      <p:to>
                                        <p:strVal val="visible"/>
                                      </p:to>
                                    </p:set>
                                    <p:anim calcmode="lin" valueType="num">
                                      <p:cBhvr additive="base">
                                        <p:cTn id="55"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1110</Words>
  <Application>Microsoft Office PowerPoint</Application>
  <PresentationFormat>On-screen Show (4:3)</PresentationFormat>
  <Paragraphs>170</Paragraphs>
  <Slides>29</Slides>
  <Notes>24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Default Design</vt:lpstr>
      <vt:lpstr>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104</cp:revision>
  <dcterms:created xsi:type="dcterms:W3CDTF">2000-03-22T15:00:54Z</dcterms:created>
  <dcterms:modified xsi:type="dcterms:W3CDTF">2016-05-19T22:46:26Z</dcterms:modified>
</cp:coreProperties>
</file>