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470" r:id="rId3"/>
    <p:sldId id="471" r:id="rId4"/>
    <p:sldId id="472" r:id="rId5"/>
    <p:sldId id="47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3108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6AC624-9BA5-4020-A7F3-5053C869FF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64E0E-E981-4D3E-991C-C2BB1FDFA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B6B1A-2136-42FA-92FD-4EC2B504D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6A2E6-3DBF-41E5-AD87-5D3A4910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237D1-2454-407B-A06C-FC688F5C7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1C0E6-F55A-452B-BC79-CEFB8F96B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FB86-9F9A-4CED-8473-0149C7E9D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B1071-8A49-4FA0-B432-24CC47A91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359EE-0EFD-419F-84C7-6C8E1034E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93140-697D-42A7-9381-B66B87AD1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9DC8-8CE4-492B-858C-9E0844B11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1E63C-879E-46AE-9763-4F98317BF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F94DCE-E906-4761-8CCD-1DADDAD220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487680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u="sng">
                <a:latin typeface="Times New Roman" charset="0"/>
                <a:ea typeface="ＭＳ Ｐゴシック" charset="0"/>
              </a:rPr>
              <a:t>Simultaneity</a:t>
            </a:r>
            <a:endParaRPr lang="en-US" sz="320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 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endParaRPr lang="en-US" sz="2000">
              <a:solidFill>
                <a:srgbClr val="000000"/>
              </a:solidFill>
              <a:latin typeface="Verdana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endParaRPr lang="en-US" sz="2000">
              <a:solidFill>
                <a:srgbClr val="000000"/>
              </a:solidFill>
              <a:latin typeface="Verdana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endParaRPr lang="en-US" sz="2000">
              <a:solidFill>
                <a:srgbClr val="000000"/>
              </a:solidFill>
              <a:latin typeface="Verdana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b="1" u="sng">
                <a:latin typeface="Times New Roman" charset="0"/>
                <a:ea typeface="ＭＳ Ｐゴシック" charset="0"/>
              </a:rPr>
              <a:t>Contents: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Boxcar example</a:t>
            </a:r>
          </a:p>
          <a:p>
            <a:pPr lvl="1">
              <a:buFontTx/>
              <a:buChar char="•"/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Car and tunnel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3075" name="Picture 30" descr="EINSTEIN"/>
          <p:cNvPicPr>
            <a:picLocks noChangeAspect="1" noChangeArrowheads="1"/>
          </p:cNvPicPr>
          <p:nvPr/>
        </p:nvPicPr>
        <p:blipFill>
          <a:blip r:embed="rId2"/>
          <a:srcRect t="1389" b="1389"/>
          <a:stretch>
            <a:fillRect/>
          </a:stretch>
        </p:blipFill>
        <p:spPr bwMode="auto">
          <a:xfrm>
            <a:off x="5200650" y="0"/>
            <a:ext cx="39433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304800" y="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u="sng">
                <a:latin typeface="Times New Roman" charset="0"/>
                <a:ea typeface="ＭＳ Ｐゴシック" charset="0"/>
              </a:rPr>
              <a:t>Simultaneity</a:t>
            </a:r>
            <a:r>
              <a:rPr lang="en-US" sz="4000" b="1" u="sng">
                <a:latin typeface="Verdana" charset="0"/>
                <a:ea typeface="ＭＳ Ｐゴシック" charset="0"/>
              </a:rPr>
              <a:t> 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457200" y="4876800"/>
            <a:ext cx="822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We can measure speed of light, and time of arrival</a:t>
            </a:r>
          </a:p>
          <a:p>
            <a:r>
              <a:rPr lang="en-US"/>
              <a:t>Observer 2 sees pulses at same time</a:t>
            </a:r>
          </a:p>
          <a:p>
            <a:r>
              <a:rPr lang="en-US"/>
              <a:t>Observer 1 sees the light from B first, then A</a:t>
            </a:r>
          </a:p>
          <a:p>
            <a:r>
              <a:rPr lang="en-US"/>
              <a:t>Simultaneity is relative…</a:t>
            </a: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2252663" y="1428750"/>
            <a:ext cx="4640262" cy="4000500"/>
            <a:chOff x="0" y="0"/>
            <a:chExt cx="2923" cy="2520"/>
          </a:xfrm>
        </p:grpSpPr>
        <p:sp>
          <p:nvSpPr>
            <p:cNvPr id="24167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923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0" y="0"/>
              <a:ext cx="2592" cy="2520"/>
              <a:chOff x="0" y="2520"/>
              <a:chExt cx="2592" cy="2520"/>
            </a:xfrm>
          </p:grpSpPr>
          <p:sp>
            <p:nvSpPr>
              <p:cNvPr id="241672" name="Rectangle 8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2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41673" name="Rectangle 9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2592" cy="10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sz="800">
                    <a:latin typeface="Verdana" pitchFamily="34" charset="0"/>
                  </a:rPr>
                  <a:t>  </a:t>
                </a:r>
                <a:r>
                  <a:rPr lang="en-US" sz="10100">
                    <a:latin typeface="Verdana" pitchFamily="34" charset="0"/>
                  </a:rPr>
                  <a:t> </a:t>
                </a:r>
                <a:r>
                  <a:rPr lang="en-US" sz="800">
                    <a:latin typeface="Verdana" pitchFamily="34" charset="0"/>
                  </a:rPr>
                  <a:t>                              </a:t>
                </a:r>
              </a:p>
            </p:txBody>
          </p:sp>
        </p:grpSp>
      </p:grpSp>
      <p:pic>
        <p:nvPicPr>
          <p:cNvPr id="4101" name="Picture 10" descr="einste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228600"/>
            <a:ext cx="145891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FG26_06"/>
          <p:cNvPicPr>
            <a:picLocks noChangeAspect="1" noChangeArrowheads="1"/>
          </p:cNvPicPr>
          <p:nvPr/>
        </p:nvPicPr>
        <p:blipFill>
          <a:blip r:embed="rId3"/>
          <a:srcRect l="23004" r="17982"/>
          <a:stretch>
            <a:fillRect/>
          </a:stretch>
        </p:blipFill>
        <p:spPr bwMode="auto">
          <a:xfrm>
            <a:off x="609600" y="685800"/>
            <a:ext cx="35734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5562600" y="609600"/>
            <a:ext cx="1600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76200" y="2209800"/>
            <a:ext cx="2667000" cy="914400"/>
            <a:chOff x="76200" y="2209800"/>
            <a:chExt cx="2667000" cy="914400"/>
          </a:xfrm>
        </p:grpSpPr>
        <p:grpSp>
          <p:nvGrpSpPr>
            <p:cNvPr id="5128" name="Group 9"/>
            <p:cNvGrpSpPr>
              <a:grpSpLocks/>
            </p:cNvGrpSpPr>
            <p:nvPr/>
          </p:nvGrpSpPr>
          <p:grpSpPr bwMode="auto">
            <a:xfrm>
              <a:off x="1143000" y="2209800"/>
              <a:ext cx="1600200" cy="914400"/>
              <a:chOff x="720" y="240"/>
              <a:chExt cx="2496" cy="1152"/>
            </a:xfrm>
          </p:grpSpPr>
          <p:sp>
            <p:nvSpPr>
              <p:cNvPr id="251909" name="Oval 5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84" cy="384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1910" name="Oval 6"/>
              <p:cNvSpPr>
                <a:spLocks noChangeArrowheads="1"/>
              </p:cNvSpPr>
              <p:nvPr/>
            </p:nvSpPr>
            <p:spPr bwMode="auto">
              <a:xfrm>
                <a:off x="2689" y="1008"/>
                <a:ext cx="384" cy="384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1911" name="Rectangle 7"/>
              <p:cNvSpPr>
                <a:spLocks noChangeArrowheads="1"/>
              </p:cNvSpPr>
              <p:nvPr/>
            </p:nvSpPr>
            <p:spPr bwMode="auto">
              <a:xfrm>
                <a:off x="720" y="720"/>
                <a:ext cx="2496" cy="4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1912" name="Rectangle 8"/>
              <p:cNvSpPr>
                <a:spLocks noChangeArrowheads="1"/>
              </p:cNvSpPr>
              <p:nvPr/>
            </p:nvSpPr>
            <p:spPr bwMode="auto">
              <a:xfrm>
                <a:off x="1344" y="240"/>
                <a:ext cx="1201" cy="4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251915" name="Line 11"/>
            <p:cNvSpPr>
              <a:spLocks noChangeShapeType="1"/>
            </p:cNvSpPr>
            <p:nvPr/>
          </p:nvSpPr>
          <p:spPr bwMode="auto">
            <a:xfrm>
              <a:off x="609600" y="22098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>
              <a:off x="457200" y="23622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>
              <a:off x="304800" y="25146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1918" name="Line 14"/>
            <p:cNvSpPr>
              <a:spLocks noChangeShapeType="1"/>
            </p:cNvSpPr>
            <p:nvPr/>
          </p:nvSpPr>
          <p:spPr bwMode="auto">
            <a:xfrm>
              <a:off x="76200" y="26670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1889125" y="828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251920" name="Line 16"/>
          <p:cNvSpPr>
            <a:spLocks noChangeShapeType="1"/>
          </p:cNvSpPr>
          <p:nvPr/>
        </p:nvSpPr>
        <p:spPr bwMode="auto">
          <a:xfrm>
            <a:off x="2819400" y="106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441325" y="3495675"/>
            <a:ext cx="84740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The car at rest is 14 feet long, but it is moving fast enough so that it fits exactly inside the 10. foot long tunnel.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a) What it its speed.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b) What does the driver see?  What do we see?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(simultaneity) </a:t>
            </a:r>
          </a:p>
        </p:txBody>
      </p: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5699125" y="-9525"/>
            <a:ext cx="1071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tunnel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Line 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5562600" y="609600"/>
            <a:ext cx="1600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6147" name="Group 1"/>
          <p:cNvGrpSpPr>
            <a:grpSpLocks/>
          </p:cNvGrpSpPr>
          <p:nvPr/>
        </p:nvGrpSpPr>
        <p:grpSpPr bwMode="auto">
          <a:xfrm>
            <a:off x="4495800" y="2209800"/>
            <a:ext cx="2667000" cy="914400"/>
            <a:chOff x="4495800" y="2209800"/>
            <a:chExt cx="2667000" cy="914400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5562600" y="2209800"/>
              <a:ext cx="1600200" cy="914400"/>
              <a:chOff x="720" y="240"/>
              <a:chExt cx="2496" cy="1152"/>
            </a:xfrm>
          </p:grpSpPr>
          <p:sp>
            <p:nvSpPr>
              <p:cNvPr id="252932" name="Oval 4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84" cy="384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2933" name="Oval 5"/>
              <p:cNvSpPr>
                <a:spLocks noChangeArrowheads="1"/>
              </p:cNvSpPr>
              <p:nvPr/>
            </p:nvSpPr>
            <p:spPr bwMode="auto">
              <a:xfrm>
                <a:off x="2689" y="1008"/>
                <a:ext cx="384" cy="384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2934" name="Rectangle 6"/>
              <p:cNvSpPr>
                <a:spLocks noChangeArrowheads="1"/>
              </p:cNvSpPr>
              <p:nvPr/>
            </p:nvSpPr>
            <p:spPr bwMode="auto">
              <a:xfrm>
                <a:off x="720" y="720"/>
                <a:ext cx="2496" cy="4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2935" name="Rectangle 7"/>
              <p:cNvSpPr>
                <a:spLocks noChangeArrowheads="1"/>
              </p:cNvSpPr>
              <p:nvPr/>
            </p:nvSpPr>
            <p:spPr bwMode="auto">
              <a:xfrm>
                <a:off x="1344" y="240"/>
                <a:ext cx="1201" cy="4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252937" name="Line 9"/>
            <p:cNvSpPr>
              <a:spLocks noChangeShapeType="1"/>
            </p:cNvSpPr>
            <p:nvPr/>
          </p:nvSpPr>
          <p:spPr bwMode="auto">
            <a:xfrm>
              <a:off x="5029200" y="22098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2938" name="Line 10"/>
            <p:cNvSpPr>
              <a:spLocks noChangeShapeType="1"/>
            </p:cNvSpPr>
            <p:nvPr/>
          </p:nvSpPr>
          <p:spPr bwMode="auto">
            <a:xfrm>
              <a:off x="4876800" y="23622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2939" name="Line 11"/>
            <p:cNvSpPr>
              <a:spLocks noChangeShapeType="1"/>
            </p:cNvSpPr>
            <p:nvPr/>
          </p:nvSpPr>
          <p:spPr bwMode="auto">
            <a:xfrm>
              <a:off x="4724400" y="25146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2940" name="Line 12"/>
            <p:cNvSpPr>
              <a:spLocks noChangeShapeType="1"/>
            </p:cNvSpPr>
            <p:nvPr/>
          </p:nvSpPr>
          <p:spPr bwMode="auto">
            <a:xfrm>
              <a:off x="4495800" y="26670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1889125" y="828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>
            <a:off x="2819400" y="106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441325" y="3495675"/>
            <a:ext cx="84740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we see:</a:t>
            </a:r>
          </a:p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(size of car, size of tunnel, simultaneity, tyres)</a:t>
            </a:r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5699125" y="-9525"/>
            <a:ext cx="1071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tunnel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Line 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5943600" y="609600"/>
            <a:ext cx="1219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4495800" y="2209800"/>
            <a:ext cx="3429000" cy="914400"/>
            <a:chOff x="4495800" y="2209800"/>
            <a:chExt cx="3429000" cy="914400"/>
          </a:xfrm>
        </p:grpSpPr>
        <p:grpSp>
          <p:nvGrpSpPr>
            <p:cNvPr id="7176" name="Group 1"/>
            <p:cNvGrpSpPr>
              <a:grpSpLocks/>
            </p:cNvGrpSpPr>
            <p:nvPr/>
          </p:nvGrpSpPr>
          <p:grpSpPr bwMode="auto">
            <a:xfrm>
              <a:off x="5562600" y="2209800"/>
              <a:ext cx="2362200" cy="914400"/>
              <a:chOff x="5562600" y="2209800"/>
              <a:chExt cx="2362200" cy="914400"/>
            </a:xfrm>
          </p:grpSpPr>
          <p:sp>
            <p:nvSpPr>
              <p:cNvPr id="253956" name="Oval 4"/>
              <p:cNvSpPr>
                <a:spLocks noChangeArrowheads="1"/>
              </p:cNvSpPr>
              <p:nvPr/>
            </p:nvSpPr>
            <p:spPr bwMode="auto">
              <a:xfrm>
                <a:off x="5789613" y="2819400"/>
                <a:ext cx="363537" cy="304800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3957" name="Oval 5"/>
              <p:cNvSpPr>
                <a:spLocks noChangeArrowheads="1"/>
              </p:cNvSpPr>
              <p:nvPr/>
            </p:nvSpPr>
            <p:spPr bwMode="auto">
              <a:xfrm>
                <a:off x="7424738" y="2819400"/>
                <a:ext cx="363537" cy="304800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3958" name="Rectangle 6"/>
              <p:cNvSpPr>
                <a:spLocks noChangeArrowheads="1"/>
              </p:cNvSpPr>
              <p:nvPr/>
            </p:nvSpPr>
            <p:spPr bwMode="auto">
              <a:xfrm>
                <a:off x="5562600" y="2590800"/>
                <a:ext cx="2362200" cy="381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3959" name="Rectangle 7"/>
              <p:cNvSpPr>
                <a:spLocks noChangeArrowheads="1"/>
              </p:cNvSpPr>
              <p:nvPr/>
            </p:nvSpPr>
            <p:spPr bwMode="auto">
              <a:xfrm>
                <a:off x="6153150" y="2209800"/>
                <a:ext cx="1135063" cy="381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253961" name="Line 9"/>
            <p:cNvSpPr>
              <a:spLocks noChangeShapeType="1"/>
            </p:cNvSpPr>
            <p:nvPr/>
          </p:nvSpPr>
          <p:spPr bwMode="auto">
            <a:xfrm>
              <a:off x="5029200" y="22098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3962" name="Line 10"/>
            <p:cNvSpPr>
              <a:spLocks noChangeShapeType="1"/>
            </p:cNvSpPr>
            <p:nvPr/>
          </p:nvSpPr>
          <p:spPr bwMode="auto">
            <a:xfrm>
              <a:off x="4876800" y="23622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3963" name="Line 11"/>
            <p:cNvSpPr>
              <a:spLocks noChangeShapeType="1"/>
            </p:cNvSpPr>
            <p:nvPr/>
          </p:nvSpPr>
          <p:spPr bwMode="auto">
            <a:xfrm>
              <a:off x="4724400" y="25146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3964" name="Line 12"/>
            <p:cNvSpPr>
              <a:spLocks noChangeShapeType="1"/>
            </p:cNvSpPr>
            <p:nvPr/>
          </p:nvSpPr>
          <p:spPr bwMode="auto">
            <a:xfrm>
              <a:off x="4495800" y="26670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53965" name="Text Box 13"/>
          <p:cNvSpPr txBox="1">
            <a:spLocks noChangeArrowheads="1"/>
          </p:cNvSpPr>
          <p:nvPr/>
        </p:nvSpPr>
        <p:spPr bwMode="auto">
          <a:xfrm>
            <a:off x="1889125" y="828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2819400" y="106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441325" y="3495675"/>
            <a:ext cx="84740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driver sees:</a:t>
            </a:r>
          </a:p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(how long is the car, how long is the tunnel, simultaneity, tyres)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5699125" y="-9525"/>
            <a:ext cx="1071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tunnel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137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569</cp:revision>
  <dcterms:created xsi:type="dcterms:W3CDTF">2001-03-01T17:38:38Z</dcterms:created>
  <dcterms:modified xsi:type="dcterms:W3CDTF">2017-05-24T19:14:54Z</dcterms:modified>
</cp:coreProperties>
</file>