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61" r:id="rId6"/>
    <p:sldId id="262" r:id="rId7"/>
    <p:sldId id="264" r:id="rId8"/>
    <p:sldId id="259" r:id="rId9"/>
    <p:sldId id="265" r:id="rId10"/>
    <p:sldId id="268" r:id="rId11"/>
    <p:sldId id="266" r:id="rId12"/>
    <p:sldId id="267" r:id="rId13"/>
    <p:sldId id="276" r:id="rId14"/>
    <p:sldId id="27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FF3300"/>
    <a:srgbClr val="FF5050"/>
    <a:srgbClr val="FF7C80"/>
    <a:srgbClr val="FF9999"/>
    <a:srgbClr val="FFCC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659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1531696-50EB-4758-BA02-8B5F2DEC5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ubble's_law" TargetMode="External"/><Relationship Id="rId13" Type="http://schemas.openxmlformats.org/officeDocument/2006/relationships/hyperlink" Target="http://en.wikipedia.org/wiki/Vesto_Slipher" TargetMode="External"/><Relationship Id="rId18" Type="http://schemas.openxmlformats.org/officeDocument/2006/relationships/hyperlink" Target="http://en.wikipedia.org/wiki/Kilometre" TargetMode="External"/><Relationship Id="rId26" Type="http://schemas.openxmlformats.org/officeDocument/2006/relationships/hyperlink" Target="http://en.wikipedia.org/wiki/Chandra_X-ray_Observatory" TargetMode="External"/><Relationship Id="rId3" Type="http://schemas.openxmlformats.org/officeDocument/2006/relationships/hyperlink" Target="http://en.wikipedia.org/wiki/Physical_cosmology" TargetMode="External"/><Relationship Id="rId21" Type="http://schemas.openxmlformats.org/officeDocument/2006/relationships/hyperlink" Target="http://en.wikipedia.org/wiki/Hubble_Space_Telescope" TargetMode="External"/><Relationship Id="rId7" Type="http://schemas.openxmlformats.org/officeDocument/2006/relationships/hyperlink" Target="http://en.wikipedia.org/wiki/Proportionality_(mathematics)" TargetMode="External"/><Relationship Id="rId12" Type="http://schemas.openxmlformats.org/officeDocument/2006/relationships/hyperlink" Target="http://en.wikipedia.org/wiki/Redshifts" TargetMode="External"/><Relationship Id="rId17" Type="http://schemas.openxmlformats.org/officeDocument/2006/relationships/hyperlink" Target="http://en.wikipedia.org/wiki/Derivative" TargetMode="External"/><Relationship Id="rId25" Type="http://schemas.openxmlformats.org/officeDocument/2006/relationships/hyperlink" Target="http://en.wikipedia.org/wiki/Cepheid_variable" TargetMode="External"/><Relationship Id="rId2" Type="http://schemas.openxmlformats.org/officeDocument/2006/relationships/slide" Target="../slides/slide9.xml"/><Relationship Id="rId16" Type="http://schemas.openxmlformats.org/officeDocument/2006/relationships/hyperlink" Target="http://en.wikipedia.org/wiki/Comoving_distance" TargetMode="External"/><Relationship Id="rId20" Type="http://schemas.openxmlformats.org/officeDocument/2006/relationships/hyperlink" Target="http://en.wikipedia.org/wiki/Parsec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Galaxy" TargetMode="External"/><Relationship Id="rId11" Type="http://schemas.openxmlformats.org/officeDocument/2006/relationships/hyperlink" Target="http://en.wikipedia.org/wiki/Observation" TargetMode="External"/><Relationship Id="rId24" Type="http://schemas.openxmlformats.org/officeDocument/2006/relationships/hyperlink" Target="http://en.wikipedia.org/wiki/Prior_probability" TargetMode="External"/><Relationship Id="rId5" Type="http://schemas.openxmlformats.org/officeDocument/2006/relationships/hyperlink" Target="http://en.wikipedia.org/wiki/Doppler_shift" TargetMode="External"/><Relationship Id="rId15" Type="http://schemas.openxmlformats.org/officeDocument/2006/relationships/hyperlink" Target="http://en.wikipedia.org/wiki/Big_Bang" TargetMode="External"/><Relationship Id="rId23" Type="http://schemas.openxmlformats.org/officeDocument/2006/relationships/hyperlink" Target="http://en.wikipedia.org/wiki/Wilkinson_Microwave_Anisotropy_Probe" TargetMode="External"/><Relationship Id="rId10" Type="http://schemas.openxmlformats.org/officeDocument/2006/relationships/hyperlink" Target="http://en.wikipedia.org/wiki/Georges_Lema%C3%AEtre" TargetMode="External"/><Relationship Id="rId19" Type="http://schemas.openxmlformats.org/officeDocument/2006/relationships/hyperlink" Target="http://en.wikipedia.org/wiki/Second" TargetMode="External"/><Relationship Id="rId4" Type="http://schemas.openxmlformats.org/officeDocument/2006/relationships/hyperlink" Target="http://en.wikipedia.org/wiki/Edwin_Hubble" TargetMode="External"/><Relationship Id="rId9" Type="http://schemas.openxmlformats.org/officeDocument/2006/relationships/hyperlink" Target="http://en.wikipedia.org/wiki/General_Relativity" TargetMode="External"/><Relationship Id="rId14" Type="http://schemas.openxmlformats.org/officeDocument/2006/relationships/hyperlink" Target="http://en.wikipedia.org/wiki/Metric_expansion_of_space" TargetMode="External"/><Relationship Id="rId22" Type="http://schemas.openxmlformats.org/officeDocument/2006/relationships/hyperlink" Target="http://en.wikipedia.org/wiki/Gravitational_lensin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4D132-A9E4-4D29-850E-3D09B9A1B0A3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20000E3/3E8*656 = 43.7333 nm</a:t>
            </a:r>
          </a:p>
          <a:p>
            <a:pPr eaLnBrk="1" hangingPunct="1"/>
            <a:r>
              <a:rPr lang="en-US" smtClean="0">
                <a:latin typeface="Times New Roman" charset="0"/>
              </a:rPr>
              <a:t>656 + 43.7333 = 699.733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11E47-D747-48EF-B3A9-ACF9A865F732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(691-656)/656*3E5 = 16,000 km/s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16919-5A86-41A8-AEFF-44464B0390BB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charset="0"/>
              </a:rPr>
              <a:t>Hubble's law</a:t>
            </a:r>
            <a:r>
              <a:rPr lang="en-US" dirty="0" smtClean="0">
                <a:latin typeface="Times New Roman" charset="0"/>
              </a:rPr>
              <a:t> is the name for the astronomical observation in </a:t>
            </a:r>
            <a:r>
              <a:rPr lang="en-US" dirty="0" smtClean="0">
                <a:latin typeface="Times New Roman" charset="0"/>
                <a:hlinkClick r:id="rId3" tooltip="Physical cosmology"/>
              </a:rPr>
              <a:t>physical cosmology</a:t>
            </a:r>
            <a:r>
              <a:rPr lang="en-US" dirty="0" smtClean="0">
                <a:latin typeface="Times New Roman" charset="0"/>
              </a:rPr>
              <a:t> first made by American astronomer </a:t>
            </a:r>
            <a:r>
              <a:rPr lang="en-US" dirty="0" smtClean="0">
                <a:latin typeface="Times New Roman" charset="0"/>
                <a:hlinkClick r:id="rId4" tooltip="Edwin Hubble"/>
              </a:rPr>
              <a:t>Edwin Hubble</a:t>
            </a:r>
            <a:r>
              <a:rPr lang="en-US" dirty="0" smtClean="0">
                <a:latin typeface="Times New Roman" charset="0"/>
              </a:rPr>
              <a:t>, that: (1) all objects observed in deep space (interstellar space) are found to have a </a:t>
            </a:r>
            <a:r>
              <a:rPr lang="en-US" dirty="0" err="1" smtClean="0">
                <a:latin typeface="Times New Roman" charset="0"/>
                <a:hlinkClick r:id="rId5" tooltip="Doppler shift"/>
              </a:rPr>
              <a:t>doppler</a:t>
            </a:r>
            <a:r>
              <a:rPr lang="en-US" dirty="0" smtClean="0">
                <a:latin typeface="Times New Roman" charset="0"/>
                <a:hlinkClick r:id="rId5" tooltip="Doppler shift"/>
              </a:rPr>
              <a:t> shift</a:t>
            </a:r>
            <a:r>
              <a:rPr lang="en-US" dirty="0" smtClean="0">
                <a:latin typeface="Times New Roman" charset="0"/>
              </a:rPr>
              <a:t> observable relative velocity to Earth, </a:t>
            </a:r>
            <a:r>
              <a:rPr lang="en-US" i="1" dirty="0" smtClean="0">
                <a:latin typeface="Times New Roman" charset="0"/>
              </a:rPr>
              <a:t>and</a:t>
            </a:r>
            <a:r>
              <a:rPr lang="en-US" dirty="0" smtClean="0">
                <a:latin typeface="Times New Roman" charset="0"/>
              </a:rPr>
              <a:t> to each other; and (2) that this </a:t>
            </a:r>
            <a:r>
              <a:rPr lang="en-US" dirty="0" err="1" smtClean="0">
                <a:latin typeface="Times New Roman" charset="0"/>
              </a:rPr>
              <a:t>doppler</a:t>
            </a:r>
            <a:r>
              <a:rPr lang="en-US" dirty="0" smtClean="0">
                <a:latin typeface="Times New Roman" charset="0"/>
              </a:rPr>
              <a:t>-shift measured velocity, of various </a:t>
            </a:r>
            <a:r>
              <a:rPr lang="en-US" dirty="0" smtClean="0">
                <a:latin typeface="Times New Roman" charset="0"/>
                <a:hlinkClick r:id="rId6" tooltip="Galaxy"/>
              </a:rPr>
              <a:t>galaxies</a:t>
            </a:r>
            <a:r>
              <a:rPr lang="en-US" dirty="0" smtClean="0">
                <a:latin typeface="Times New Roman" charset="0"/>
              </a:rPr>
              <a:t> receding from the Earth is </a:t>
            </a:r>
            <a:r>
              <a:rPr lang="en-US" dirty="0" smtClean="0">
                <a:latin typeface="Times New Roman" charset="0"/>
                <a:hlinkClick r:id="rId7" tooltip="Proportionality (mathematics)"/>
              </a:rPr>
              <a:t>proportional</a:t>
            </a:r>
            <a:r>
              <a:rPr lang="en-US" dirty="0" smtClean="0">
                <a:latin typeface="Times New Roman" charset="0"/>
              </a:rPr>
              <a:t> to their distance from the Earth and all other interstellar bodies. In effect, the space-time volume of the observable universe is expanding (from a smaller past to a larger future); and Hubble's law is the direct physical observation of this process, as it unfolds.</a:t>
            </a:r>
            <a:r>
              <a:rPr lang="en-US" dirty="0" smtClean="0">
                <a:latin typeface="Times New Roman" charset="0"/>
                <a:hlinkClick r:id="rId8"/>
              </a:rPr>
              <a:t>[1]</a:t>
            </a:r>
            <a:r>
              <a:rPr lang="en-US" dirty="0" smtClean="0">
                <a:latin typeface="Times New Roman" charset="0"/>
              </a:rPr>
              <a:t> The law was first derived from the </a:t>
            </a:r>
            <a:r>
              <a:rPr lang="en-US" dirty="0" smtClean="0">
                <a:latin typeface="Times New Roman" charset="0"/>
                <a:hlinkClick r:id="rId9" tooltip="General Relativity"/>
              </a:rPr>
              <a:t>General Relativity</a:t>
            </a:r>
            <a:r>
              <a:rPr lang="en-US" dirty="0" smtClean="0">
                <a:latin typeface="Times New Roman" charset="0"/>
              </a:rPr>
              <a:t> equations </a:t>
            </a:r>
            <a:r>
              <a:rPr lang="en-US" dirty="0" err="1" smtClean="0">
                <a:latin typeface="Times New Roman" charset="0"/>
              </a:rPr>
              <a:t>by</a:t>
            </a:r>
            <a:r>
              <a:rPr lang="en-US" dirty="0" err="1" smtClean="0">
                <a:latin typeface="Times New Roman" charset="0"/>
                <a:hlinkClick r:id="rId10" tooltip="Georges Lemaître"/>
              </a:rPr>
              <a:t>Georges</a:t>
            </a:r>
            <a:r>
              <a:rPr lang="en-US" dirty="0" smtClean="0">
                <a:latin typeface="Times New Roman" charset="0"/>
                <a:hlinkClick r:id="rId10" tooltip="Georges Lemaître"/>
              </a:rPr>
              <a:t> </a:t>
            </a:r>
            <a:r>
              <a:rPr lang="en-US" dirty="0" err="1" smtClean="0">
                <a:latin typeface="Times New Roman" charset="0"/>
                <a:hlinkClick r:id="rId10" tooltip="Georges Lemaître"/>
              </a:rPr>
              <a:t>Lemaître</a:t>
            </a:r>
            <a:r>
              <a:rPr lang="en-US" dirty="0" smtClean="0">
                <a:latin typeface="Times New Roman" charset="0"/>
              </a:rPr>
              <a:t> in 1927.</a:t>
            </a:r>
            <a:r>
              <a:rPr lang="en-US" dirty="0" smtClean="0">
                <a:latin typeface="Times New Roman" charset="0"/>
                <a:hlinkClick r:id="rId8"/>
              </a:rPr>
              <a:t>[2]</a:t>
            </a:r>
            <a:r>
              <a:rPr lang="en-US" dirty="0" smtClean="0">
                <a:latin typeface="Times New Roman" charset="0"/>
              </a:rPr>
              <a:t> </a:t>
            </a:r>
            <a:r>
              <a:rPr lang="en-US" dirty="0" smtClean="0">
                <a:latin typeface="Times New Roman" charset="0"/>
                <a:hlinkClick r:id="rId4" tooltip="Edwin Hubble"/>
              </a:rPr>
              <a:t>Edwin Hubble</a:t>
            </a:r>
            <a:r>
              <a:rPr lang="en-US" dirty="0" smtClean="0">
                <a:latin typeface="Times New Roman" charset="0"/>
              </a:rPr>
              <a:t> derived it empirically in 1929</a:t>
            </a:r>
            <a:r>
              <a:rPr lang="en-US" dirty="0" smtClean="0">
                <a:latin typeface="Times New Roman" charset="0"/>
                <a:hlinkClick r:id="rId8"/>
              </a:rPr>
              <a:t>[3]</a:t>
            </a:r>
            <a:r>
              <a:rPr lang="en-US" dirty="0" smtClean="0">
                <a:latin typeface="Times New Roman" charset="0"/>
              </a:rPr>
              <a:t> after nearly a decade of </a:t>
            </a:r>
            <a:r>
              <a:rPr lang="en-US" dirty="0" smtClean="0">
                <a:latin typeface="Times New Roman" charset="0"/>
                <a:hlinkClick r:id="rId11" tooltip="Observation"/>
              </a:rPr>
              <a:t>observations</a:t>
            </a:r>
            <a:r>
              <a:rPr lang="en-US" dirty="0" smtClean="0">
                <a:latin typeface="Times New Roman" charset="0"/>
              </a:rPr>
              <a:t>. The recession velocity of the objects was inferred from their </a:t>
            </a:r>
            <a:r>
              <a:rPr lang="en-US" dirty="0" err="1" smtClean="0">
                <a:latin typeface="Times New Roman" charset="0"/>
                <a:hlinkClick r:id="rId12" tooltip="Redshifts"/>
              </a:rPr>
              <a:t>redshifts</a:t>
            </a:r>
            <a:r>
              <a:rPr lang="en-US" dirty="0" smtClean="0">
                <a:latin typeface="Times New Roman" charset="0"/>
              </a:rPr>
              <a:t>, many measured earlier by </a:t>
            </a:r>
            <a:r>
              <a:rPr lang="en-US" dirty="0" err="1" smtClean="0">
                <a:latin typeface="Times New Roman" charset="0"/>
                <a:hlinkClick r:id="rId13" tooltip="Vesto Slipher"/>
              </a:rPr>
              <a:t>Vesto</a:t>
            </a:r>
            <a:r>
              <a:rPr lang="en-US" dirty="0" smtClean="0">
                <a:latin typeface="Times New Roman" charset="0"/>
                <a:hlinkClick r:id="rId13" tooltip="Vesto Slipher"/>
              </a:rPr>
              <a:t> </a:t>
            </a:r>
            <a:r>
              <a:rPr lang="en-US" dirty="0" err="1" smtClean="0">
                <a:latin typeface="Times New Roman" charset="0"/>
                <a:hlinkClick r:id="rId13" tooltip="Vesto Slipher"/>
              </a:rPr>
              <a:t>Slipher</a:t>
            </a:r>
            <a:r>
              <a:rPr lang="en-US" dirty="0" smtClean="0">
                <a:latin typeface="Times New Roman" charset="0"/>
              </a:rPr>
              <a:t> (1917) and related to velocity by him.</a:t>
            </a:r>
            <a:r>
              <a:rPr lang="en-US" dirty="0" smtClean="0">
                <a:latin typeface="Times New Roman" charset="0"/>
                <a:hlinkClick r:id="rId8"/>
              </a:rPr>
              <a:t>[4]</a:t>
            </a:r>
            <a:r>
              <a:rPr lang="en-US" dirty="0" smtClean="0">
                <a:latin typeface="Times New Roman" charset="0"/>
              </a:rPr>
              <a:t> It is considered the first observational basis for the </a:t>
            </a:r>
            <a:r>
              <a:rPr lang="en-US" dirty="0" smtClean="0">
                <a:latin typeface="Times New Roman" charset="0"/>
                <a:hlinkClick r:id="rId14" tooltip="Metric expansion of space"/>
              </a:rPr>
              <a:t>expanding space paradigm</a:t>
            </a:r>
            <a:r>
              <a:rPr lang="en-US" dirty="0" smtClean="0">
                <a:latin typeface="Times New Roman" charset="0"/>
              </a:rPr>
              <a:t> and today serves as one of the pieces of evidence most often cited in support of </a:t>
            </a:r>
            <a:r>
              <a:rPr lang="en-US" dirty="0" err="1" smtClean="0">
                <a:latin typeface="Times New Roman" charset="0"/>
              </a:rPr>
              <a:t>the</a:t>
            </a:r>
            <a:r>
              <a:rPr lang="en-US" dirty="0" err="1" smtClean="0">
                <a:latin typeface="Times New Roman" charset="0"/>
                <a:hlinkClick r:id="rId15" tooltip="Big Bang"/>
              </a:rPr>
              <a:t>Big</a:t>
            </a:r>
            <a:r>
              <a:rPr lang="en-US" dirty="0" smtClean="0">
                <a:latin typeface="Times New Roman" charset="0"/>
                <a:hlinkClick r:id="rId15" tooltip="Big Bang"/>
              </a:rPr>
              <a:t> Bang</a:t>
            </a:r>
            <a:r>
              <a:rPr lang="en-US" dirty="0" smtClean="0">
                <a:latin typeface="Times New Roman" charset="0"/>
              </a:rPr>
              <a:t> model.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The law is often expressed by the equation 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dirty="0" smtClean="0">
                <a:latin typeface="Times New Roman" charset="0"/>
              </a:rPr>
              <a:t> =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</a:t>
            </a:r>
            <a:r>
              <a:rPr lang="en-US" i="1" dirty="0" smtClean="0">
                <a:latin typeface="Times New Roman" charset="0"/>
              </a:rPr>
              <a:t>D</a:t>
            </a:r>
            <a:r>
              <a:rPr lang="en-US" dirty="0" smtClean="0">
                <a:latin typeface="Times New Roman" charset="0"/>
              </a:rPr>
              <a:t>, with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the constant of proportionality (the </a:t>
            </a:r>
            <a:r>
              <a:rPr lang="en-US" b="1" dirty="0" smtClean="0">
                <a:latin typeface="Times New Roman" charset="0"/>
              </a:rPr>
              <a:t>Hubble constant</a:t>
            </a:r>
            <a:r>
              <a:rPr lang="en-US" dirty="0" smtClean="0">
                <a:latin typeface="Times New Roman" charset="0"/>
              </a:rPr>
              <a:t>) between the "proper distance" </a:t>
            </a:r>
            <a:r>
              <a:rPr lang="en-US" i="1" dirty="0" smtClean="0">
                <a:latin typeface="Times New Roman" charset="0"/>
              </a:rPr>
              <a:t>D</a:t>
            </a:r>
            <a:r>
              <a:rPr lang="en-US" dirty="0" smtClean="0">
                <a:latin typeface="Times New Roman" charset="0"/>
              </a:rPr>
              <a:t> to a galaxy (which can change over time, unlike the </a:t>
            </a:r>
            <a:r>
              <a:rPr lang="en-US" dirty="0" err="1" smtClean="0">
                <a:latin typeface="Times New Roman" charset="0"/>
                <a:hlinkClick r:id="rId16" tooltip="Comoving distance"/>
              </a:rPr>
              <a:t>comoving</a:t>
            </a:r>
            <a:r>
              <a:rPr lang="en-US" dirty="0" smtClean="0">
                <a:latin typeface="Times New Roman" charset="0"/>
                <a:hlinkClick r:id="rId16" tooltip="Comoving distance"/>
              </a:rPr>
              <a:t> distance</a:t>
            </a:r>
            <a:r>
              <a:rPr lang="en-US" dirty="0" smtClean="0">
                <a:latin typeface="Times New Roman" charset="0"/>
              </a:rPr>
              <a:t>) and its velocity 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dirty="0" smtClean="0">
                <a:latin typeface="Times New Roman" charset="0"/>
              </a:rPr>
              <a:t> (i.e. the </a:t>
            </a:r>
            <a:r>
              <a:rPr lang="en-US" dirty="0" smtClean="0">
                <a:latin typeface="Times New Roman" charset="0"/>
                <a:hlinkClick r:id="rId17" tooltip="Derivative"/>
              </a:rPr>
              <a:t>derivative</a:t>
            </a:r>
            <a:r>
              <a:rPr lang="en-US" dirty="0" smtClean="0">
                <a:latin typeface="Times New Roman" charset="0"/>
              </a:rPr>
              <a:t> of proper distance with respect to cosmological time coordinate; see </a:t>
            </a:r>
            <a:r>
              <a:rPr lang="en-US" dirty="0" err="1" smtClean="0">
                <a:latin typeface="Times New Roman" charset="0"/>
                <a:hlinkClick r:id="rId16" tooltip="Comoving distance"/>
              </a:rPr>
              <a:t>Comoving</a:t>
            </a:r>
            <a:r>
              <a:rPr lang="en-US" dirty="0" smtClean="0">
                <a:latin typeface="Times New Roman" charset="0"/>
                <a:hlinkClick r:id="rId16" tooltip="Comoving distance"/>
              </a:rPr>
              <a:t> </a:t>
            </a:r>
            <a:r>
              <a:rPr lang="en-US" dirty="0" err="1" smtClean="0">
                <a:latin typeface="Times New Roman" charset="0"/>
                <a:hlinkClick r:id="rId16" tooltip="Comoving distance"/>
              </a:rPr>
              <a:t>distance#Uses</a:t>
            </a:r>
            <a:r>
              <a:rPr lang="en-US" dirty="0" smtClean="0">
                <a:latin typeface="Times New Roman" charset="0"/>
                <a:hlinkClick r:id="rId16" tooltip="Comoving distance"/>
              </a:rPr>
              <a:t> of the proper distance</a:t>
            </a:r>
            <a:r>
              <a:rPr lang="en-US" dirty="0" smtClean="0">
                <a:latin typeface="Times New Roman" charset="0"/>
              </a:rPr>
              <a:t> for some discussion of the subtleties of this definition of 'velocity'). The SI unit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is s−1 but it is most frequently quoted in (</a:t>
            </a:r>
            <a:r>
              <a:rPr lang="en-US" dirty="0" smtClean="0">
                <a:latin typeface="Times New Roman" charset="0"/>
                <a:hlinkClick r:id="rId18" tooltip="Kilometre"/>
              </a:rPr>
              <a:t>km</a:t>
            </a:r>
            <a:r>
              <a:rPr lang="en-US" dirty="0" smtClean="0">
                <a:latin typeface="Times New Roman" charset="0"/>
              </a:rPr>
              <a:t>/</a:t>
            </a:r>
            <a:r>
              <a:rPr lang="en-US" dirty="0" smtClean="0">
                <a:latin typeface="Times New Roman" charset="0"/>
                <a:hlinkClick r:id="rId19" tooltip="Second"/>
              </a:rPr>
              <a:t>s</a:t>
            </a:r>
            <a:r>
              <a:rPr lang="en-US" dirty="0" smtClean="0">
                <a:latin typeface="Times New Roman" charset="0"/>
              </a:rPr>
              <a:t>)/</a:t>
            </a:r>
            <a:r>
              <a:rPr lang="en-US" dirty="0" err="1" smtClean="0">
                <a:latin typeface="Times New Roman" charset="0"/>
                <a:hlinkClick r:id="rId20" tooltip="Parsec"/>
              </a:rPr>
              <a:t>Mpc</a:t>
            </a:r>
            <a:r>
              <a:rPr lang="en-US" dirty="0" smtClean="0">
                <a:latin typeface="Times New Roman" charset="0"/>
              </a:rPr>
              <a:t>, thus giving the speed in km/s of a galaxy one </a:t>
            </a:r>
            <a:r>
              <a:rPr lang="en-US" dirty="0" err="1" smtClean="0">
                <a:latin typeface="Times New Roman" charset="0"/>
              </a:rPr>
              <a:t>megaparsec</a:t>
            </a:r>
            <a:r>
              <a:rPr lang="en-US" dirty="0" smtClean="0">
                <a:latin typeface="Times New Roman" charset="0"/>
              </a:rPr>
              <a:t> away. The reciprocal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is the </a:t>
            </a:r>
            <a:r>
              <a:rPr lang="en-US" dirty="0" smtClean="0">
                <a:latin typeface="Times New Roman" charset="0"/>
                <a:hlinkClick r:id="rId8" tooltip="Hubble's law"/>
              </a:rPr>
              <a:t>Hubble time</a:t>
            </a:r>
            <a:r>
              <a:rPr lang="en-US" dirty="0" smtClean="0">
                <a:latin typeface="Times New Roman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 recent 2011 estimate of the Hubble constant, which used a new infrared camera on the </a:t>
            </a:r>
            <a:r>
              <a:rPr lang="en-US" dirty="0" smtClean="0">
                <a:latin typeface="Times New Roman" charset="0"/>
                <a:hlinkClick r:id="rId21" tooltip="Hubble Space Telescope"/>
              </a:rPr>
              <a:t>Hubble Space Telescope</a:t>
            </a:r>
            <a:r>
              <a:rPr lang="en-US" dirty="0" smtClean="0">
                <a:latin typeface="Times New Roman" charset="0"/>
              </a:rPr>
              <a:t> (HST) to measure the distance and </a:t>
            </a:r>
            <a:r>
              <a:rPr lang="en-US" dirty="0" err="1" smtClean="0">
                <a:latin typeface="Times New Roman" charset="0"/>
              </a:rPr>
              <a:t>redshift</a:t>
            </a:r>
            <a:r>
              <a:rPr lang="en-US" dirty="0" smtClean="0">
                <a:latin typeface="Times New Roman" charset="0"/>
              </a:rPr>
              <a:t> for a collection of astronomical objects, gives a value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73.8 ± 2.4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.</a:t>
            </a:r>
            <a:r>
              <a:rPr lang="en-US" dirty="0" smtClean="0">
                <a:latin typeface="Times New Roman" charset="0"/>
                <a:hlinkClick r:id="rId8"/>
              </a:rPr>
              <a:t>[5][6]</a:t>
            </a:r>
            <a:r>
              <a:rPr lang="en-US" dirty="0" smtClean="0">
                <a:latin typeface="Times New Roman" charset="0"/>
              </a:rPr>
              <a:t> An observational determination of the Hubble constant obtained in 2010</a:t>
            </a:r>
            <a:r>
              <a:rPr lang="en-US" dirty="0" smtClean="0">
                <a:latin typeface="Times New Roman" charset="0"/>
                <a:hlinkClick r:id="rId8"/>
              </a:rPr>
              <a:t>[7]</a:t>
            </a:r>
            <a:r>
              <a:rPr lang="en-US" dirty="0" smtClean="0">
                <a:latin typeface="Times New Roman" charset="0"/>
              </a:rPr>
              <a:t> based upon measurements of </a:t>
            </a:r>
            <a:r>
              <a:rPr lang="en-US" dirty="0" smtClean="0">
                <a:latin typeface="Times New Roman" charset="0"/>
                <a:hlinkClick r:id="rId22" tooltip="Gravitational lensing"/>
              </a:rPr>
              <a:t>gravitational lensing</a:t>
            </a:r>
            <a:r>
              <a:rPr lang="en-US" dirty="0" smtClean="0">
                <a:latin typeface="Times New Roman" charset="0"/>
              </a:rPr>
              <a:t> by using the HST yielded a value of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72.6 ± 3.1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. </a:t>
            </a:r>
            <a:r>
              <a:rPr lang="en-US" dirty="0" smtClean="0">
                <a:latin typeface="Times New Roman" charset="0"/>
                <a:hlinkClick r:id="rId23" tooltip="Wilkinson Microwave Anisotropy Probe"/>
              </a:rPr>
              <a:t>WMAP seven-year results</a:t>
            </a:r>
            <a:r>
              <a:rPr lang="en-US" dirty="0" smtClean="0">
                <a:latin typeface="Times New Roman" charset="0"/>
              </a:rPr>
              <a:t>, also from 2010, gave an estimate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71.0 ± 2.5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 based on WMAP data alone, and an estimate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70.4 +1.3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−1.4 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 based on WMAP data with Gaussian </a:t>
            </a:r>
            <a:r>
              <a:rPr lang="en-US" dirty="0" smtClean="0">
                <a:latin typeface="Times New Roman" charset="0"/>
                <a:hlinkClick r:id="rId24" tooltip="Prior probability"/>
              </a:rPr>
              <a:t>priors</a:t>
            </a:r>
            <a:r>
              <a:rPr lang="en-US" dirty="0" smtClean="0">
                <a:latin typeface="Times New Roman" charset="0"/>
              </a:rPr>
              <a:t> based on earlier estimates from other studies.</a:t>
            </a:r>
            <a:r>
              <a:rPr lang="en-US" dirty="0" smtClean="0">
                <a:latin typeface="Times New Roman" charset="0"/>
                <a:hlinkClick r:id="rId8"/>
              </a:rPr>
              <a:t>[8]</a:t>
            </a:r>
            <a:r>
              <a:rPr lang="en-US" dirty="0" smtClean="0">
                <a:latin typeface="Times New Roman" charset="0"/>
              </a:rPr>
              <a:t> In 2009 also using the Hubble Space Telescope the measure was 74.2 ± 3.6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.</a:t>
            </a:r>
            <a:r>
              <a:rPr lang="en-US" dirty="0" smtClean="0">
                <a:latin typeface="Times New Roman" charset="0"/>
                <a:hlinkClick r:id="rId8"/>
              </a:rPr>
              <a:t>[9]</a:t>
            </a:r>
            <a:r>
              <a:rPr lang="en-US" dirty="0" smtClean="0">
                <a:latin typeface="Times New Roman" charset="0"/>
              </a:rPr>
              <a:t> The results agree closely with an earlier measurement, based on observations by the HST of </a:t>
            </a:r>
            <a:r>
              <a:rPr lang="en-US" dirty="0" smtClean="0">
                <a:latin typeface="Times New Roman" charset="0"/>
                <a:hlinkClick r:id="rId25" tooltip="Cepheid variable"/>
              </a:rPr>
              <a:t>Cepheid variable</a:t>
            </a:r>
            <a:r>
              <a:rPr lang="en-US" dirty="0" smtClean="0">
                <a:latin typeface="Times New Roman" charset="0"/>
              </a:rPr>
              <a:t> stars, of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72 ± 8 km/s/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 obtained in 2001.</a:t>
            </a:r>
            <a:r>
              <a:rPr lang="en-US" dirty="0" smtClean="0">
                <a:latin typeface="Times New Roman" charset="0"/>
                <a:hlinkClick r:id="rId8"/>
              </a:rPr>
              <a:t>[10]</a:t>
            </a:r>
            <a:r>
              <a:rPr lang="en-US" dirty="0" smtClean="0">
                <a:latin typeface="Times New Roman" charset="0"/>
              </a:rPr>
              <a:t> In August 2006, a less-precise figure was obtained independently using data from NASA's </a:t>
            </a:r>
            <a:r>
              <a:rPr lang="en-US" dirty="0" smtClean="0">
                <a:latin typeface="Times New Roman" charset="0"/>
                <a:hlinkClick r:id="rId26" tooltip="Chandra X-ray Observatory"/>
              </a:rPr>
              <a:t>Chandra X-ray Observatory</a:t>
            </a:r>
            <a:r>
              <a:rPr lang="en-US" dirty="0" smtClean="0">
                <a:latin typeface="Times New Roman" charset="0"/>
              </a:rPr>
              <a:t>: </a:t>
            </a:r>
            <a:r>
              <a:rPr lang="en-US" i="1" dirty="0" smtClean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0 = 77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 or about 2.5×10−18 s−1with an uncertainty of ± 15%.</a:t>
            </a:r>
            <a:r>
              <a:rPr lang="en-US" dirty="0" smtClean="0">
                <a:latin typeface="Times New Roman" charset="0"/>
                <a:hlinkClick r:id="rId8"/>
              </a:rPr>
              <a:t>[11]</a:t>
            </a:r>
            <a:r>
              <a:rPr lang="en-US" dirty="0" smtClean="0">
                <a:latin typeface="Times New Roman" charset="0"/>
              </a:rPr>
              <a:t> NASA's WMAP site summarizes existing data to indicate a constant of 70.8 ± 1.6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 if space is assumed to be flat, or 70.8 ± 4.0 (km/s)/</a:t>
            </a:r>
            <a:r>
              <a:rPr lang="en-US" dirty="0" err="1" smtClean="0">
                <a:latin typeface="Times New Roman" charset="0"/>
              </a:rPr>
              <a:t>Mpc</a:t>
            </a:r>
            <a:r>
              <a:rPr lang="en-US" dirty="0" smtClean="0">
                <a:latin typeface="Times New Roman" charset="0"/>
              </a:rPr>
              <a:t> otherwise,</a:t>
            </a:r>
            <a:r>
              <a:rPr lang="en-US" dirty="0" smtClean="0">
                <a:latin typeface="Times New Roman" charset="0"/>
                <a:hlinkClick r:id="rId8"/>
              </a:rPr>
              <a:t>[12]</a:t>
            </a:r>
            <a:r>
              <a:rPr lang="en-US" dirty="0" smtClean="0">
                <a:latin typeface="Times New Roman" charset="0"/>
              </a:rPr>
              <a:t> although these estimates have been on the site since January 2007</a:t>
            </a:r>
            <a:r>
              <a:rPr lang="en-US" dirty="0" smtClean="0">
                <a:latin typeface="Times New Roman" charset="0"/>
                <a:hlinkClick r:id="rId8"/>
              </a:rPr>
              <a:t>[13]</a:t>
            </a:r>
            <a:r>
              <a:rPr lang="en-US" dirty="0" smtClean="0">
                <a:latin typeface="Times New Roman" charset="0"/>
              </a:rPr>
              <a:t> and may not 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8939E-D9D6-43D1-AE51-82C21C675341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(497-480)/480*3E5/71 = 149.6 Mpc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11D34-0F66-41C1-9CC5-2CB19DBEBF7D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1300 km/s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C27D5-9399-430A-A95D-0DA3628AD2C0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3E5/50 = 6000 Mpc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21264-9098-4D12-9612-A97EA832BB38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(497-480)/480*3E5/50 = 212.5 Mpc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8939E-D9D6-43D1-AE51-82C21C675341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9858-C541-4644-921F-457C1843A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9EC41-7310-4FEC-8EB3-DBE18BA33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EF54A-A92F-413B-A2A3-C1977EDFA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947C-D452-4269-992D-DF09447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3BC8-ACA9-41FD-900E-6CF5947EC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81A62-A011-455B-9113-8B5A442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1DD0-1758-4E0D-BB34-705E10C66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0D09D-3FD9-4C1B-8FE1-3135FC2EA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15B6E-8525-49EC-A5AF-72A30BCE0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D744-4114-4A6F-AFE8-93E16E95A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B3325-5E78-4B02-9C4F-84B58464E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8AC814-E7A9-4A80-AAA3-73CDBFC49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6965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7200" b="1">
                <a:solidFill>
                  <a:srgbClr val="FFCC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xp</a:t>
            </a:r>
            <a:r>
              <a:rPr lang="en-US" sz="7200" b="1">
                <a:solidFill>
                  <a:srgbClr val="FF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</a:t>
            </a:r>
            <a:r>
              <a:rPr lang="en-US" sz="7200" b="1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</a:t>
            </a:r>
            <a:r>
              <a:rPr lang="en-US" sz="72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</a:t>
            </a:r>
            <a:r>
              <a:rPr lang="en-US" sz="7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7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ac</a:t>
            </a:r>
            <a:r>
              <a:rPr lang="en-US" sz="7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374650"/>
            <a:ext cx="84232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/>
              <a:t>Put this in your notes: </a:t>
            </a:r>
            <a:r>
              <a:rPr lang="en-US" sz="3600"/>
              <a:t>What is the distance to a galaxy that has a 480 nm line that comes in at 497 nm? </a:t>
            </a:r>
          </a:p>
          <a:p>
            <a:r>
              <a:rPr lang="en-US" sz="3600"/>
              <a:t>(Use H = 71 </a:t>
            </a:r>
            <a:r>
              <a:rPr lang="en-US" sz="3600" baseline="30000"/>
              <a:t>km/s</a:t>
            </a:r>
            <a:r>
              <a:rPr lang="en-US" sz="3600"/>
              <a:t>/</a:t>
            </a:r>
            <a:r>
              <a:rPr lang="en-US" sz="3600" baseline="-25000"/>
              <a:t>Mpc </a:t>
            </a:r>
            <a:r>
              <a:rPr lang="en-US" sz="3600"/>
              <a:t>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" y="6507163"/>
            <a:ext cx="730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/>
              <a:t>150 Mpc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86868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(497-480)/480*3E5 = 10625 km/s</a:t>
            </a:r>
          </a:p>
          <a:p>
            <a:pPr>
              <a:spcBef>
                <a:spcPct val="30000"/>
              </a:spcBef>
            </a:pPr>
            <a:r>
              <a:rPr lang="en-US" sz="4000"/>
              <a:t>10625 km/s /(</a:t>
            </a:r>
            <a:r>
              <a:rPr lang="en-US" sz="4400"/>
              <a:t>71 </a:t>
            </a:r>
            <a:r>
              <a:rPr lang="en-US" sz="4400" baseline="30000"/>
              <a:t>km/s</a:t>
            </a:r>
            <a:r>
              <a:rPr lang="en-US" sz="4400"/>
              <a:t>/</a:t>
            </a:r>
            <a:r>
              <a:rPr lang="en-US" sz="4400" baseline="-25000"/>
              <a:t>Mpc</a:t>
            </a:r>
            <a:r>
              <a:rPr lang="en-US" sz="4000"/>
              <a:t>) = 149.6 Mpc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04800" y="327025"/>
            <a:ext cx="8423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recession rate of a galaxy that is 26 Mpc away? </a:t>
            </a:r>
          </a:p>
          <a:p>
            <a:r>
              <a:rPr lang="en-US" sz="4000"/>
              <a:t>(Use H = </a:t>
            </a:r>
            <a:r>
              <a:rPr lang="en-US" sz="3600"/>
              <a:t>71 </a:t>
            </a:r>
            <a:r>
              <a:rPr lang="en-US" sz="3600" baseline="30000"/>
              <a:t>km/s</a:t>
            </a:r>
            <a:r>
              <a:rPr lang="en-US" sz="3600"/>
              <a:t>/</a:t>
            </a:r>
            <a:r>
              <a:rPr lang="en-US" sz="3600" baseline="-25000"/>
              <a:t>Mpc </a:t>
            </a:r>
            <a:r>
              <a:rPr lang="en-US" sz="4000"/>
              <a:t>)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52400" y="6553200"/>
            <a:ext cx="823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/>
              <a:t>1800 km/s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26 Mpc*(</a:t>
            </a:r>
            <a:r>
              <a:rPr lang="en-US" sz="4400"/>
              <a:t>71 </a:t>
            </a:r>
            <a:r>
              <a:rPr lang="en-US" sz="4400" baseline="30000"/>
              <a:t>km/s</a:t>
            </a:r>
            <a:r>
              <a:rPr lang="en-US" sz="4400"/>
              <a:t>/</a:t>
            </a:r>
            <a:r>
              <a:rPr lang="en-US" sz="4400" baseline="-25000"/>
              <a:t>Mpc</a:t>
            </a:r>
            <a:r>
              <a:rPr lang="en-US" sz="4000"/>
              <a:t>) = 1846 km/s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327025"/>
            <a:ext cx="84232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distance to a point where the recession velocity is half the speed of light? (c = 3E5 km/s)</a:t>
            </a:r>
          </a:p>
          <a:p>
            <a:r>
              <a:rPr lang="en-US" sz="4000"/>
              <a:t> (Use H = </a:t>
            </a:r>
            <a:r>
              <a:rPr lang="en-US" sz="3600"/>
              <a:t>71 </a:t>
            </a:r>
            <a:r>
              <a:rPr lang="en-US" sz="3600" baseline="30000"/>
              <a:t>km/s</a:t>
            </a:r>
            <a:r>
              <a:rPr lang="en-US" sz="3600"/>
              <a:t>/</a:t>
            </a:r>
            <a:r>
              <a:rPr lang="en-US" sz="3600" baseline="-25000"/>
              <a:t>Mpc </a:t>
            </a:r>
            <a:r>
              <a:rPr lang="en-US" sz="4000"/>
              <a:t>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4038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1.5E5km/s</a:t>
            </a:r>
            <a:r>
              <a:rPr lang="en-US" sz="5400"/>
              <a:t>/</a:t>
            </a:r>
            <a:r>
              <a:rPr lang="en-US" sz="4000"/>
              <a:t>(</a:t>
            </a:r>
            <a:r>
              <a:rPr lang="en-US" sz="4400"/>
              <a:t>71 </a:t>
            </a:r>
            <a:r>
              <a:rPr lang="en-US" sz="4400" baseline="30000"/>
              <a:t>km/s</a:t>
            </a:r>
            <a:r>
              <a:rPr lang="en-US" sz="4400"/>
              <a:t>/</a:t>
            </a:r>
            <a:r>
              <a:rPr lang="en-US" sz="4400" baseline="-25000"/>
              <a:t>Mpc</a:t>
            </a:r>
            <a:r>
              <a:rPr lang="en-US" sz="4000"/>
              <a:t>) = 2112 Mpc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52400" y="6507163"/>
            <a:ext cx="806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2100 Mpc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4232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/>
              <a:t>So what does it mean that every galaxy is moving away from us?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The universe is expanding</a:t>
            </a:r>
          </a:p>
          <a:p>
            <a:pPr>
              <a:spcBef>
                <a:spcPct val="30000"/>
              </a:spcBef>
            </a:pPr>
            <a:r>
              <a:rPr lang="en-US" sz="4000"/>
              <a:t>(demo - rubber band)</a:t>
            </a:r>
          </a:p>
          <a:p>
            <a:pPr>
              <a:spcBef>
                <a:spcPct val="30000"/>
              </a:spcBef>
            </a:pPr>
            <a:r>
              <a:rPr lang="en-US" sz="4000"/>
              <a:t>Is our position in the universe unique?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374650"/>
            <a:ext cx="84232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 dirty="0"/>
              <a:t>Put this in your notes: </a:t>
            </a:r>
            <a:r>
              <a:rPr lang="en-US" sz="3600" dirty="0" smtClean="0"/>
              <a:t>Estimate the age of the universe from the a Hubble constant of 71 km/s/</a:t>
            </a:r>
            <a:r>
              <a:rPr lang="en-US" sz="3600" dirty="0" err="1" smtClean="0"/>
              <a:t>MPc</a:t>
            </a:r>
            <a:r>
              <a:rPr lang="en-US" sz="3600" dirty="0" smtClean="0"/>
              <a:t>  </a:t>
            </a:r>
          </a:p>
          <a:p>
            <a:r>
              <a:rPr lang="en-US" sz="2800" dirty="0" smtClean="0"/>
              <a:t>(1 </a:t>
            </a:r>
            <a:r>
              <a:rPr lang="en-US" sz="2800" dirty="0" err="1" smtClean="0"/>
              <a:t>ly</a:t>
            </a:r>
            <a:r>
              <a:rPr lang="en-US" sz="2800" dirty="0" smtClean="0"/>
              <a:t> = </a:t>
            </a:r>
            <a:r>
              <a:rPr lang="en-US" sz="2800" dirty="0" smtClean="0"/>
              <a:t>9.46x10</a:t>
            </a:r>
            <a:r>
              <a:rPr lang="en-US" sz="2800" baseline="30000" dirty="0" smtClean="0"/>
              <a:t>12</a:t>
            </a:r>
            <a:r>
              <a:rPr lang="en-US" sz="2800" dirty="0" smtClean="0"/>
              <a:t> km</a:t>
            </a:r>
            <a:r>
              <a:rPr lang="en-US" sz="2800" dirty="0" smtClean="0"/>
              <a:t>, 1 parsec = 3.26 </a:t>
            </a:r>
            <a:r>
              <a:rPr lang="en-US" sz="2800" dirty="0" err="1" smtClean="0"/>
              <a:t>ly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" y="6507163"/>
            <a:ext cx="7136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dirty="0" smtClean="0"/>
              <a:t>13.8 GY</a:t>
            </a:r>
            <a:endParaRPr lang="en-US" sz="12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 dirty="0" smtClean="0"/>
              <a:t>T ≈ 1/H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92375" y="50292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31925" y="552450"/>
            <a:ext cx="406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An expanding universe: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72200" y="518160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600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1336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26670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2004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733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267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1336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26670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32004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4267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1600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21336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26670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3733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4267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1600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32004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3733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4267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1600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21336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26670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32004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3733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1600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32004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3733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4267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5038725" y="1971675"/>
            <a:ext cx="2962275" cy="2981325"/>
            <a:chOff x="3174" y="1200"/>
            <a:chExt cx="1866" cy="1878"/>
          </a:xfrm>
        </p:grpSpPr>
        <p:sp>
          <p:nvSpPr>
            <p:cNvPr id="15402" name="Oval 42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Oval 43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Oval 44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Oval 45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Oval 46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Oval 47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Oval 48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Oval 49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50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51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52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53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56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57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58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Oval 59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60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61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62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63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64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Oval 65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Oval 66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Oval 67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Oval 68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Oval 69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Oval 70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Oval 71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Oval 72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Oval 73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Oval 74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5" name="Oval 75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76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77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Oval 78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Oval 79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80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81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Oval 82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Oval 83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4" name="Oval 84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Oval 85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86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87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Oval 88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Oval 89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Oval 90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Oval 91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Oval 92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Oval 93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4" name="Oval 94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5" name="Oval 95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6" name="Oval 96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7" name="Oval 97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8" name="Oval 98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Oval 99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0" name="Oval 100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1" name="Oval 101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" name="Oval 102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Oval 103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" name="Oval 104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Oval 105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Oval 106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Oval 107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Oval 108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Oval 109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Oval 110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1" name="Oval 111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Oval 112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3" name="Oval 113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31925" y="552450"/>
            <a:ext cx="406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An expanding universe: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352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886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9530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4864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886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4864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019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3886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6019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3352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44196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3352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3886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44196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49530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3886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95650" y="1905000"/>
            <a:ext cx="2962275" cy="2981325"/>
            <a:chOff x="3174" y="1200"/>
            <a:chExt cx="1866" cy="1878"/>
          </a:xfrm>
        </p:grpSpPr>
        <p:sp>
          <p:nvSpPr>
            <p:cNvPr id="16424" name="Oval 40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Oval 41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Oval 42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Oval 43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Oval 44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Oval 45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Oval 46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Oval 47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Oval 48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Oval 49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Oval 50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Oval 51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Oval 52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Oval 53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Oval 54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Oval 55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Oval 56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Oval 57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Oval 58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Oval 59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4" name="Oval 60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Oval 61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6" name="Oval 62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7" name="Oval 63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8" name="Oval 64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3" name="Oval 69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Oval 70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Oval 72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Oval 73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8" name="Oval 74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9" name="Oval 75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0" name="Oval 76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1" name="Oval 77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4" name="Oval 80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5" name="Oval 81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6" name="Oval 82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7" name="Oval 83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8" name="Oval 84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9" name="Oval 85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0" name="Oval 86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1" name="Oval 87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2" name="Oval 88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3" name="Oval 89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4" name="Oval 90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5" name="Oval 91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6" name="Oval 92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7" name="Oval 93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8" name="Oval 94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9" name="Oval 95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0" name="Oval 96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1" name="Oval 97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2" name="Oval 98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3" name="Oval 99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4" name="Oval 100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5" name="Oval 101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" name="Oval 102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" name="Oval 103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" name="Oval 104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" name="Oval 105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" name="Oval 106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" name="Oval 107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2" name="Oval 108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" name="Oval 109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4" name="Oval 110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5" name="Oval 111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31925" y="552450"/>
            <a:ext cx="406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An expanding universe: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352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886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9530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4864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3886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54864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019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3886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6019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3352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44196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3352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3886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44196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49530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Oval 31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Oval 32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Oval 34"/>
          <p:cNvSpPr>
            <a:spLocks noChangeArrowheads="1"/>
          </p:cNvSpPr>
          <p:nvPr/>
        </p:nvSpPr>
        <p:spPr bwMode="auto">
          <a:xfrm>
            <a:off x="3886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67075" y="1905000"/>
            <a:ext cx="2962275" cy="2981325"/>
            <a:chOff x="3174" y="1200"/>
            <a:chExt cx="1866" cy="1878"/>
          </a:xfrm>
        </p:grpSpPr>
        <p:sp>
          <p:nvSpPr>
            <p:cNvPr id="17448" name="Oval 40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Oval 41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Oval 42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Oval 43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Oval 44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Oval 45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Oval 46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Oval 47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Oval 48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Oval 49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Oval 50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51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52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Oval 53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Oval 54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55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Oval 56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Oval 57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Oval 58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Oval 59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60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61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Oval 62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Oval 63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Oval 64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Oval 65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Oval 66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Oval 67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Oval 68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Oval 69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Oval 70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Oval 71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Oval 72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Oval 73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Oval 74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Oval 75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Oval 76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Oval 77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Oval 78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Oval 79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Oval 80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Oval 81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0" name="Oval 82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1" name="Oval 83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2" name="Oval 84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3" name="Oval 85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4" name="Oval 86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5" name="Oval 87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6" name="Oval 88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7" name="Oval 89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8" name="Oval 90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9" name="Oval 91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Oval 92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Oval 93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Oval 94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Oval 95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Oval 96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5" name="Oval 97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6" name="Oval 98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Oval 99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8" name="Oval 100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Oval 101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0" name="Oval 102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" name="Oval 103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" name="Oval 104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" name="Oval 105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4" name="Oval 106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5" name="Oval 107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6" name="Oval 108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" name="Oval 109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" name="Oval 110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9" name="Oval 111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31925" y="552450"/>
            <a:ext cx="406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An expanding universe: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352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886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9530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4864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886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4864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6019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3886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6019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3352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44196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3352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3886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44196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49530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3886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8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67075" y="1933575"/>
            <a:ext cx="2962275" cy="2981325"/>
            <a:chOff x="3174" y="1200"/>
            <a:chExt cx="1866" cy="1878"/>
          </a:xfrm>
        </p:grpSpPr>
        <p:sp>
          <p:nvSpPr>
            <p:cNvPr id="18472" name="Oval 40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41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2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Oval 43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Oval 44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45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Oval 46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48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Oval 49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Oval 50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Oval 51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Oval 52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53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54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5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7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Oval 58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9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60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61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62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63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64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5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66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Oval 67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8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Oval 69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Oval 70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Oval 71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Oval 72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Oval 73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Oval 74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Oval 75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Oval 76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Oval 77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Oval 78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Oval 79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Oval 80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Oval 81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Oval 82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Oval 83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Oval 84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Oval 85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Oval 86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Oval 87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88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Oval 89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Oval 90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Oval 91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Oval 92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Oval 93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Oval 94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Oval 95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Oval 96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Oval 97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Oval 98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Oval 99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Oval 100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Oval 101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Oval 102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Oval 103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Oval 104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Oval 105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Oval 106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Oval 107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Oval 108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Oval 109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Oval 110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Oval 111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31925" y="552450"/>
            <a:ext cx="406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An expanding universe: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3528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8862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9530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486400" y="1981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862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4864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019800" y="25146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38862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6019800" y="30480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352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44196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54864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3352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38862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44196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49530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38862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09925" y="1981200"/>
            <a:ext cx="2962275" cy="2981325"/>
            <a:chOff x="3174" y="1200"/>
            <a:chExt cx="1866" cy="1878"/>
          </a:xfrm>
        </p:grpSpPr>
        <p:sp>
          <p:nvSpPr>
            <p:cNvPr id="19496" name="Oval 40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Oval 41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Oval 42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Oval 43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Oval 44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Oval 46"/>
            <p:cNvSpPr>
              <a:spLocks noChangeArrowheads="1"/>
            </p:cNvSpPr>
            <p:nvPr/>
          </p:nvSpPr>
          <p:spPr bwMode="auto">
            <a:xfrm>
              <a:off x="317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Oval 47"/>
            <p:cNvSpPr>
              <a:spLocks noChangeArrowheads="1"/>
            </p:cNvSpPr>
            <p:nvPr/>
          </p:nvSpPr>
          <p:spPr bwMode="auto">
            <a:xfrm>
              <a:off x="3528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Oval 48"/>
            <p:cNvSpPr>
              <a:spLocks noChangeArrowheads="1"/>
            </p:cNvSpPr>
            <p:nvPr/>
          </p:nvSpPr>
          <p:spPr bwMode="auto">
            <a:xfrm>
              <a:off x="388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Oval 49"/>
            <p:cNvSpPr>
              <a:spLocks noChangeArrowheads="1"/>
            </p:cNvSpPr>
            <p:nvPr/>
          </p:nvSpPr>
          <p:spPr bwMode="auto">
            <a:xfrm>
              <a:off x="4236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Oval 50"/>
            <p:cNvSpPr>
              <a:spLocks noChangeArrowheads="1"/>
            </p:cNvSpPr>
            <p:nvPr/>
          </p:nvSpPr>
          <p:spPr bwMode="auto">
            <a:xfrm>
              <a:off x="459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Oval 51"/>
            <p:cNvSpPr>
              <a:spLocks noChangeArrowheads="1"/>
            </p:cNvSpPr>
            <p:nvPr/>
          </p:nvSpPr>
          <p:spPr bwMode="auto">
            <a:xfrm>
              <a:off x="4944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Oval 52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Oval 53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Oval 54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Oval 55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Oval 56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Oval 57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Oval 58"/>
            <p:cNvSpPr>
              <a:spLocks noChangeArrowheads="1"/>
            </p:cNvSpPr>
            <p:nvPr/>
          </p:nvSpPr>
          <p:spPr bwMode="auto">
            <a:xfrm>
              <a:off x="317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Oval 59"/>
            <p:cNvSpPr>
              <a:spLocks noChangeArrowheads="1"/>
            </p:cNvSpPr>
            <p:nvPr/>
          </p:nvSpPr>
          <p:spPr bwMode="auto">
            <a:xfrm>
              <a:off x="3528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Oval 60"/>
            <p:cNvSpPr>
              <a:spLocks noChangeArrowheads="1"/>
            </p:cNvSpPr>
            <p:nvPr/>
          </p:nvSpPr>
          <p:spPr bwMode="auto">
            <a:xfrm>
              <a:off x="3882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Oval 61"/>
            <p:cNvSpPr>
              <a:spLocks noChangeArrowheads="1"/>
            </p:cNvSpPr>
            <p:nvPr/>
          </p:nvSpPr>
          <p:spPr bwMode="auto">
            <a:xfrm>
              <a:off x="4236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Oval 62"/>
            <p:cNvSpPr>
              <a:spLocks noChangeArrowheads="1"/>
            </p:cNvSpPr>
            <p:nvPr/>
          </p:nvSpPr>
          <p:spPr bwMode="auto">
            <a:xfrm>
              <a:off x="4590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Oval 63"/>
            <p:cNvSpPr>
              <a:spLocks noChangeArrowheads="1"/>
            </p:cNvSpPr>
            <p:nvPr/>
          </p:nvSpPr>
          <p:spPr bwMode="auto">
            <a:xfrm>
              <a:off x="4944" y="156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Oval 64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Oval 65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Oval 66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3" name="Oval 67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Oval 68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5" name="Oval 69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6" name="Oval 70"/>
            <p:cNvSpPr>
              <a:spLocks noChangeArrowheads="1"/>
            </p:cNvSpPr>
            <p:nvPr/>
          </p:nvSpPr>
          <p:spPr bwMode="auto">
            <a:xfrm>
              <a:off x="317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Oval 71"/>
            <p:cNvSpPr>
              <a:spLocks noChangeArrowheads="1"/>
            </p:cNvSpPr>
            <p:nvPr/>
          </p:nvSpPr>
          <p:spPr bwMode="auto">
            <a:xfrm>
              <a:off x="3528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Oval 72"/>
            <p:cNvSpPr>
              <a:spLocks noChangeArrowheads="1"/>
            </p:cNvSpPr>
            <p:nvPr/>
          </p:nvSpPr>
          <p:spPr bwMode="auto">
            <a:xfrm>
              <a:off x="3882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Oval 73"/>
            <p:cNvSpPr>
              <a:spLocks noChangeArrowheads="1"/>
            </p:cNvSpPr>
            <p:nvPr/>
          </p:nvSpPr>
          <p:spPr bwMode="auto">
            <a:xfrm>
              <a:off x="423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Oval 74"/>
            <p:cNvSpPr>
              <a:spLocks noChangeArrowheads="1"/>
            </p:cNvSpPr>
            <p:nvPr/>
          </p:nvSpPr>
          <p:spPr bwMode="auto">
            <a:xfrm>
              <a:off x="4590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Oval 75"/>
            <p:cNvSpPr>
              <a:spLocks noChangeArrowheads="1"/>
            </p:cNvSpPr>
            <p:nvPr/>
          </p:nvSpPr>
          <p:spPr bwMode="auto">
            <a:xfrm>
              <a:off x="494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Oval 76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3" name="Oval 77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4" name="Oval 78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5" name="Oval 79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6" name="Oval 80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7" name="Oval 81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8" name="Oval 82"/>
            <p:cNvSpPr>
              <a:spLocks noChangeArrowheads="1"/>
            </p:cNvSpPr>
            <p:nvPr/>
          </p:nvSpPr>
          <p:spPr bwMode="auto">
            <a:xfrm>
              <a:off x="317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Oval 83"/>
            <p:cNvSpPr>
              <a:spLocks noChangeArrowheads="1"/>
            </p:cNvSpPr>
            <p:nvPr/>
          </p:nvSpPr>
          <p:spPr bwMode="auto">
            <a:xfrm>
              <a:off x="3528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0" name="Oval 84"/>
            <p:cNvSpPr>
              <a:spLocks noChangeArrowheads="1"/>
            </p:cNvSpPr>
            <p:nvPr/>
          </p:nvSpPr>
          <p:spPr bwMode="auto">
            <a:xfrm>
              <a:off x="3882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1" name="Oval 85"/>
            <p:cNvSpPr>
              <a:spLocks noChangeArrowheads="1"/>
            </p:cNvSpPr>
            <p:nvPr/>
          </p:nvSpPr>
          <p:spPr bwMode="auto">
            <a:xfrm>
              <a:off x="4236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2" name="Oval 86"/>
            <p:cNvSpPr>
              <a:spLocks noChangeArrowheads="1"/>
            </p:cNvSpPr>
            <p:nvPr/>
          </p:nvSpPr>
          <p:spPr bwMode="auto">
            <a:xfrm>
              <a:off x="4590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3" name="Oval 87"/>
            <p:cNvSpPr>
              <a:spLocks noChangeArrowheads="1"/>
            </p:cNvSpPr>
            <p:nvPr/>
          </p:nvSpPr>
          <p:spPr bwMode="auto">
            <a:xfrm>
              <a:off x="4944" y="227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4" name="Oval 88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5" name="Oval 89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6" name="Oval 90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7" name="Oval 91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8" name="Oval 92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9" name="Oval 93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0" name="Oval 94"/>
            <p:cNvSpPr>
              <a:spLocks noChangeArrowheads="1"/>
            </p:cNvSpPr>
            <p:nvPr/>
          </p:nvSpPr>
          <p:spPr bwMode="auto">
            <a:xfrm>
              <a:off x="317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1" name="Oval 95"/>
            <p:cNvSpPr>
              <a:spLocks noChangeArrowheads="1"/>
            </p:cNvSpPr>
            <p:nvPr/>
          </p:nvSpPr>
          <p:spPr bwMode="auto">
            <a:xfrm>
              <a:off x="3528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2" name="Oval 96"/>
            <p:cNvSpPr>
              <a:spLocks noChangeArrowheads="1"/>
            </p:cNvSpPr>
            <p:nvPr/>
          </p:nvSpPr>
          <p:spPr bwMode="auto">
            <a:xfrm>
              <a:off x="3882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3" name="Oval 97"/>
            <p:cNvSpPr>
              <a:spLocks noChangeArrowheads="1"/>
            </p:cNvSpPr>
            <p:nvPr/>
          </p:nvSpPr>
          <p:spPr bwMode="auto">
            <a:xfrm>
              <a:off x="4236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4" name="Oval 98"/>
            <p:cNvSpPr>
              <a:spLocks noChangeArrowheads="1"/>
            </p:cNvSpPr>
            <p:nvPr/>
          </p:nvSpPr>
          <p:spPr bwMode="auto">
            <a:xfrm>
              <a:off x="4590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Oval 99"/>
            <p:cNvSpPr>
              <a:spLocks noChangeArrowheads="1"/>
            </p:cNvSpPr>
            <p:nvPr/>
          </p:nvSpPr>
          <p:spPr bwMode="auto">
            <a:xfrm>
              <a:off x="4944" y="26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6" name="Oval 100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7" name="Oval 101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8" name="Oval 102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" name="Oval 103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" name="Oval 104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" name="Oval 105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" name="Oval 106"/>
            <p:cNvSpPr>
              <a:spLocks noChangeArrowheads="1"/>
            </p:cNvSpPr>
            <p:nvPr/>
          </p:nvSpPr>
          <p:spPr bwMode="auto">
            <a:xfrm>
              <a:off x="317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3" name="Oval 107"/>
            <p:cNvSpPr>
              <a:spLocks noChangeArrowheads="1"/>
            </p:cNvSpPr>
            <p:nvPr/>
          </p:nvSpPr>
          <p:spPr bwMode="auto">
            <a:xfrm>
              <a:off x="3528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4" name="Oval 108"/>
            <p:cNvSpPr>
              <a:spLocks noChangeArrowheads="1"/>
            </p:cNvSpPr>
            <p:nvPr/>
          </p:nvSpPr>
          <p:spPr bwMode="auto">
            <a:xfrm>
              <a:off x="3882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5" name="Oval 109"/>
            <p:cNvSpPr>
              <a:spLocks noChangeArrowheads="1"/>
            </p:cNvSpPr>
            <p:nvPr/>
          </p:nvSpPr>
          <p:spPr bwMode="auto">
            <a:xfrm>
              <a:off x="4236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6" name="Oval 110"/>
            <p:cNvSpPr>
              <a:spLocks noChangeArrowheads="1"/>
            </p:cNvSpPr>
            <p:nvPr/>
          </p:nvSpPr>
          <p:spPr bwMode="auto">
            <a:xfrm>
              <a:off x="4590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Oval 111"/>
            <p:cNvSpPr>
              <a:spLocks noChangeArrowheads="1"/>
            </p:cNvSpPr>
            <p:nvPr/>
          </p:nvSpPr>
          <p:spPr bwMode="auto">
            <a:xfrm>
              <a:off x="4944" y="298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In an infinite Newtonian Universe…</a:t>
            </a:r>
          </a:p>
          <a:p>
            <a:pPr lvl="1">
              <a:buFontTx/>
              <a:buChar char="•"/>
            </a:pPr>
            <a:r>
              <a:rPr lang="en-US" sz="2800"/>
              <a:t>Size </a:t>
            </a:r>
          </a:p>
          <a:p>
            <a:pPr lvl="1">
              <a:buFontTx/>
              <a:buChar char="•"/>
            </a:pPr>
            <a:r>
              <a:rPr lang="en-US" sz="2800"/>
              <a:t>Age  </a:t>
            </a:r>
          </a:p>
          <a:p>
            <a:pPr>
              <a:buFontTx/>
              <a:buChar char="•"/>
            </a:pPr>
            <a:r>
              <a:rPr lang="en-US" sz="2800"/>
              <a:t>Successive shells of stars – </a:t>
            </a:r>
          </a:p>
          <a:p>
            <a:pPr lvl="1">
              <a:buFontTx/>
              <a:buChar char="•"/>
            </a:pPr>
            <a:r>
              <a:rPr lang="en-US" sz="2800"/>
              <a:t># of stars increases R</a:t>
            </a:r>
            <a:r>
              <a:rPr lang="en-US" sz="2800" baseline="30000"/>
              <a:t>2</a:t>
            </a:r>
          </a:p>
          <a:p>
            <a:pPr lvl="1">
              <a:buFontTx/>
              <a:buChar char="•"/>
            </a:pPr>
            <a:r>
              <a:rPr lang="en-US" sz="2800"/>
              <a:t>Intensity decreases 1/R</a:t>
            </a:r>
            <a:r>
              <a:rPr lang="en-US" sz="2800" baseline="30000"/>
              <a:t>2</a:t>
            </a:r>
            <a:endParaRPr lang="en-US" sz="2800"/>
          </a:p>
          <a:p>
            <a:pPr>
              <a:buFontTx/>
              <a:buChar char="•"/>
            </a:pPr>
            <a:r>
              <a:rPr lang="en-US" sz="2800"/>
              <a:t>Shells are same brightness</a:t>
            </a:r>
          </a:p>
          <a:p>
            <a:pPr>
              <a:buFontTx/>
              <a:buChar char="•"/>
            </a:pPr>
            <a:r>
              <a:rPr lang="en-US" sz="2800"/>
              <a:t>Adding all shells to infinity sky is </a:t>
            </a:r>
            <a:r>
              <a:rPr lang="en-US" sz="2800" u="sng"/>
              <a:t>infinitely</a:t>
            </a:r>
            <a:r>
              <a:rPr lang="en-US" sz="2800"/>
              <a:t> bright</a:t>
            </a:r>
          </a:p>
          <a:p>
            <a:pPr>
              <a:buFontTx/>
              <a:buChar char="•"/>
            </a:pPr>
            <a:r>
              <a:rPr lang="en-US" sz="2800"/>
              <a:t>It would be pretty hot too…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325" y="0"/>
            <a:ext cx="3643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Olber’s Paradox:</a:t>
            </a:r>
          </a:p>
        </p:txBody>
      </p:sp>
      <p:pic>
        <p:nvPicPr>
          <p:cNvPr id="4100" name="Picture 4" descr="inverse_squ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762000"/>
            <a:ext cx="2974975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29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General relativity predicts that the Universe must be either expanding or contracting.</a:t>
            </a:r>
          </a:p>
          <a:p>
            <a:pPr>
              <a:buFontTx/>
              <a:buChar char="•"/>
            </a:pPr>
            <a:r>
              <a:rPr lang="en-US" sz="3200"/>
              <a:t>Einstein thinks it should be static.  </a:t>
            </a:r>
          </a:p>
          <a:p>
            <a:pPr>
              <a:buFontTx/>
              <a:buChar char="•"/>
            </a:pPr>
            <a:r>
              <a:rPr lang="en-US" sz="3200"/>
              <a:t>Introduces the cosmological constant to keep it static.</a:t>
            </a:r>
          </a:p>
          <a:p>
            <a:pPr>
              <a:buFontTx/>
              <a:buChar char="•"/>
            </a:pPr>
            <a:r>
              <a:rPr lang="en-US" sz="3200"/>
              <a:t>Friedmann determines that it still must be dynamic.</a:t>
            </a:r>
          </a:p>
          <a:p>
            <a:pPr>
              <a:buFontTx/>
              <a:buChar char="•"/>
            </a:pPr>
            <a:r>
              <a:rPr lang="en-US" sz="3200"/>
              <a:t>Einstein realizes that he is right, and calls the cosmological constant “The greatest mistake of my life”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1325" y="0"/>
            <a:ext cx="368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Setting the stage: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1325" y="-3175"/>
            <a:ext cx="2611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Meanwhile:</a:t>
            </a:r>
          </a:p>
        </p:txBody>
      </p: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304800" y="990600"/>
            <a:ext cx="8229600" cy="4419600"/>
            <a:chOff x="192" y="624"/>
            <a:chExt cx="5184" cy="2784"/>
          </a:xfrm>
        </p:grpSpPr>
        <p:sp>
          <p:nvSpPr>
            <p:cNvPr id="6149" name="Text Box 2"/>
            <p:cNvSpPr txBox="1">
              <a:spLocks noChangeArrowheads="1"/>
            </p:cNvSpPr>
            <p:nvPr/>
          </p:nvSpPr>
          <p:spPr bwMode="auto">
            <a:xfrm>
              <a:off x="192" y="624"/>
              <a:ext cx="5184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3200"/>
                <a:t>Vesto Slipher at the Lowell Observatory in Flagstaff Arizona measures the red shift of spiral “Nebulae”</a:t>
              </a:r>
            </a:p>
          </p:txBody>
        </p:sp>
        <p:pic>
          <p:nvPicPr>
            <p:cNvPr id="6150" name="Picture 4" descr="exp_red_spectr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1680"/>
              <a:ext cx="5088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5486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The redshift is the Doppler effect</a:t>
            </a:r>
          </a:p>
          <a:p>
            <a:pPr>
              <a:buFontTx/>
              <a:buChar char="•"/>
            </a:pPr>
            <a:r>
              <a:rPr lang="en-US" sz="3200"/>
              <a:t>36 of 40 spiral nebulae are red shifted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41325" y="-3175"/>
            <a:ext cx="204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Redshift: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33400" y="742950"/>
            <a:ext cx="276860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If v &lt;&lt; c:</a:t>
            </a:r>
          </a:p>
          <a:p>
            <a:endParaRPr lang="en-US" sz="5400"/>
          </a:p>
          <a:p>
            <a:r>
              <a:rPr lang="en-US" sz="5400" u="sng">
                <a:cs typeface="Times New Roman" charset="0"/>
              </a:rPr>
              <a:t>Δλ</a:t>
            </a:r>
            <a:r>
              <a:rPr lang="en-US" sz="5400">
                <a:cs typeface="Times New Roman" charset="0"/>
              </a:rPr>
              <a:t>  </a:t>
            </a:r>
            <a:r>
              <a:rPr lang="en-US" sz="5400" baseline="-25000">
                <a:cs typeface="Times New Roman" charset="0"/>
              </a:rPr>
              <a:t>≈</a:t>
            </a:r>
            <a:r>
              <a:rPr lang="en-US" sz="5400">
                <a:cs typeface="Times New Roman" charset="0"/>
              </a:rPr>
              <a:t>  </a:t>
            </a:r>
            <a:r>
              <a:rPr lang="en-US" sz="5400" u="sng">
                <a:cs typeface="Times New Roman" charset="0"/>
              </a:rPr>
              <a:t>v</a:t>
            </a:r>
          </a:p>
          <a:p>
            <a:r>
              <a:rPr lang="en-US" sz="5400"/>
              <a:t>  </a:t>
            </a:r>
            <a:r>
              <a:rPr lang="en-US" sz="5400">
                <a:cs typeface="Times New Roman" charset="0"/>
              </a:rPr>
              <a:t>λ    </a:t>
            </a:r>
            <a:r>
              <a:rPr lang="en-US" sz="6000">
                <a:cs typeface="Times New Roman" charset="0"/>
              </a:rPr>
              <a:t>  </a:t>
            </a:r>
            <a:r>
              <a:rPr lang="en-US" sz="5400">
                <a:cs typeface="Times New Roman" charset="0"/>
              </a:rPr>
              <a:t>c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181600" y="838200"/>
          <a:ext cx="2438400" cy="1806575"/>
        </p:xfrm>
        <a:graphic>
          <a:graphicData uri="http://schemas.openxmlformats.org/presentationml/2006/ole">
            <p:oleObj spid="_x0000_s1026" name="Equation" r:id="rId3" imgW="1054080" imgH="1041120" progId="Equation.3">
              <p:embed/>
            </p:oleObj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4800600" y="3962400"/>
            <a:ext cx="3536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Δλ - Change in wavelength</a:t>
            </a:r>
          </a:p>
          <a:p>
            <a:r>
              <a:rPr lang="en-US">
                <a:cs typeface="Times New Roman" charset="0"/>
              </a:rPr>
              <a:t>λ  - original wavelength</a:t>
            </a:r>
          </a:p>
          <a:p>
            <a:r>
              <a:rPr lang="en-US"/>
              <a:t>v - recession velocity</a:t>
            </a:r>
          </a:p>
          <a:p>
            <a:r>
              <a:rPr lang="en-US"/>
              <a:t>c - speed of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228600" y="228600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/>
              <a:t>Put this in your notes: </a:t>
            </a:r>
            <a:r>
              <a:rPr lang="en-US" sz="3600"/>
              <a:t>What is the change in wavelength of the 656 nm line of a galaxy receding at 20,000 km/s? What is the new wavelength?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3413125"/>
            <a:ext cx="8686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20000E3/3E8*656 = 43.7333 nm</a:t>
            </a:r>
          </a:p>
          <a:p>
            <a:pPr>
              <a:spcBef>
                <a:spcPct val="30000"/>
              </a:spcBef>
            </a:pPr>
            <a:r>
              <a:rPr lang="en-US" sz="4000"/>
              <a:t>656 + 43.7333 = 699.733 nm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92088" y="6477000"/>
            <a:ext cx="118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44 nm,   700 nm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4232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/>
              <a:t>What is the recession rate of a galaxy whose 656 nm line comes in at 691 nm?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4000"/>
              <a:t>(691-656)/656*3E5 = 16,000 km/s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28588" y="6507163"/>
            <a:ext cx="9382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16,000 km/s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dirty="0"/>
              <a:t>Edwin Hubble uses the 100 inch telescope  on Mt Wilson to look at “spiral nebulae”.</a:t>
            </a:r>
          </a:p>
          <a:p>
            <a:pPr>
              <a:buFontTx/>
              <a:buChar char="•"/>
            </a:pPr>
            <a:r>
              <a:rPr lang="en-US" sz="3200" dirty="0"/>
              <a:t>He can pick out individual stars</a:t>
            </a:r>
          </a:p>
          <a:p>
            <a:pPr>
              <a:buFontTx/>
              <a:buChar char="•"/>
            </a:pPr>
            <a:r>
              <a:rPr lang="en-US" sz="3200" dirty="0"/>
              <a:t>He finds </a:t>
            </a:r>
            <a:r>
              <a:rPr lang="en-US" sz="3200" dirty="0" err="1"/>
              <a:t>Cepheids</a:t>
            </a:r>
            <a:r>
              <a:rPr lang="en-US" sz="3200" dirty="0"/>
              <a:t> </a:t>
            </a:r>
            <a:r>
              <a:rPr lang="en-US" sz="1200" dirty="0"/>
              <a:t>(i.e. the galaxies are made of stars</a:t>
            </a:r>
            <a:r>
              <a:rPr lang="en-US" sz="1200" dirty="0" smtClean="0"/>
              <a:t>!!! – Lowell “There are no Cepheid there”)</a:t>
            </a:r>
            <a:endParaRPr lang="en-US" sz="3200" dirty="0"/>
          </a:p>
          <a:p>
            <a:pPr>
              <a:buFontTx/>
              <a:buChar char="•"/>
            </a:pPr>
            <a:r>
              <a:rPr lang="en-US" sz="3200" dirty="0"/>
              <a:t>He calculates the distance to and recession velocity of many galaxies.</a:t>
            </a:r>
          </a:p>
          <a:p>
            <a:pPr>
              <a:buFontTx/>
              <a:buChar char="•"/>
            </a:pPr>
            <a:r>
              <a:rPr lang="en-US" sz="3200" dirty="0"/>
              <a:t>There is a </a:t>
            </a:r>
            <a:r>
              <a:rPr lang="en-US" sz="3200" dirty="0" smtClean="0"/>
              <a:t>relationship:</a:t>
            </a:r>
            <a:endParaRPr lang="en-US" sz="32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41325" y="-3175"/>
            <a:ext cx="2611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Meanwhile: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1325" y="-3175"/>
            <a:ext cx="3217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Hubble’s Law: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715000" y="533400"/>
            <a:ext cx="342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Hd </a:t>
            </a:r>
            <a:r>
              <a:rPr lang="en-US" sz="2800"/>
              <a:t> </a:t>
            </a:r>
          </a:p>
          <a:p>
            <a:endParaRPr lang="en-US" sz="2800"/>
          </a:p>
          <a:p>
            <a:pPr>
              <a:buFont typeface="Arial" charset="0"/>
              <a:buChar char="•"/>
            </a:pPr>
            <a:r>
              <a:rPr lang="en-US" sz="2800"/>
              <a:t>v = recession velocity in km/s</a:t>
            </a:r>
          </a:p>
          <a:p>
            <a:pPr>
              <a:buFont typeface="Arial" charset="0"/>
              <a:buChar char="•"/>
            </a:pPr>
            <a:r>
              <a:rPr lang="en-US" sz="2800"/>
              <a:t>d = distance in Mpc</a:t>
            </a:r>
          </a:p>
          <a:p>
            <a:pPr>
              <a:buFont typeface="Arial" charset="0"/>
              <a:buChar char="•"/>
            </a:pPr>
            <a:r>
              <a:rPr lang="en-US" sz="2800"/>
              <a:t>H = 71 </a:t>
            </a:r>
            <a:r>
              <a:rPr lang="en-US" sz="2800" baseline="30000"/>
              <a:t>km/s</a:t>
            </a:r>
            <a:r>
              <a:rPr lang="en-US" sz="2800"/>
              <a:t>/</a:t>
            </a:r>
            <a:r>
              <a:rPr lang="en-US" sz="2800" baseline="-25000"/>
              <a:t>Mpc </a:t>
            </a:r>
            <a:r>
              <a:rPr lang="en-US" sz="1800"/>
              <a:t>(</a:t>
            </a:r>
            <a:r>
              <a:rPr lang="en-US" sz="1800">
                <a:cs typeface="Times New Roman" charset="0"/>
              </a:rPr>
              <a:t>± 2.5)</a:t>
            </a:r>
          </a:p>
          <a:p>
            <a:endParaRPr lang="en-US" sz="2800" baseline="-25000"/>
          </a:p>
          <a:p>
            <a:r>
              <a:rPr lang="en-US" sz="2800"/>
              <a:t>Mpc = Mega parsecs</a:t>
            </a:r>
          </a:p>
        </p:txBody>
      </p:sp>
      <p:pic>
        <p:nvPicPr>
          <p:cNvPr id="10244" name="Picture 7" descr="exp_hubble_lin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5181600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88925" y="5715000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The greater the distance, the greater the recession velocity.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  <p:bldP spid="1639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612</Words>
  <Application>Microsoft Office PowerPoint</Application>
  <PresentationFormat>On-screen Show (4:3)</PresentationFormat>
  <Paragraphs>98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66</cp:revision>
  <dcterms:created xsi:type="dcterms:W3CDTF">2000-03-22T15:10:30Z</dcterms:created>
  <dcterms:modified xsi:type="dcterms:W3CDTF">2015-04-23T15:13:37Z</dcterms:modified>
</cp:coreProperties>
</file>