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460" r:id="rId3"/>
    <p:sldId id="461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59" r:id="rId12"/>
    <p:sldId id="451" r:id="rId13"/>
    <p:sldId id="458" r:id="rId14"/>
    <p:sldId id="457" r:id="rId15"/>
    <p:sldId id="453" r:id="rId16"/>
    <p:sldId id="379" r:id="rId17"/>
    <p:sldId id="450" r:id="rId18"/>
    <p:sldId id="448" r:id="rId19"/>
    <p:sldId id="449" r:id="rId20"/>
    <p:sldId id="454" r:id="rId21"/>
    <p:sldId id="455" r:id="rId22"/>
    <p:sldId id="45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75" d="100"/>
          <a:sy n="75" d="100"/>
        </p:scale>
        <p:origin x="-208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07618A-E1FC-4E5D-85B4-4323F59747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73CB-73CE-4026-B9A2-FB2F73C9D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416CB-28B5-49C2-9928-9AA217333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F727D-EEC1-42A4-AEA0-12E50F334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6206BD-655A-4711-A4D3-97553A701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2140-F499-4236-A44C-1E6F51719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CCD47-8CDC-45F5-8397-178E3B5FD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1EDEA-CC81-49B8-A2CE-BACBE88690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0622A-D3ED-4715-AC2D-387215BCD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8A4B3-E581-472E-97D1-AEE6D35BB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B3435-65D5-4BDB-8EAD-20A57120F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A3D7-631E-4560-B280-BFC94FE70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A06B9-B838-4DA2-875A-CF774DF9B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E7B361-547C-4EAE-BEA7-38041973A0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6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522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46748">
            <a:off x="5961908" y="669260"/>
            <a:ext cx="3019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30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758931">
            <a:off x="5953949" y="2768346"/>
            <a:ext cx="27908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31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3300479">
            <a:off x="4647831" y="2451034"/>
            <a:ext cx="2838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32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628884">
            <a:off x="6468331" y="2305401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7493922">
            <a:off x="3994486" y="940185"/>
            <a:ext cx="3019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939012">
            <a:off x="5047200" y="2272507"/>
            <a:ext cx="2838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509390">
            <a:off x="4995217" y="3630167"/>
            <a:ext cx="27908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230712">
            <a:off x="6446197" y="745356"/>
            <a:ext cx="2838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34" name="Picture 18" descr="http://upload.wikimedia.org/wikipedia/commons/1/1e/Pink_salmon_FW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971800" y="-48844"/>
            <a:ext cx="15243137" cy="69068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0" y="2924175"/>
            <a:ext cx="91440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Tom is on a flatbed car going 60 mph to the east.  He throws a javelin at 30 mph forward (relative to him, in the direction he is going) How fast is the javelin going with respect to us? </a:t>
            </a:r>
            <a:r>
              <a:rPr lang="en-US" sz="2000"/>
              <a:t>(This is a Galilean transform)</a:t>
            </a: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0" y="2271713"/>
            <a:ext cx="9144000" cy="0"/>
          </a:xfrm>
          <a:prstGeom prst="line">
            <a:avLst/>
          </a:prstGeom>
          <a:noFill/>
          <a:ln w="1905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62000" y="1738313"/>
            <a:ext cx="19812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01" name="Oval 9"/>
          <p:cNvSpPr>
            <a:spLocks noChangeArrowheads="1"/>
          </p:cNvSpPr>
          <p:nvPr/>
        </p:nvSpPr>
        <p:spPr bwMode="auto">
          <a:xfrm>
            <a:off x="2133600" y="1966913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02" name="Oval 10"/>
          <p:cNvSpPr>
            <a:spLocks noChangeArrowheads="1"/>
          </p:cNvSpPr>
          <p:nvPr/>
        </p:nvSpPr>
        <p:spPr bwMode="auto">
          <a:xfrm>
            <a:off x="990600" y="1966913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>
            <a:off x="1447800" y="1357313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>
            <a:off x="1600200" y="1357313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 flipV="1">
            <a:off x="1600200" y="9001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 flipV="1">
            <a:off x="1600200" y="900113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 flipH="1" flipV="1">
            <a:off x="1295400" y="900113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08" name="Oval 16"/>
          <p:cNvSpPr>
            <a:spLocks noChangeArrowheads="1"/>
          </p:cNvSpPr>
          <p:nvPr/>
        </p:nvSpPr>
        <p:spPr bwMode="auto">
          <a:xfrm>
            <a:off x="1492250" y="671513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0" y="228600"/>
            <a:ext cx="18161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60 mph</a:t>
            </a:r>
          </a:p>
        </p:txBody>
      </p:sp>
      <p:sp>
        <p:nvSpPr>
          <p:cNvPr id="264210" name="Line 18"/>
          <p:cNvSpPr>
            <a:spLocks noChangeShapeType="1"/>
          </p:cNvSpPr>
          <p:nvPr/>
        </p:nvSpPr>
        <p:spPr bwMode="auto">
          <a:xfrm>
            <a:off x="1447800" y="304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>
            <a:off x="228600" y="9001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76200" y="12811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>
            <a:off x="-76200" y="16621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>
            <a:off x="1981200" y="823913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15" name="Text Box 23"/>
          <p:cNvSpPr txBox="1">
            <a:spLocks noChangeArrowheads="1"/>
          </p:cNvSpPr>
          <p:nvPr/>
        </p:nvSpPr>
        <p:spPr bwMode="auto">
          <a:xfrm>
            <a:off x="1752600" y="914400"/>
            <a:ext cx="20558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u’</a:t>
            </a:r>
            <a:r>
              <a:rPr lang="en-US" baseline="-25000"/>
              <a:t>x</a:t>
            </a:r>
            <a:r>
              <a:rPr lang="en-US"/>
              <a:t> = 30 mph</a:t>
            </a:r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>
            <a:off x="3962400" y="114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 flipH="1">
            <a:off x="7696200" y="1814513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7848600" y="1814513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 flipV="1">
            <a:off x="7848600" y="13573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 flipV="1">
            <a:off x="7848600" y="1357313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5" name="Line 33"/>
          <p:cNvSpPr>
            <a:spLocks noChangeShapeType="1"/>
          </p:cNvSpPr>
          <p:nvPr/>
        </p:nvSpPr>
        <p:spPr bwMode="auto">
          <a:xfrm flipH="1" flipV="1">
            <a:off x="7543800" y="1357313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4226" name="Oval 34"/>
          <p:cNvSpPr>
            <a:spLocks noChangeArrowheads="1"/>
          </p:cNvSpPr>
          <p:nvPr/>
        </p:nvSpPr>
        <p:spPr bwMode="auto">
          <a:xfrm>
            <a:off x="7740650" y="1128713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28" name="Text Box 36"/>
          <p:cNvSpPr txBox="1">
            <a:spLocks noChangeArrowheads="1"/>
          </p:cNvSpPr>
          <p:nvPr/>
        </p:nvSpPr>
        <p:spPr bwMode="auto">
          <a:xfrm>
            <a:off x="6858000" y="228600"/>
            <a:ext cx="22479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 (We see u</a:t>
            </a:r>
            <a:r>
              <a:rPr lang="en-US" baseline="-25000"/>
              <a:t>x</a:t>
            </a:r>
            <a:r>
              <a:rPr lang="en-US"/>
              <a:t>)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4232" name="Object 40"/>
          <p:cNvGraphicFramePr>
            <a:graphicFrameLocks noChangeAspect="1"/>
          </p:cNvGraphicFramePr>
          <p:nvPr/>
        </p:nvGraphicFramePr>
        <p:xfrm>
          <a:off x="838200" y="4953000"/>
          <a:ext cx="2200275" cy="755650"/>
        </p:xfrm>
        <a:graphic>
          <a:graphicData uri="http://schemas.openxmlformats.org/presentationml/2006/ole">
            <p:oleObj spid="_x0000_s264232" name="Equation" r:id="rId3" imgW="8888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Relative Velocity</a:t>
            </a:r>
            <a:endParaRPr lang="en-US" sz="800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0" y="2895600"/>
            <a:ext cx="91440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Mary is on a flatbed car going 30 mph toward us, and when she throws a baseball at us, we measure it going 75 mph  With what speed did Mary throw it in her frame of reference?</a:t>
            </a:r>
          </a:p>
        </p:txBody>
      </p:sp>
      <p:sp>
        <p:nvSpPr>
          <p:cNvPr id="272393" name="Rectangle 9"/>
          <p:cNvSpPr>
            <a:spLocks noChangeArrowheads="1"/>
          </p:cNvSpPr>
          <p:nvPr/>
        </p:nvSpPr>
        <p:spPr bwMode="auto">
          <a:xfrm>
            <a:off x="685800" y="2554288"/>
            <a:ext cx="79248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0"/>
          <p:cNvSpPr>
            <a:spLocks noChangeArrowheads="1"/>
          </p:cNvSpPr>
          <p:nvPr/>
        </p:nvSpPr>
        <p:spPr bwMode="auto">
          <a:xfrm>
            <a:off x="1524000" y="2173288"/>
            <a:ext cx="1600200" cy="15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5" name="Oval 11"/>
          <p:cNvSpPr>
            <a:spLocks noChangeArrowheads="1"/>
          </p:cNvSpPr>
          <p:nvPr/>
        </p:nvSpPr>
        <p:spPr bwMode="auto">
          <a:xfrm>
            <a:off x="2743200" y="2325688"/>
            <a:ext cx="2286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6" name="Oval 12"/>
          <p:cNvSpPr>
            <a:spLocks noChangeArrowheads="1"/>
          </p:cNvSpPr>
          <p:nvPr/>
        </p:nvSpPr>
        <p:spPr bwMode="auto">
          <a:xfrm>
            <a:off x="1524000" y="2325688"/>
            <a:ext cx="2286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7" name="Line 13"/>
          <p:cNvSpPr>
            <a:spLocks noChangeShapeType="1"/>
          </p:cNvSpPr>
          <p:nvPr/>
        </p:nvSpPr>
        <p:spPr bwMode="auto">
          <a:xfrm flipH="1">
            <a:off x="1752600" y="2020888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398" name="Line 14"/>
          <p:cNvSpPr>
            <a:spLocks noChangeShapeType="1"/>
          </p:cNvSpPr>
          <p:nvPr/>
        </p:nvSpPr>
        <p:spPr bwMode="auto">
          <a:xfrm>
            <a:off x="1828800" y="2020888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399" name="Line 15"/>
          <p:cNvSpPr>
            <a:spLocks noChangeShapeType="1"/>
          </p:cNvSpPr>
          <p:nvPr/>
        </p:nvSpPr>
        <p:spPr bwMode="auto">
          <a:xfrm flipV="1">
            <a:off x="1828800" y="17160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0" name="Oval 16"/>
          <p:cNvSpPr>
            <a:spLocks noChangeArrowheads="1"/>
          </p:cNvSpPr>
          <p:nvPr/>
        </p:nvSpPr>
        <p:spPr bwMode="auto">
          <a:xfrm>
            <a:off x="1752600" y="1563688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>
            <a:off x="1752600" y="17922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2" name="Oval 18"/>
          <p:cNvSpPr>
            <a:spLocks noChangeArrowheads="1"/>
          </p:cNvSpPr>
          <p:nvPr/>
        </p:nvSpPr>
        <p:spPr bwMode="auto">
          <a:xfrm>
            <a:off x="2743200" y="1716088"/>
            <a:ext cx="76200" cy="76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3" name="Line 19"/>
          <p:cNvSpPr>
            <a:spLocks noChangeShapeType="1"/>
          </p:cNvSpPr>
          <p:nvPr/>
        </p:nvSpPr>
        <p:spPr bwMode="auto">
          <a:xfrm>
            <a:off x="914400" y="17922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4" name="Line 20"/>
          <p:cNvSpPr>
            <a:spLocks noChangeShapeType="1"/>
          </p:cNvSpPr>
          <p:nvPr/>
        </p:nvSpPr>
        <p:spPr bwMode="auto">
          <a:xfrm>
            <a:off x="685800" y="2097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5" name="Line 21"/>
          <p:cNvSpPr>
            <a:spLocks noChangeShapeType="1"/>
          </p:cNvSpPr>
          <p:nvPr/>
        </p:nvSpPr>
        <p:spPr bwMode="auto">
          <a:xfrm>
            <a:off x="609600" y="23256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6" name="Text Box 22"/>
          <p:cNvSpPr txBox="1">
            <a:spLocks noChangeArrowheads="1"/>
          </p:cNvSpPr>
          <p:nvPr/>
        </p:nvSpPr>
        <p:spPr bwMode="auto">
          <a:xfrm>
            <a:off x="1431925" y="838200"/>
            <a:ext cx="946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30 mph</a:t>
            </a:r>
          </a:p>
        </p:txBody>
      </p:sp>
      <p:sp>
        <p:nvSpPr>
          <p:cNvPr id="272407" name="Line 23"/>
          <p:cNvSpPr>
            <a:spLocks noChangeShapeType="1"/>
          </p:cNvSpPr>
          <p:nvPr/>
        </p:nvSpPr>
        <p:spPr bwMode="auto">
          <a:xfrm>
            <a:off x="2286000" y="10302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8" name="Line 24"/>
          <p:cNvSpPr>
            <a:spLocks noChangeShapeType="1"/>
          </p:cNvSpPr>
          <p:nvPr/>
        </p:nvSpPr>
        <p:spPr bwMode="auto">
          <a:xfrm>
            <a:off x="2514600" y="1716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9" name="Line 25"/>
          <p:cNvSpPr>
            <a:spLocks noChangeShapeType="1"/>
          </p:cNvSpPr>
          <p:nvPr/>
        </p:nvSpPr>
        <p:spPr bwMode="auto">
          <a:xfrm>
            <a:off x="2438400" y="17922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10" name="Line 26"/>
          <p:cNvSpPr>
            <a:spLocks noChangeShapeType="1"/>
          </p:cNvSpPr>
          <p:nvPr/>
        </p:nvSpPr>
        <p:spPr bwMode="auto">
          <a:xfrm>
            <a:off x="2971800" y="174783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11" name="Text Box 27"/>
          <p:cNvSpPr txBox="1">
            <a:spLocks noChangeArrowheads="1"/>
          </p:cNvSpPr>
          <p:nvPr/>
        </p:nvSpPr>
        <p:spPr bwMode="auto">
          <a:xfrm>
            <a:off x="3032125" y="1143000"/>
            <a:ext cx="825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u’</a:t>
            </a:r>
            <a:r>
              <a:rPr lang="en-US" sz="1800" baseline="-25000">
                <a:latin typeface="Arial" pitchFamily="34" charset="0"/>
              </a:rPr>
              <a:t>x</a:t>
            </a:r>
            <a:r>
              <a:rPr lang="en-US" sz="1800">
                <a:latin typeface="Arial" pitchFamily="34" charset="0"/>
              </a:rPr>
              <a:t> = ?</a:t>
            </a:r>
          </a:p>
        </p:txBody>
      </p:sp>
      <p:grpSp>
        <p:nvGrpSpPr>
          <p:cNvPr id="272412" name="Group 28"/>
          <p:cNvGrpSpPr>
            <a:grpSpLocks/>
          </p:cNvGrpSpPr>
          <p:nvPr/>
        </p:nvGrpSpPr>
        <p:grpSpPr bwMode="auto">
          <a:xfrm>
            <a:off x="7467600" y="1563688"/>
            <a:ext cx="228600" cy="990600"/>
            <a:chOff x="4704" y="2016"/>
            <a:chExt cx="96" cy="384"/>
          </a:xfrm>
        </p:grpSpPr>
        <p:sp>
          <p:nvSpPr>
            <p:cNvPr id="272413" name="Line 29"/>
            <p:cNvSpPr>
              <a:spLocks noChangeShapeType="1"/>
            </p:cNvSpPr>
            <p:nvPr/>
          </p:nvSpPr>
          <p:spPr bwMode="auto">
            <a:xfrm flipH="1">
              <a:off x="4704" y="230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414" name="Line 30"/>
            <p:cNvSpPr>
              <a:spLocks noChangeShapeType="1"/>
            </p:cNvSpPr>
            <p:nvPr/>
          </p:nvSpPr>
          <p:spPr bwMode="auto">
            <a:xfrm>
              <a:off x="4752" y="230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415" name="Line 31"/>
            <p:cNvSpPr>
              <a:spLocks noChangeShapeType="1"/>
            </p:cNvSpPr>
            <p:nvPr/>
          </p:nvSpPr>
          <p:spPr bwMode="auto">
            <a:xfrm flipV="1">
              <a:off x="4752" y="21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416" name="Oval 32"/>
            <p:cNvSpPr>
              <a:spLocks noChangeArrowheads="1"/>
            </p:cNvSpPr>
            <p:nvPr/>
          </p:nvSpPr>
          <p:spPr bwMode="auto">
            <a:xfrm>
              <a:off x="4704" y="2016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7" name="Line 33"/>
            <p:cNvSpPr>
              <a:spLocks noChangeShapeType="1"/>
            </p:cNvSpPr>
            <p:nvPr/>
          </p:nvSpPr>
          <p:spPr bwMode="auto">
            <a:xfrm>
              <a:off x="4704" y="21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2418" name="Line 34"/>
          <p:cNvSpPr>
            <a:spLocks noChangeShapeType="1"/>
          </p:cNvSpPr>
          <p:nvPr/>
        </p:nvSpPr>
        <p:spPr bwMode="auto">
          <a:xfrm>
            <a:off x="3657600" y="1716088"/>
            <a:ext cx="38100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19" name="Text Box 35"/>
          <p:cNvSpPr txBox="1">
            <a:spLocks noChangeArrowheads="1"/>
          </p:cNvSpPr>
          <p:nvPr/>
        </p:nvSpPr>
        <p:spPr bwMode="auto">
          <a:xfrm>
            <a:off x="6858000" y="1106488"/>
            <a:ext cx="946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75 mph</a:t>
            </a:r>
          </a:p>
        </p:txBody>
      </p:sp>
      <p:graphicFrame>
        <p:nvGraphicFramePr>
          <p:cNvPr id="272420" name="Object 36"/>
          <p:cNvGraphicFramePr>
            <a:graphicFrameLocks noChangeAspect="1"/>
          </p:cNvGraphicFramePr>
          <p:nvPr/>
        </p:nvGraphicFramePr>
        <p:xfrm>
          <a:off x="823913" y="4953000"/>
          <a:ext cx="2230437" cy="755650"/>
        </p:xfrm>
        <a:graphic>
          <a:graphicData uri="http://schemas.openxmlformats.org/presentationml/2006/ole">
            <p:oleObj spid="_x0000_s272420" name="Equation" r:id="rId4" imgW="9014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0" y="2438400"/>
            <a:ext cx="91440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Tom is on a flatbed car going 0.85 c to the east.  He throws a javelin at 0.56 c forward (relative to him, in the direction he is going) How fast is the javelin going with respect to us? </a:t>
            </a:r>
            <a:r>
              <a:rPr lang="en-US" sz="2000"/>
              <a:t>(why Galilean doesn’t work, lay out what is what)</a:t>
            </a:r>
          </a:p>
        </p:txBody>
      </p:sp>
      <p:grpSp>
        <p:nvGrpSpPr>
          <p:cNvPr id="271363" name="Group 3"/>
          <p:cNvGrpSpPr>
            <a:grpSpLocks/>
          </p:cNvGrpSpPr>
          <p:nvPr/>
        </p:nvGrpSpPr>
        <p:grpSpPr bwMode="auto">
          <a:xfrm>
            <a:off x="-76200" y="14288"/>
            <a:ext cx="9220200" cy="2271712"/>
            <a:chOff x="-48" y="9"/>
            <a:chExt cx="5808" cy="1431"/>
          </a:xfrm>
        </p:grpSpPr>
        <p:sp>
          <p:nvSpPr>
            <p:cNvPr id="271364" name="Line 4"/>
            <p:cNvSpPr>
              <a:spLocks noChangeShapeType="1"/>
            </p:cNvSpPr>
            <p:nvPr/>
          </p:nvSpPr>
          <p:spPr bwMode="auto">
            <a:xfrm>
              <a:off x="0" y="1440"/>
              <a:ext cx="5760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65" name="Rectangle 5"/>
            <p:cNvSpPr>
              <a:spLocks noChangeArrowheads="1"/>
            </p:cNvSpPr>
            <p:nvPr/>
          </p:nvSpPr>
          <p:spPr bwMode="auto">
            <a:xfrm>
              <a:off x="480" y="1104"/>
              <a:ext cx="1248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1366" name="Oval 6"/>
            <p:cNvSpPr>
              <a:spLocks noChangeArrowheads="1"/>
            </p:cNvSpPr>
            <p:nvPr/>
          </p:nvSpPr>
          <p:spPr bwMode="auto">
            <a:xfrm>
              <a:off x="1344" y="1248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1367" name="Oval 7"/>
            <p:cNvSpPr>
              <a:spLocks noChangeArrowheads="1"/>
            </p:cNvSpPr>
            <p:nvPr/>
          </p:nvSpPr>
          <p:spPr bwMode="auto">
            <a:xfrm>
              <a:off x="624" y="1248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1368" name="Line 8"/>
            <p:cNvSpPr>
              <a:spLocks noChangeShapeType="1"/>
            </p:cNvSpPr>
            <p:nvPr/>
          </p:nvSpPr>
          <p:spPr bwMode="auto">
            <a:xfrm flipH="1">
              <a:off x="912" y="864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69" name="Line 9"/>
            <p:cNvSpPr>
              <a:spLocks noChangeShapeType="1"/>
            </p:cNvSpPr>
            <p:nvPr/>
          </p:nvSpPr>
          <p:spPr bwMode="auto">
            <a:xfrm>
              <a:off x="1008" y="864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0" name="Line 10"/>
            <p:cNvSpPr>
              <a:spLocks noChangeShapeType="1"/>
            </p:cNvSpPr>
            <p:nvPr/>
          </p:nvSpPr>
          <p:spPr bwMode="auto">
            <a:xfrm flipV="1">
              <a:off x="1008" y="5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1" name="Line 11"/>
            <p:cNvSpPr>
              <a:spLocks noChangeShapeType="1"/>
            </p:cNvSpPr>
            <p:nvPr/>
          </p:nvSpPr>
          <p:spPr bwMode="auto">
            <a:xfrm flipV="1">
              <a:off x="1008" y="576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2" name="Line 12"/>
            <p:cNvSpPr>
              <a:spLocks noChangeShapeType="1"/>
            </p:cNvSpPr>
            <p:nvPr/>
          </p:nvSpPr>
          <p:spPr bwMode="auto">
            <a:xfrm flipH="1" flipV="1">
              <a:off x="816" y="576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3" name="Oval 13"/>
            <p:cNvSpPr>
              <a:spLocks noChangeArrowheads="1"/>
            </p:cNvSpPr>
            <p:nvPr/>
          </p:nvSpPr>
          <p:spPr bwMode="auto">
            <a:xfrm>
              <a:off x="940" y="432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1374" name="Text Box 14"/>
            <p:cNvSpPr txBox="1">
              <a:spLocks noChangeArrowheads="1"/>
            </p:cNvSpPr>
            <p:nvPr/>
          </p:nvSpPr>
          <p:spPr bwMode="auto">
            <a:xfrm>
              <a:off x="0" y="9"/>
              <a:ext cx="66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0.85 c</a:t>
              </a:r>
            </a:p>
          </p:txBody>
        </p:sp>
        <p:sp>
          <p:nvSpPr>
            <p:cNvPr id="271375" name="Line 15"/>
            <p:cNvSpPr>
              <a:spLocks noChangeShapeType="1"/>
            </p:cNvSpPr>
            <p:nvPr/>
          </p:nvSpPr>
          <p:spPr bwMode="auto">
            <a:xfrm>
              <a:off x="912" y="201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6" name="Line 16"/>
            <p:cNvSpPr>
              <a:spLocks noChangeShapeType="1"/>
            </p:cNvSpPr>
            <p:nvPr/>
          </p:nvSpPr>
          <p:spPr bwMode="auto">
            <a:xfrm>
              <a:off x="144" y="57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7" name="Line 17"/>
            <p:cNvSpPr>
              <a:spLocks noChangeShapeType="1"/>
            </p:cNvSpPr>
            <p:nvPr/>
          </p:nvSpPr>
          <p:spPr bwMode="auto">
            <a:xfrm>
              <a:off x="48" y="81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8" name="Line 18"/>
            <p:cNvSpPr>
              <a:spLocks noChangeShapeType="1"/>
            </p:cNvSpPr>
            <p:nvPr/>
          </p:nvSpPr>
          <p:spPr bwMode="auto">
            <a:xfrm>
              <a:off x="-48" y="105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79" name="Line 19"/>
            <p:cNvSpPr>
              <a:spLocks noChangeShapeType="1"/>
            </p:cNvSpPr>
            <p:nvPr/>
          </p:nvSpPr>
          <p:spPr bwMode="auto">
            <a:xfrm>
              <a:off x="1248" y="528"/>
              <a:ext cx="7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0" name="Text Box 20"/>
            <p:cNvSpPr txBox="1">
              <a:spLocks noChangeArrowheads="1"/>
            </p:cNvSpPr>
            <p:nvPr/>
          </p:nvSpPr>
          <p:spPr bwMode="auto">
            <a:xfrm>
              <a:off x="1296" y="537"/>
              <a:ext cx="66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0.56 c</a:t>
              </a:r>
            </a:p>
          </p:txBody>
        </p:sp>
        <p:sp>
          <p:nvSpPr>
            <p:cNvPr id="271381" name="Line 21"/>
            <p:cNvSpPr>
              <a:spLocks noChangeShapeType="1"/>
            </p:cNvSpPr>
            <p:nvPr/>
          </p:nvSpPr>
          <p:spPr bwMode="auto">
            <a:xfrm>
              <a:off x="2208" y="729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2" name="Line 22"/>
            <p:cNvSpPr>
              <a:spLocks noChangeShapeType="1"/>
            </p:cNvSpPr>
            <p:nvPr/>
          </p:nvSpPr>
          <p:spPr bwMode="auto">
            <a:xfrm flipH="1">
              <a:off x="4848" y="1152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3" name="Line 23"/>
            <p:cNvSpPr>
              <a:spLocks noChangeShapeType="1"/>
            </p:cNvSpPr>
            <p:nvPr/>
          </p:nvSpPr>
          <p:spPr bwMode="auto">
            <a:xfrm>
              <a:off x="4944" y="1152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4" name="Line 24"/>
            <p:cNvSpPr>
              <a:spLocks noChangeShapeType="1"/>
            </p:cNvSpPr>
            <p:nvPr/>
          </p:nvSpPr>
          <p:spPr bwMode="auto">
            <a:xfrm flipV="1">
              <a:off x="4944" y="8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5" name="Line 25"/>
            <p:cNvSpPr>
              <a:spLocks noChangeShapeType="1"/>
            </p:cNvSpPr>
            <p:nvPr/>
          </p:nvSpPr>
          <p:spPr bwMode="auto">
            <a:xfrm flipV="1">
              <a:off x="4944" y="864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6" name="Line 26"/>
            <p:cNvSpPr>
              <a:spLocks noChangeShapeType="1"/>
            </p:cNvSpPr>
            <p:nvPr/>
          </p:nvSpPr>
          <p:spPr bwMode="auto">
            <a:xfrm flipH="1" flipV="1">
              <a:off x="4752" y="864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1387" name="Oval 27"/>
            <p:cNvSpPr>
              <a:spLocks noChangeArrowheads="1"/>
            </p:cNvSpPr>
            <p:nvPr/>
          </p:nvSpPr>
          <p:spPr bwMode="auto">
            <a:xfrm>
              <a:off x="4876" y="720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1388" name="Text Box 28"/>
            <p:cNvSpPr txBox="1">
              <a:spLocks noChangeArrowheads="1"/>
            </p:cNvSpPr>
            <p:nvPr/>
          </p:nvSpPr>
          <p:spPr bwMode="auto">
            <a:xfrm>
              <a:off x="4838" y="234"/>
              <a:ext cx="31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us</a:t>
              </a:r>
            </a:p>
          </p:txBody>
        </p:sp>
      </p:grpSp>
      <p:sp>
        <p:nvSpPr>
          <p:cNvPr id="271389" name="Rectangle 29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1390" name="Object 30"/>
          <p:cNvGraphicFramePr>
            <a:graphicFrameLocks noChangeAspect="1"/>
          </p:cNvGraphicFramePr>
          <p:nvPr/>
        </p:nvGraphicFramePr>
        <p:xfrm>
          <a:off x="228600" y="4183063"/>
          <a:ext cx="2438400" cy="1862137"/>
        </p:xfrm>
        <a:graphic>
          <a:graphicData uri="http://schemas.openxmlformats.org/presentationml/2006/ole">
            <p:oleObj spid="_x0000_s271390" name="Equation" r:id="rId3" imgW="1002865" imgH="774364" progId="Equation.3">
              <p:embed/>
            </p:oleObj>
          </a:graphicData>
        </a:graphic>
      </p:graphicFrame>
      <p:sp>
        <p:nvSpPr>
          <p:cNvPr id="271391" name="Rectangle 31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1392" name="Object 32"/>
          <p:cNvGraphicFramePr>
            <a:graphicFrameLocks noChangeAspect="1"/>
          </p:cNvGraphicFramePr>
          <p:nvPr/>
        </p:nvGraphicFramePr>
        <p:xfrm>
          <a:off x="5334000" y="3962400"/>
          <a:ext cx="2514600" cy="2044700"/>
        </p:xfrm>
        <a:graphic>
          <a:graphicData uri="http://schemas.openxmlformats.org/presentationml/2006/ole">
            <p:oleObj spid="_x0000_s271392" name="Equation" r:id="rId4" imgW="1016000" imgH="825500" progId="Equation.3">
              <p:embed/>
            </p:oleObj>
          </a:graphicData>
        </a:graphic>
      </p:graphicFrame>
      <p:sp>
        <p:nvSpPr>
          <p:cNvPr id="271393" name="Text Box 33"/>
          <p:cNvSpPr txBox="1">
            <a:spLocks noChangeArrowheads="1"/>
          </p:cNvSpPr>
          <p:nvPr/>
        </p:nvSpPr>
        <p:spPr bwMode="auto">
          <a:xfrm>
            <a:off x="517525" y="6338888"/>
            <a:ext cx="7493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 general – when you want to subtract velocities, use the left, add,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517525" y="990600"/>
            <a:ext cx="81692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Use the addition formula</a:t>
            </a:r>
            <a:endParaRPr lang="en-US" sz="2400">
              <a:cs typeface="Times New Roman" pitchFamily="18" charset="0"/>
            </a:endParaRPr>
          </a:p>
        </p:txBody>
      </p:sp>
      <p:graphicFrame>
        <p:nvGraphicFramePr>
          <p:cNvPr id="267267" name="Object 3"/>
          <p:cNvGraphicFramePr>
            <a:graphicFrameLocks noChangeAspect="1"/>
          </p:cNvGraphicFramePr>
          <p:nvPr>
            <p:ph/>
          </p:nvPr>
        </p:nvGraphicFramePr>
        <p:xfrm>
          <a:off x="623888" y="1524000"/>
          <a:ext cx="2943225" cy="1196975"/>
        </p:xfrm>
        <a:graphic>
          <a:graphicData uri="http://schemas.openxmlformats.org/presentationml/2006/ole">
            <p:oleObj spid="_x0000_s267267" name="Equation" r:id="rId3" imgW="1904760" imgH="774360" progId="Equation.3">
              <p:embed/>
            </p:oleObj>
          </a:graphicData>
        </a:graphic>
      </p:graphicFrame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1692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This is about 0.96 c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Relative Velocity</a:t>
            </a:r>
            <a:endParaRPr lang="en-US" sz="800"/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0" y="4648200"/>
            <a:ext cx="91440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Mary is on a flatbed car going 0.67c toward us, and when she throws a baseball at us, we measure it going 0.82c.  With what speed did Mary throw it in her frame of reference?</a:t>
            </a:r>
          </a:p>
        </p:txBody>
      </p:sp>
      <p:sp>
        <p:nvSpPr>
          <p:cNvPr id="256013" name="Rectangle 13"/>
          <p:cNvSpPr>
            <a:spLocks noChangeArrowheads="1"/>
          </p:cNvSpPr>
          <p:nvPr/>
        </p:nvSpPr>
        <p:spPr bwMode="auto">
          <a:xfrm>
            <a:off x="685800" y="3810000"/>
            <a:ext cx="79248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1524000" y="3429000"/>
            <a:ext cx="1600200" cy="15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Oval 15"/>
          <p:cNvSpPr>
            <a:spLocks noChangeArrowheads="1"/>
          </p:cNvSpPr>
          <p:nvPr/>
        </p:nvSpPr>
        <p:spPr bwMode="auto">
          <a:xfrm>
            <a:off x="2743200" y="3581400"/>
            <a:ext cx="2286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Oval 16"/>
          <p:cNvSpPr>
            <a:spLocks noChangeArrowheads="1"/>
          </p:cNvSpPr>
          <p:nvPr/>
        </p:nvSpPr>
        <p:spPr bwMode="auto">
          <a:xfrm>
            <a:off x="1524000" y="3581400"/>
            <a:ext cx="2286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 flipH="1">
            <a:off x="1752600" y="3276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>
            <a:off x="1828800" y="32766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V="1">
            <a:off x="18288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0" name="Oval 20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1" name="Line 21"/>
          <p:cNvSpPr>
            <a:spLocks noChangeShapeType="1"/>
          </p:cNvSpPr>
          <p:nvPr/>
        </p:nvSpPr>
        <p:spPr bwMode="auto">
          <a:xfrm>
            <a:off x="1752600" y="304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2" name="Oval 22"/>
          <p:cNvSpPr>
            <a:spLocks noChangeArrowheads="1"/>
          </p:cNvSpPr>
          <p:nvPr/>
        </p:nvSpPr>
        <p:spPr bwMode="auto">
          <a:xfrm>
            <a:off x="2743200" y="2971800"/>
            <a:ext cx="76200" cy="76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>
            <a:off x="914400" y="304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685800" y="3352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>
            <a:off x="609600" y="3581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6" name="Text Box 26"/>
          <p:cNvSpPr txBox="1">
            <a:spLocks noChangeArrowheads="1"/>
          </p:cNvSpPr>
          <p:nvPr/>
        </p:nvSpPr>
        <p:spPr bwMode="auto">
          <a:xfrm>
            <a:off x="1431925" y="2093913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.67c</a:t>
            </a:r>
          </a:p>
        </p:txBody>
      </p:sp>
      <p:sp>
        <p:nvSpPr>
          <p:cNvPr id="256027" name="Line 27"/>
          <p:cNvSpPr>
            <a:spLocks noChangeShapeType="1"/>
          </p:cNvSpPr>
          <p:nvPr/>
        </p:nvSpPr>
        <p:spPr bwMode="auto">
          <a:xfrm>
            <a:off x="2286000" y="2286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8" name="Line 28"/>
          <p:cNvSpPr>
            <a:spLocks noChangeShapeType="1"/>
          </p:cNvSpPr>
          <p:nvPr/>
        </p:nvSpPr>
        <p:spPr bwMode="auto">
          <a:xfrm>
            <a:off x="251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29" name="Line 29"/>
          <p:cNvSpPr>
            <a:spLocks noChangeShapeType="1"/>
          </p:cNvSpPr>
          <p:nvPr/>
        </p:nvSpPr>
        <p:spPr bwMode="auto">
          <a:xfrm>
            <a:off x="2438400" y="304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0" name="Line 30"/>
          <p:cNvSpPr>
            <a:spLocks noChangeShapeType="1"/>
          </p:cNvSpPr>
          <p:nvPr/>
        </p:nvSpPr>
        <p:spPr bwMode="auto">
          <a:xfrm>
            <a:off x="2971800" y="300355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1" name="Text Box 31"/>
          <p:cNvSpPr txBox="1">
            <a:spLocks noChangeArrowheads="1"/>
          </p:cNvSpPr>
          <p:nvPr/>
        </p:nvSpPr>
        <p:spPr bwMode="auto">
          <a:xfrm>
            <a:off x="3032125" y="2398713"/>
            <a:ext cx="8255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u’</a:t>
            </a:r>
            <a:r>
              <a:rPr lang="en-US" sz="1800" baseline="-25000">
                <a:latin typeface="Arial" pitchFamily="34" charset="0"/>
              </a:rPr>
              <a:t>x</a:t>
            </a:r>
            <a:r>
              <a:rPr lang="en-US" sz="1800">
                <a:latin typeface="Arial" pitchFamily="34" charset="0"/>
              </a:rPr>
              <a:t> = ?</a:t>
            </a:r>
          </a:p>
        </p:txBody>
      </p:sp>
      <p:grpSp>
        <p:nvGrpSpPr>
          <p:cNvPr id="256032" name="Group 32"/>
          <p:cNvGrpSpPr>
            <a:grpSpLocks/>
          </p:cNvGrpSpPr>
          <p:nvPr/>
        </p:nvGrpSpPr>
        <p:grpSpPr bwMode="auto">
          <a:xfrm>
            <a:off x="7467600" y="2819400"/>
            <a:ext cx="228600" cy="990600"/>
            <a:chOff x="4704" y="2016"/>
            <a:chExt cx="96" cy="384"/>
          </a:xfrm>
        </p:grpSpPr>
        <p:sp>
          <p:nvSpPr>
            <p:cNvPr id="256033" name="Line 33"/>
            <p:cNvSpPr>
              <a:spLocks noChangeShapeType="1"/>
            </p:cNvSpPr>
            <p:nvPr/>
          </p:nvSpPr>
          <p:spPr bwMode="auto">
            <a:xfrm flipH="1">
              <a:off x="4704" y="230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34" name="Line 34"/>
            <p:cNvSpPr>
              <a:spLocks noChangeShapeType="1"/>
            </p:cNvSpPr>
            <p:nvPr/>
          </p:nvSpPr>
          <p:spPr bwMode="auto">
            <a:xfrm>
              <a:off x="4752" y="230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35" name="Line 35"/>
            <p:cNvSpPr>
              <a:spLocks noChangeShapeType="1"/>
            </p:cNvSpPr>
            <p:nvPr/>
          </p:nvSpPr>
          <p:spPr bwMode="auto">
            <a:xfrm flipV="1">
              <a:off x="4752" y="21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36" name="Oval 36"/>
            <p:cNvSpPr>
              <a:spLocks noChangeArrowheads="1"/>
            </p:cNvSpPr>
            <p:nvPr/>
          </p:nvSpPr>
          <p:spPr bwMode="auto">
            <a:xfrm>
              <a:off x="4704" y="2016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7" name="Line 37"/>
            <p:cNvSpPr>
              <a:spLocks noChangeShapeType="1"/>
            </p:cNvSpPr>
            <p:nvPr/>
          </p:nvSpPr>
          <p:spPr bwMode="auto">
            <a:xfrm>
              <a:off x="4704" y="21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38" name="Line 38"/>
          <p:cNvSpPr>
            <a:spLocks noChangeShapeType="1"/>
          </p:cNvSpPr>
          <p:nvPr/>
        </p:nvSpPr>
        <p:spPr bwMode="auto">
          <a:xfrm>
            <a:off x="3657600" y="2971800"/>
            <a:ext cx="38100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9" name="Text Box 39"/>
          <p:cNvSpPr txBox="1">
            <a:spLocks noChangeArrowheads="1"/>
          </p:cNvSpPr>
          <p:nvPr/>
        </p:nvSpPr>
        <p:spPr bwMode="auto">
          <a:xfrm>
            <a:off x="6858000" y="236220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.82c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17525" y="990600"/>
            <a:ext cx="81692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Use the subtraction formula</a:t>
            </a:r>
            <a:endParaRPr lang="en-US" sz="2400">
              <a:cs typeface="Times New Roman" pitchFamily="18" charset="0"/>
            </a:endParaRPr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>
            <p:ph/>
          </p:nvPr>
        </p:nvGraphicFramePr>
        <p:xfrm>
          <a:off x="614363" y="1524000"/>
          <a:ext cx="2962275" cy="1196975"/>
        </p:xfrm>
        <a:graphic>
          <a:graphicData uri="http://schemas.openxmlformats.org/presentationml/2006/ole">
            <p:oleObj spid="_x0000_s257029" name="Equation" r:id="rId3" imgW="1917360" imgH="774360" progId="Equation.3">
              <p:embed/>
            </p:oleObj>
          </a:graphicData>
        </a:graphic>
      </p:graphicFrame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81692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This is about 0.33 c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2843213" y="1066800"/>
            <a:ext cx="3467100" cy="2043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3200"/>
              <a:t> Relative Velocity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6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W</a:t>
            </a:r>
            <a:endParaRPr lang="en-US" sz="2400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228600" y="6557963"/>
            <a:ext cx="619125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0.84 c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04800" y="-9525"/>
            <a:ext cx="86106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Rob the hamster rides to the right on a cart going 0.36 c.  He throws a baseball at 0.68 c relative to him in the direction he is going.  How fast is the baseball going in the earth frame?</a:t>
            </a:r>
            <a:endParaRPr lang="en-US" sz="4000" baseline="30000"/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7818" name="Text Box 10"/>
          <p:cNvSpPr txBox="1">
            <a:spLocks noChangeArrowheads="1"/>
          </p:cNvSpPr>
          <p:nvPr/>
        </p:nvSpPr>
        <p:spPr bwMode="auto">
          <a:xfrm>
            <a:off x="228600" y="2589213"/>
            <a:ext cx="8610600" cy="13731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 addition:</a:t>
            </a:r>
          </a:p>
          <a:p>
            <a:r>
              <a:rPr lang="en-US"/>
              <a:t>ux = (0.36 + 0.68 c)/(1+(0.36 c)(0.68 c)/c</a:t>
            </a:r>
            <a:r>
              <a:rPr lang="en-US" baseline="30000"/>
              <a:t>2</a:t>
            </a:r>
            <a:r>
              <a:rPr lang="en-US"/>
              <a:t>) = 0.8355 c</a:t>
            </a:r>
          </a:p>
          <a:p>
            <a:endParaRPr lang="en-US"/>
          </a:p>
        </p:txBody>
      </p:sp>
      <p:graphicFrame>
        <p:nvGraphicFramePr>
          <p:cNvPr id="247819" name="Object 11"/>
          <p:cNvGraphicFramePr>
            <a:graphicFrameLocks noChangeAspect="1"/>
          </p:cNvGraphicFramePr>
          <p:nvPr/>
        </p:nvGraphicFramePr>
        <p:xfrm>
          <a:off x="381000" y="4487863"/>
          <a:ext cx="2438400" cy="1862137"/>
        </p:xfrm>
        <a:graphic>
          <a:graphicData uri="http://schemas.openxmlformats.org/presentationml/2006/ole">
            <p:oleObj spid="_x0000_s247819" name="Equation" r:id="rId4" imgW="1002865" imgH="774364" progId="Equation.3">
              <p:embed/>
            </p:oleObj>
          </a:graphicData>
        </a:graphic>
      </p:graphicFrame>
      <p:graphicFrame>
        <p:nvGraphicFramePr>
          <p:cNvPr id="247820" name="Object 12"/>
          <p:cNvGraphicFramePr>
            <a:graphicFrameLocks noChangeAspect="1"/>
          </p:cNvGraphicFramePr>
          <p:nvPr/>
        </p:nvGraphicFramePr>
        <p:xfrm>
          <a:off x="5486400" y="4267200"/>
          <a:ext cx="2514600" cy="2044700"/>
        </p:xfrm>
        <a:graphic>
          <a:graphicData uri="http://schemas.openxmlformats.org/presentationml/2006/ole">
            <p:oleObj spid="_x0000_s247820" name="Equation" r:id="rId5" imgW="1016000" imgH="825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W</a:t>
            </a:r>
            <a:endParaRPr lang="en-US" sz="2400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228600" y="6557963"/>
            <a:ext cx="619125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0.96 c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Rob rides to the right on a cart going 0.36 c.  He throws a baseball in the direction he is already going.  We observe the baseball going 0.98 c relative to the earth frame.  How fast did Rob throw the ball in his frame?</a:t>
            </a:r>
            <a:endParaRPr lang="en-US" sz="4000" baseline="30000"/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228600" y="2743200"/>
            <a:ext cx="8610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 addition:</a:t>
            </a:r>
          </a:p>
          <a:p>
            <a:r>
              <a:rPr lang="en-US"/>
              <a:t>.92 c = (0.36 + v )/(1+(0.36 c)(v)/c</a:t>
            </a:r>
            <a:r>
              <a:rPr lang="en-US" baseline="30000"/>
              <a:t>2</a:t>
            </a:r>
            <a:r>
              <a:rPr lang="en-US"/>
              <a:t>) = 0.8355 c</a:t>
            </a:r>
          </a:p>
          <a:p>
            <a:r>
              <a:rPr lang="en-US"/>
              <a:t>v = 0.957972806 </a:t>
            </a:r>
            <a:r>
              <a:rPr lang="en-US">
                <a:cs typeface="Times New Roman" pitchFamily="18" charset="0"/>
              </a:rPr>
              <a:t>≈ 0.96 c</a:t>
            </a:r>
          </a:p>
          <a:p>
            <a:endParaRPr lang="en-US"/>
          </a:p>
        </p:txBody>
      </p:sp>
      <p:graphicFrame>
        <p:nvGraphicFramePr>
          <p:cNvPr id="268297" name="Object 9"/>
          <p:cNvGraphicFramePr>
            <a:graphicFrameLocks noChangeAspect="1"/>
          </p:cNvGraphicFramePr>
          <p:nvPr/>
        </p:nvGraphicFramePr>
        <p:xfrm>
          <a:off x="381000" y="4640263"/>
          <a:ext cx="2438400" cy="1862137"/>
        </p:xfrm>
        <a:graphic>
          <a:graphicData uri="http://schemas.openxmlformats.org/presentationml/2006/ole">
            <p:oleObj spid="_x0000_s268297" name="Equation" r:id="rId4" imgW="1002865" imgH="774364" progId="Equation.3">
              <p:embed/>
            </p:oleObj>
          </a:graphicData>
        </a:graphic>
      </p:graphicFrame>
      <p:graphicFrame>
        <p:nvGraphicFramePr>
          <p:cNvPr id="268298" name="Object 10"/>
          <p:cNvGraphicFramePr>
            <a:graphicFrameLocks noChangeAspect="1"/>
          </p:cNvGraphicFramePr>
          <p:nvPr/>
        </p:nvGraphicFramePr>
        <p:xfrm>
          <a:off x="5486400" y="4419600"/>
          <a:ext cx="2514600" cy="2044700"/>
        </p:xfrm>
        <a:graphic>
          <a:graphicData uri="http://schemas.openxmlformats.org/presentationml/2006/ole">
            <p:oleObj spid="_x0000_s268298" name="Equation" r:id="rId5" imgW="1016000" imgH="825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W</a:t>
            </a:r>
            <a:endParaRPr lang="en-US" sz="2400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228600" y="6557963"/>
            <a:ext cx="677863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-0.42 c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Rob rides to the right on a cart going 0.36 c.  He throws a baseball at 0.68 c relative to him opposite the direction he is going.  How fast is the baseball going in the earth frame?</a:t>
            </a:r>
            <a:endParaRPr lang="en-US" sz="4000" baseline="30000"/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228600" y="2284413"/>
            <a:ext cx="8610600" cy="13731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 subtraction:</a:t>
            </a:r>
          </a:p>
          <a:p>
            <a:r>
              <a:rPr lang="en-US"/>
              <a:t>ux = (0.36 - 0.68 c)/(1-(0.36 c)(0.68 c)/c</a:t>
            </a:r>
            <a:r>
              <a:rPr lang="en-US" baseline="30000"/>
              <a:t>2</a:t>
            </a:r>
            <a:r>
              <a:rPr lang="en-US"/>
              <a:t>) = -0.4237 c</a:t>
            </a:r>
          </a:p>
          <a:p>
            <a:endParaRPr lang="en-US"/>
          </a:p>
        </p:txBody>
      </p:sp>
      <p:graphicFrame>
        <p:nvGraphicFramePr>
          <p:cNvPr id="269321" name="Object 9"/>
          <p:cNvGraphicFramePr>
            <a:graphicFrameLocks noChangeAspect="1"/>
          </p:cNvGraphicFramePr>
          <p:nvPr/>
        </p:nvGraphicFramePr>
        <p:xfrm>
          <a:off x="533400" y="4411663"/>
          <a:ext cx="2438400" cy="1862137"/>
        </p:xfrm>
        <a:graphic>
          <a:graphicData uri="http://schemas.openxmlformats.org/presentationml/2006/ole">
            <p:oleObj spid="_x0000_s269321" name="Equation" r:id="rId4" imgW="1002865" imgH="774364" progId="Equation.3">
              <p:embed/>
            </p:oleObj>
          </a:graphicData>
        </a:graphic>
      </p:graphicFrame>
      <p:graphicFrame>
        <p:nvGraphicFramePr>
          <p:cNvPr id="269322" name="Object 10"/>
          <p:cNvGraphicFramePr>
            <a:graphicFrameLocks noChangeAspect="1"/>
          </p:cNvGraphicFramePr>
          <p:nvPr/>
        </p:nvGraphicFramePr>
        <p:xfrm>
          <a:off x="5638800" y="4191000"/>
          <a:ext cx="2514600" cy="2044700"/>
        </p:xfrm>
        <a:graphic>
          <a:graphicData uri="http://schemas.openxmlformats.org/presentationml/2006/ole">
            <p:oleObj spid="_x0000_s269322" name="Equation" r:id="rId5" imgW="1016000" imgH="825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W</a:t>
            </a:r>
            <a:endParaRPr lang="en-US" sz="2400"/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28600" y="6557963"/>
            <a:ext cx="113665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Your Father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Rob rides to the right on a cart going 0.36 c.  He shines a torch in the direction he is going.  How fast do we see the photons from the torch moving in the earth frame. (See what the formula says)</a:t>
            </a:r>
          </a:p>
          <a:p>
            <a:r>
              <a:rPr lang="en-US" sz="3200"/>
              <a:t>What if he shines if backwards?</a:t>
            </a:r>
            <a:endParaRPr lang="en-US" sz="4000" baseline="30000"/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228600" y="2878138"/>
            <a:ext cx="8610600" cy="22272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 addition:</a:t>
            </a:r>
          </a:p>
          <a:p>
            <a:r>
              <a:rPr lang="en-US"/>
              <a:t>ux = (0.36 + 1 c)/(1+(0.36 c)(1 c)/c</a:t>
            </a:r>
            <a:r>
              <a:rPr lang="en-US" baseline="30000"/>
              <a:t>2</a:t>
            </a:r>
            <a:r>
              <a:rPr lang="en-US"/>
              <a:t>) = 1 c</a:t>
            </a:r>
          </a:p>
          <a:p>
            <a:r>
              <a:rPr lang="en-US"/>
              <a:t>subtraction also yields this result:</a:t>
            </a:r>
          </a:p>
          <a:p>
            <a:r>
              <a:rPr lang="en-US"/>
              <a:t>ux = (0.36 1 1 c)/(1-(0.36 c)(1 c)/c</a:t>
            </a:r>
            <a:r>
              <a:rPr lang="en-US" baseline="30000"/>
              <a:t>2</a:t>
            </a:r>
            <a:r>
              <a:rPr lang="en-US"/>
              <a:t>) = -1 c</a:t>
            </a:r>
          </a:p>
          <a:p>
            <a:endParaRPr lang="en-US"/>
          </a:p>
        </p:txBody>
      </p:sp>
      <p:graphicFrame>
        <p:nvGraphicFramePr>
          <p:cNvPr id="270345" name="Object 9"/>
          <p:cNvGraphicFramePr>
            <a:graphicFrameLocks noChangeAspect="1"/>
          </p:cNvGraphicFramePr>
          <p:nvPr/>
        </p:nvGraphicFramePr>
        <p:xfrm>
          <a:off x="228600" y="4792663"/>
          <a:ext cx="2438400" cy="1862137"/>
        </p:xfrm>
        <a:graphic>
          <a:graphicData uri="http://schemas.openxmlformats.org/presentationml/2006/ole">
            <p:oleObj spid="_x0000_s270345" name="Equation" r:id="rId4" imgW="1002865" imgH="774364" progId="Equation.3">
              <p:embed/>
            </p:oleObj>
          </a:graphicData>
        </a:graphic>
      </p:graphicFrame>
      <p:graphicFrame>
        <p:nvGraphicFramePr>
          <p:cNvPr id="270346" name="Object 10"/>
          <p:cNvGraphicFramePr>
            <a:graphicFrameLocks noChangeAspect="1"/>
          </p:cNvGraphicFramePr>
          <p:nvPr/>
        </p:nvGraphicFramePr>
        <p:xfrm>
          <a:off x="5334000" y="4572000"/>
          <a:ext cx="2514600" cy="2044700"/>
        </p:xfrm>
        <a:graphic>
          <a:graphicData uri="http://schemas.openxmlformats.org/presentationml/2006/ole">
            <p:oleObj spid="_x0000_s270346" name="Equation" r:id="rId5" imgW="1016000" imgH="825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/>
              <a:t>Relative velocity</a:t>
            </a:r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 dirty="0"/>
              <a:t>Contents:</a:t>
            </a:r>
            <a:endParaRPr lang="en-US" sz="2400" dirty="0"/>
          </a:p>
          <a:p>
            <a:pPr lvl="1">
              <a:buFontTx/>
              <a:buChar char="•"/>
            </a:pPr>
            <a:r>
              <a:rPr lang="en-US" sz="2400" dirty="0"/>
              <a:t>Relative velocity equation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  <p:sp>
        <p:nvSpPr>
          <p:cNvPr id="265218" name="AutoShape 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0" name="AutoShape 4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2" name="AutoShape 6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4" name="AutoShape 8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 descr="Image result for salm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696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632</cp:revision>
  <dcterms:created xsi:type="dcterms:W3CDTF">2001-03-01T17:38:38Z</dcterms:created>
  <dcterms:modified xsi:type="dcterms:W3CDTF">2015-04-01T17:19:29Z</dcterms:modified>
</cp:coreProperties>
</file>