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79" r:id="rId4"/>
    <p:sldId id="275" r:id="rId5"/>
    <p:sldId id="280" r:id="rId6"/>
    <p:sldId id="274" r:id="rId7"/>
    <p:sldId id="273" r:id="rId8"/>
    <p:sldId id="276" r:id="rId9"/>
    <p:sldId id="278" r:id="rId10"/>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45" autoAdjust="0"/>
  </p:normalViewPr>
  <p:slideViewPr>
    <p:cSldViewPr>
      <p:cViewPr>
        <p:scale>
          <a:sx n="75" d="100"/>
          <a:sy n="75" d="100"/>
        </p:scale>
        <p:origin x="-2652" y="-114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4B6D30-A190-4CB7-8AB2-156392F4D5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90FCE0-059A-44AF-9B4F-5658519623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0FEA5-F4D3-4DAC-82B1-39937E0A32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FC5D3A-E8B0-4F45-9B69-B10E5B6266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58B889-7B9A-499C-9012-2E7460B313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398AAC-A124-4718-8D09-F8347FF5FC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1E178FE-7024-4AB0-8EF8-6B5C859E71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9BA327-6370-4AAA-8E5D-B44F3A5DB9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710C46-8614-42DA-AEF9-4846C5BFE6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B5A13A-720D-4C6B-B2FD-1EFAA6BD11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83E53-BDFF-4DFE-928C-41B1174577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FBC49F1-4E87-44D6-8222-004D4F9235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1" y="444500"/>
            <a:ext cx="2888932" cy="1569660"/>
          </a:xfrm>
          <a:prstGeom prst="rect">
            <a:avLst/>
          </a:prstGeom>
          <a:noFill/>
          <a:ln w="9525">
            <a:noFill/>
            <a:miter lim="800000"/>
            <a:headEnd/>
            <a:tailEnd/>
          </a:ln>
        </p:spPr>
        <p:txBody>
          <a:bodyPr wrap="none">
            <a:spAutoFit/>
          </a:bodyPr>
          <a:lstStyle/>
          <a:p>
            <a:r>
              <a:rPr lang="en-US" sz="3200"/>
              <a:t>Transformers</a:t>
            </a:r>
          </a:p>
          <a:p>
            <a:pPr lvl="1">
              <a:buFontTx/>
              <a:buChar char="•"/>
            </a:pPr>
            <a:r>
              <a:rPr lang="en-US" sz="3200"/>
              <a:t>Derivation</a:t>
            </a:r>
          </a:p>
          <a:p>
            <a:pPr lvl="1">
              <a:buFontTx/>
              <a:buChar char="•"/>
            </a:pPr>
            <a:r>
              <a:rPr lang="en-US" sz="3200"/>
              <a:t>Whiteboards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FG21_21"/>
          <p:cNvPicPr>
            <a:picLocks noChangeAspect="1" noChangeArrowheads="1"/>
          </p:cNvPicPr>
          <p:nvPr/>
        </p:nvPicPr>
        <p:blipFill>
          <a:blip r:embed="rId2" cstate="print"/>
          <a:srcRect l="27005" t="9500" r="22984" b="14000"/>
          <a:stretch>
            <a:fillRect/>
          </a:stretch>
        </p:blipFill>
        <p:spPr bwMode="auto">
          <a:xfrm>
            <a:off x="152401" y="1063625"/>
            <a:ext cx="5097463" cy="4333875"/>
          </a:xfrm>
          <a:prstGeom prst="rect">
            <a:avLst/>
          </a:prstGeom>
          <a:noFill/>
          <a:ln w="9525">
            <a:noFill/>
            <a:miter lim="800000"/>
            <a:headEnd/>
            <a:tailEnd/>
          </a:ln>
        </p:spPr>
      </p:pic>
      <p:sp>
        <p:nvSpPr>
          <p:cNvPr id="3075" name="TextBox 4"/>
          <p:cNvSpPr txBox="1">
            <a:spLocks noChangeArrowheads="1"/>
          </p:cNvSpPr>
          <p:nvPr/>
        </p:nvSpPr>
        <p:spPr bwMode="auto">
          <a:xfrm>
            <a:off x="6858001" y="571500"/>
            <a:ext cx="1584088" cy="461665"/>
          </a:xfrm>
          <a:prstGeom prst="rect">
            <a:avLst/>
          </a:prstGeom>
          <a:noFill/>
          <a:ln w="9525">
            <a:noFill/>
            <a:miter lim="800000"/>
            <a:headEnd/>
            <a:tailEnd/>
          </a:ln>
        </p:spPr>
        <p:txBody>
          <a:bodyPr wrap="none">
            <a:spAutoFit/>
          </a:bodyPr>
          <a:lstStyle/>
          <a:p>
            <a:r>
              <a:rPr lang="en-US" dirty="0"/>
              <a:t>Derivation: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FG21_21"/>
          <p:cNvPicPr>
            <a:picLocks noChangeAspect="1" noChangeArrowheads="1"/>
          </p:cNvPicPr>
          <p:nvPr/>
        </p:nvPicPr>
        <p:blipFill>
          <a:blip r:embed="rId2" cstate="print"/>
          <a:srcRect l="27005" t="9500" r="22984" b="14000"/>
          <a:stretch>
            <a:fillRect/>
          </a:stretch>
        </p:blipFill>
        <p:spPr bwMode="auto">
          <a:xfrm>
            <a:off x="-152400" y="0"/>
            <a:ext cx="4183063" cy="3556000"/>
          </a:xfrm>
          <a:prstGeom prst="rect">
            <a:avLst/>
          </a:prstGeom>
          <a:noFill/>
          <a:ln w="9525">
            <a:noFill/>
            <a:miter lim="800000"/>
            <a:headEnd/>
            <a:tailEnd/>
          </a:ln>
        </p:spPr>
      </p:pic>
      <p:sp>
        <p:nvSpPr>
          <p:cNvPr id="4099" name="Text Box 4"/>
          <p:cNvSpPr txBox="1">
            <a:spLocks noChangeArrowheads="1"/>
          </p:cNvSpPr>
          <p:nvPr/>
        </p:nvSpPr>
        <p:spPr bwMode="auto">
          <a:xfrm>
            <a:off x="3810000" y="0"/>
            <a:ext cx="5334000" cy="1938992"/>
          </a:xfrm>
          <a:prstGeom prst="rect">
            <a:avLst/>
          </a:prstGeom>
          <a:noFill/>
          <a:ln w="38100">
            <a:noFill/>
            <a:miter lim="800000"/>
            <a:headEnd/>
            <a:tailEnd/>
          </a:ln>
        </p:spPr>
        <p:txBody>
          <a:bodyPr>
            <a:spAutoFit/>
          </a:bodyPr>
          <a:lstStyle/>
          <a:p>
            <a:pPr>
              <a:spcBef>
                <a:spcPct val="50000"/>
              </a:spcBef>
            </a:pPr>
            <a:r>
              <a:rPr lang="en-US" dirty="0"/>
              <a:t>A transformer has 120 primary windings, and 1450 secondary.  If there is an AC voltage of 15 V, and a current of 350 </a:t>
            </a:r>
            <a:r>
              <a:rPr lang="en-US" dirty="0" err="1"/>
              <a:t>mA</a:t>
            </a:r>
            <a:r>
              <a:rPr lang="en-US" dirty="0"/>
              <a:t> on the primary, what is the current and voltage on the secondary?</a:t>
            </a:r>
          </a:p>
        </p:txBody>
      </p:sp>
      <p:pic>
        <p:nvPicPr>
          <p:cNvPr id="4100" name="Picture 4"/>
          <p:cNvPicPr>
            <a:picLocks noChangeAspect="1" noChangeArrowheads="1"/>
          </p:cNvPicPr>
          <p:nvPr/>
        </p:nvPicPr>
        <p:blipFill>
          <a:blip r:embed="rId3" cstate="print"/>
          <a:srcRect/>
          <a:stretch>
            <a:fillRect/>
          </a:stretch>
        </p:blipFill>
        <p:spPr bwMode="auto">
          <a:xfrm>
            <a:off x="5562600" y="4076700"/>
            <a:ext cx="3524250" cy="1571625"/>
          </a:xfrm>
          <a:prstGeom prst="rect">
            <a:avLst/>
          </a:prstGeom>
          <a:noFill/>
          <a:ln w="38100">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FG21_23"/>
          <p:cNvPicPr>
            <a:picLocks noChangeAspect="1" noChangeArrowheads="1"/>
          </p:cNvPicPr>
          <p:nvPr/>
        </p:nvPicPr>
        <p:blipFill>
          <a:blip r:embed="rId2" cstate="print"/>
          <a:srcRect/>
          <a:stretch>
            <a:fillRect/>
          </a:stretch>
        </p:blipFill>
        <p:spPr bwMode="auto">
          <a:xfrm>
            <a:off x="0" y="316178"/>
            <a:ext cx="9144000" cy="50813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worldofstock.com/slides/BEN2203.jpg"/>
          <p:cNvPicPr>
            <a:picLocks noChangeAspect="1" noChangeArrowheads="1"/>
          </p:cNvPicPr>
          <p:nvPr/>
        </p:nvPicPr>
        <p:blipFill>
          <a:blip r:embed="rId2" cstate="print"/>
          <a:srcRect/>
          <a:stretch>
            <a:fillRect/>
          </a:stretch>
        </p:blipFill>
        <p:spPr bwMode="auto">
          <a:xfrm>
            <a:off x="609601" y="571500"/>
            <a:ext cx="1584325" cy="1971146"/>
          </a:xfrm>
          <a:prstGeom prst="rect">
            <a:avLst/>
          </a:prstGeom>
          <a:noFill/>
          <a:ln w="9525">
            <a:noFill/>
            <a:miter lim="800000"/>
            <a:headEnd/>
            <a:tailEnd/>
          </a:ln>
        </p:spPr>
      </p:pic>
      <p:pic>
        <p:nvPicPr>
          <p:cNvPr id="6147" name="Picture 4" descr="http://www.mgmelectricalsurplus.com/images/products/265PhotoPath3.jpg"/>
          <p:cNvPicPr>
            <a:picLocks noChangeAspect="1" noChangeArrowheads="1"/>
          </p:cNvPicPr>
          <p:nvPr/>
        </p:nvPicPr>
        <p:blipFill>
          <a:blip r:embed="rId3" cstate="print"/>
          <a:srcRect/>
          <a:stretch>
            <a:fillRect/>
          </a:stretch>
        </p:blipFill>
        <p:spPr bwMode="auto">
          <a:xfrm>
            <a:off x="6096000" y="793750"/>
            <a:ext cx="2895600" cy="1809750"/>
          </a:xfrm>
          <a:prstGeom prst="rect">
            <a:avLst/>
          </a:prstGeom>
          <a:noFill/>
          <a:ln w="9525">
            <a:noFill/>
            <a:miter lim="800000"/>
            <a:headEnd/>
            <a:tailEnd/>
          </a:ln>
        </p:spPr>
      </p:pic>
      <p:pic>
        <p:nvPicPr>
          <p:cNvPr id="6148" name="Picture 6" descr="http://www.isomatic.co.uk/images/smtraf-7.jpg"/>
          <p:cNvPicPr>
            <a:picLocks noChangeAspect="1" noChangeArrowheads="1"/>
          </p:cNvPicPr>
          <p:nvPr/>
        </p:nvPicPr>
        <p:blipFill>
          <a:blip r:embed="rId4" cstate="print"/>
          <a:srcRect/>
          <a:stretch>
            <a:fillRect/>
          </a:stretch>
        </p:blipFill>
        <p:spPr bwMode="auto">
          <a:xfrm>
            <a:off x="381001" y="3365500"/>
            <a:ext cx="2270125" cy="1582208"/>
          </a:xfrm>
          <a:prstGeom prst="rect">
            <a:avLst/>
          </a:prstGeom>
          <a:noFill/>
          <a:ln w="9525">
            <a:noFill/>
            <a:miter lim="800000"/>
            <a:headEnd/>
            <a:tailEnd/>
          </a:ln>
        </p:spPr>
      </p:pic>
      <p:pic>
        <p:nvPicPr>
          <p:cNvPr id="6149" name="Picture 8" descr="http://planalog.com/theonlinetutorials_files/2011/04/Transformer.jpg"/>
          <p:cNvPicPr>
            <a:picLocks noChangeAspect="1" noChangeArrowheads="1"/>
          </p:cNvPicPr>
          <p:nvPr/>
        </p:nvPicPr>
        <p:blipFill>
          <a:blip r:embed="rId5" cstate="print"/>
          <a:srcRect/>
          <a:stretch>
            <a:fillRect/>
          </a:stretch>
        </p:blipFill>
        <p:spPr bwMode="auto">
          <a:xfrm>
            <a:off x="3200400" y="3175000"/>
            <a:ext cx="2876550" cy="2177521"/>
          </a:xfrm>
          <a:prstGeom prst="rect">
            <a:avLst/>
          </a:prstGeom>
          <a:noFill/>
          <a:ln w="9525">
            <a:noFill/>
            <a:miter lim="800000"/>
            <a:headEnd/>
            <a:tailEnd/>
          </a:ln>
        </p:spPr>
      </p:pic>
      <p:sp>
        <p:nvSpPr>
          <p:cNvPr id="6150" name="TextBox 6"/>
          <p:cNvSpPr txBox="1">
            <a:spLocks noChangeArrowheads="1"/>
          </p:cNvSpPr>
          <p:nvPr/>
        </p:nvSpPr>
        <p:spPr bwMode="auto">
          <a:xfrm>
            <a:off x="6705600" y="2794000"/>
            <a:ext cx="2209800" cy="3046988"/>
          </a:xfrm>
          <a:prstGeom prst="rect">
            <a:avLst/>
          </a:prstGeom>
          <a:noFill/>
          <a:ln w="9525">
            <a:noFill/>
            <a:miter lim="800000"/>
            <a:headEnd/>
            <a:tailEnd/>
          </a:ln>
        </p:spPr>
        <p:txBody>
          <a:bodyPr wrap="square">
            <a:spAutoFit/>
          </a:bodyPr>
          <a:lstStyle/>
          <a:p>
            <a:r>
              <a:rPr lang="en-US" dirty="0"/>
              <a:t>pass around </a:t>
            </a:r>
          </a:p>
          <a:p>
            <a:r>
              <a:rPr lang="en-US" dirty="0"/>
              <a:t>transformers</a:t>
            </a:r>
          </a:p>
          <a:p>
            <a:endParaRPr lang="en-US" dirty="0"/>
          </a:p>
          <a:p>
            <a:r>
              <a:rPr lang="en-US" dirty="0"/>
              <a:t>100 W</a:t>
            </a:r>
          </a:p>
          <a:p>
            <a:r>
              <a:rPr lang="en-US" dirty="0"/>
              <a:t>Soldering </a:t>
            </a:r>
            <a:r>
              <a:rPr lang="en-US" dirty="0" smtClean="0"/>
              <a:t>Iron</a:t>
            </a:r>
          </a:p>
          <a:p>
            <a:endParaRPr lang="en-US" dirty="0" smtClean="0"/>
          </a:p>
          <a:p>
            <a:r>
              <a:rPr lang="en-US" dirty="0" smtClean="0"/>
              <a:t>Paperclip and transformer</a:t>
            </a:r>
            <a:endParaRPr lang="en-US" dirty="0"/>
          </a:p>
        </p:txBody>
      </p:sp>
      <p:sp>
        <p:nvSpPr>
          <p:cNvPr id="6151" name="AutoShape 8"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52136"/>
            <a:ext cx="304800" cy="254001"/>
          </a:xfrm>
          <a:prstGeom prst="rect">
            <a:avLst/>
          </a:prstGeom>
          <a:noFill/>
          <a:ln w="9525">
            <a:noFill/>
            <a:miter lim="800000"/>
            <a:headEnd/>
            <a:tailEnd/>
          </a:ln>
        </p:spPr>
        <p:txBody>
          <a:bodyPr/>
          <a:lstStyle/>
          <a:p>
            <a:endParaRPr lang="en-US"/>
          </a:p>
        </p:txBody>
      </p:sp>
      <p:sp>
        <p:nvSpPr>
          <p:cNvPr id="6152" name="AutoShape 10"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52136"/>
            <a:ext cx="304800" cy="254001"/>
          </a:xfrm>
          <a:prstGeom prst="rect">
            <a:avLst/>
          </a:prstGeom>
          <a:noFill/>
          <a:ln w="9525">
            <a:noFill/>
            <a:miter lim="800000"/>
            <a:headEnd/>
            <a:tailEnd/>
          </a:ln>
        </p:spPr>
        <p:txBody>
          <a:bodyPr/>
          <a:lstStyle/>
          <a:p>
            <a:endParaRPr lang="en-US"/>
          </a:p>
        </p:txBody>
      </p:sp>
      <p:sp>
        <p:nvSpPr>
          <p:cNvPr id="6153" name="AutoShape 12"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52136"/>
            <a:ext cx="304800" cy="254001"/>
          </a:xfrm>
          <a:prstGeom prst="rect">
            <a:avLst/>
          </a:prstGeom>
          <a:noFill/>
          <a:ln w="9525">
            <a:noFill/>
            <a:miter lim="800000"/>
            <a:headEnd/>
            <a:tailEnd/>
          </a:ln>
        </p:spPr>
        <p:txBody>
          <a:bodyPr/>
          <a:lstStyle/>
          <a:p>
            <a:endParaRPr lang="en-US"/>
          </a:p>
        </p:txBody>
      </p:sp>
      <p:sp>
        <p:nvSpPr>
          <p:cNvPr id="6154" name="AutoShape 14"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52136"/>
            <a:ext cx="304800" cy="254001"/>
          </a:xfrm>
          <a:prstGeom prst="rect">
            <a:avLst/>
          </a:prstGeom>
          <a:noFill/>
          <a:ln w="9525">
            <a:noFill/>
            <a:miter lim="800000"/>
            <a:headEnd/>
            <a:tailEnd/>
          </a:ln>
        </p:spPr>
        <p:txBody>
          <a:bodyPr/>
          <a:lstStyle/>
          <a:p>
            <a:endParaRPr lang="en-US"/>
          </a:p>
        </p:txBody>
      </p:sp>
      <p:pic>
        <p:nvPicPr>
          <p:cNvPr id="6155" name="Picture 16" descr="http://3.bp.blogspot.com/-hJ8qdLCBiaQ/Tac4-we2GgI/AAAAAAAAAd4/mEsHPcwCn3Y/s1600/green%252Bbox.jpg"/>
          <p:cNvPicPr>
            <a:picLocks noChangeAspect="1" noChangeArrowheads="1"/>
          </p:cNvPicPr>
          <p:nvPr/>
        </p:nvPicPr>
        <p:blipFill>
          <a:blip r:embed="rId6" cstate="print"/>
          <a:srcRect/>
          <a:stretch>
            <a:fillRect/>
          </a:stretch>
        </p:blipFill>
        <p:spPr bwMode="auto">
          <a:xfrm>
            <a:off x="2819401" y="762000"/>
            <a:ext cx="2925763" cy="18282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467013" y="1445949"/>
            <a:ext cx="4719562" cy="1107996"/>
          </a:xfrm>
          <a:prstGeom prst="rect">
            <a:avLst/>
          </a:prstGeom>
          <a:noFill/>
          <a:ln w="9525">
            <a:noFill/>
            <a:miter lim="800000"/>
            <a:headEnd/>
            <a:tailEnd/>
          </a:ln>
        </p:spPr>
        <p:txBody>
          <a:bodyPr wrap="none">
            <a:spAutoFit/>
          </a:bodyPr>
          <a:lstStyle/>
          <a:p>
            <a:pPr algn="ctr"/>
            <a:r>
              <a:rPr lang="en-US" sz="6600"/>
              <a:t>Whiteboards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254000"/>
            <a:ext cx="8305800" cy="1815882"/>
          </a:xfrm>
          <a:prstGeom prst="rect">
            <a:avLst/>
          </a:prstGeom>
          <a:noFill/>
          <a:ln w="9525">
            <a:noFill/>
            <a:miter lim="800000"/>
            <a:headEnd/>
            <a:tailEnd/>
          </a:ln>
        </p:spPr>
        <p:txBody>
          <a:bodyPr>
            <a:spAutoFit/>
          </a:bodyPr>
          <a:lstStyle/>
          <a:p>
            <a:r>
              <a:rPr lang="en-US" sz="2800"/>
              <a:t>A transformer has 120 primary windings, and 2400 secondary windings.  If there is an AC voltage of 90. V , and a current of 125 mA in the primary, what is the voltage across and current through the secondary?</a:t>
            </a:r>
          </a:p>
        </p:txBody>
      </p:sp>
      <p:sp>
        <p:nvSpPr>
          <p:cNvPr id="8195" name="Text Box 3"/>
          <p:cNvSpPr txBox="1">
            <a:spLocks noChangeArrowheads="1"/>
          </p:cNvSpPr>
          <p:nvPr/>
        </p:nvSpPr>
        <p:spPr bwMode="auto">
          <a:xfrm>
            <a:off x="304800" y="5462324"/>
            <a:ext cx="1234505" cy="276999"/>
          </a:xfrm>
          <a:prstGeom prst="rect">
            <a:avLst/>
          </a:prstGeom>
          <a:noFill/>
          <a:ln w="9525">
            <a:noFill/>
            <a:miter lim="800000"/>
            <a:headEnd/>
            <a:tailEnd/>
          </a:ln>
        </p:spPr>
        <p:txBody>
          <a:bodyPr wrap="none">
            <a:spAutoFit/>
          </a:bodyPr>
          <a:lstStyle/>
          <a:p>
            <a:r>
              <a:rPr lang="en-US" sz="1200"/>
              <a:t>1800 V, 6.25 mA</a:t>
            </a:r>
          </a:p>
        </p:txBody>
      </p:sp>
      <p:sp>
        <p:nvSpPr>
          <p:cNvPr id="38930" name="Text Box 18"/>
          <p:cNvSpPr txBox="1">
            <a:spLocks noChangeArrowheads="1"/>
          </p:cNvSpPr>
          <p:nvPr/>
        </p:nvSpPr>
        <p:spPr bwMode="auto">
          <a:xfrm>
            <a:off x="762000" y="2147094"/>
            <a:ext cx="7315200" cy="923330"/>
          </a:xfrm>
          <a:prstGeom prst="rect">
            <a:avLst/>
          </a:prstGeom>
          <a:solidFill>
            <a:schemeClr val="bg1"/>
          </a:solidFill>
          <a:ln w="38100">
            <a:noFill/>
            <a:miter lim="800000"/>
            <a:headEnd/>
            <a:tailEnd/>
          </a:ln>
        </p:spPr>
        <p:txBody>
          <a:bodyPr>
            <a:spAutoFit/>
          </a:bodyPr>
          <a:lstStyle/>
          <a:p>
            <a:r>
              <a:rPr lang="en-US" sz="5400" i="1">
                <a:sym typeface="Symbol" pitchFamily="18" charset="2"/>
              </a:rPr>
              <a:t>Solution</a:t>
            </a:r>
            <a:endParaRPr lang="en-US" sz="3200">
              <a:sym typeface="Symbol" pitchFamily="18" charset="2"/>
            </a:endParaRPr>
          </a:p>
        </p:txBody>
      </p:sp>
      <p:sp>
        <p:nvSpPr>
          <p:cNvPr id="38931" name="Text Box 19"/>
          <p:cNvSpPr txBox="1">
            <a:spLocks noChangeArrowheads="1"/>
          </p:cNvSpPr>
          <p:nvPr/>
        </p:nvSpPr>
        <p:spPr bwMode="auto">
          <a:xfrm>
            <a:off x="762000" y="2147094"/>
            <a:ext cx="7315200" cy="1477328"/>
          </a:xfrm>
          <a:prstGeom prst="rect">
            <a:avLst/>
          </a:prstGeom>
          <a:solidFill>
            <a:schemeClr val="bg1"/>
          </a:solidFill>
          <a:ln w="38100">
            <a:noFill/>
            <a:miter lim="800000"/>
            <a:headEnd/>
            <a:tailEnd/>
          </a:ln>
        </p:spPr>
        <p:txBody>
          <a:bodyPr>
            <a:spAutoFit/>
          </a:bodyPr>
          <a:lstStyle/>
          <a:p>
            <a:r>
              <a:rPr lang="en-US" sz="1800">
                <a:sym typeface="Symbol" pitchFamily="18" charset="2"/>
              </a:rPr>
              <a:t>This one steps up</a:t>
            </a:r>
          </a:p>
          <a:p>
            <a:r>
              <a:rPr lang="en-US" sz="1800">
                <a:sym typeface="Symbol" pitchFamily="18" charset="2"/>
              </a:rPr>
              <a:t>V = 90*(2400/120) = 1800 V</a:t>
            </a:r>
          </a:p>
          <a:p>
            <a:r>
              <a:rPr lang="en-US" sz="1800">
                <a:sym typeface="Symbol" pitchFamily="18" charset="2"/>
              </a:rPr>
              <a:t>Current gets less: Power in = power out</a:t>
            </a:r>
          </a:p>
          <a:p>
            <a:r>
              <a:rPr lang="en-US" sz="1800">
                <a:sym typeface="Symbol" pitchFamily="18" charset="2"/>
              </a:rPr>
              <a:t>IV = IV</a:t>
            </a:r>
          </a:p>
          <a:p>
            <a:r>
              <a:rPr lang="en-US" sz="1800">
                <a:sym typeface="Symbol" pitchFamily="18" charset="2"/>
              </a:rPr>
              <a:t>(0.125 A)(90. V) = (I)(1800) = .00625 A = 6.25 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30">
                                            <p:txEl>
                                              <p:pRg st="0" end="0"/>
                                            </p:txEl>
                                          </p:spTgt>
                                        </p:tgtEl>
                                        <p:attrNameLst>
                                          <p:attrName>style.visibility</p:attrName>
                                        </p:attrNameLst>
                                      </p:cBhvr>
                                      <p:to>
                                        <p:strVal val="visible"/>
                                      </p:to>
                                    </p:set>
                                    <p:animEffect transition="in" filter="wipe(left)">
                                      <p:cBhvr>
                                        <p:cTn id="7" dur="500"/>
                                        <p:tgtEl>
                                          <p:spTgt spid="389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31">
                                            <p:txEl>
                                              <p:pRg st="0" end="0"/>
                                            </p:txEl>
                                          </p:spTgt>
                                        </p:tgtEl>
                                        <p:attrNameLst>
                                          <p:attrName>style.visibility</p:attrName>
                                        </p:attrNameLst>
                                      </p:cBhvr>
                                      <p:to>
                                        <p:strVal val="visible"/>
                                      </p:to>
                                    </p:set>
                                    <p:animEffect transition="in" filter="wipe(left)">
                                      <p:cBhvr>
                                        <p:cTn id="12" dur="500"/>
                                        <p:tgtEl>
                                          <p:spTgt spid="389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31">
                                            <p:txEl>
                                              <p:pRg st="1" end="1"/>
                                            </p:txEl>
                                          </p:spTgt>
                                        </p:tgtEl>
                                        <p:attrNameLst>
                                          <p:attrName>style.visibility</p:attrName>
                                        </p:attrNameLst>
                                      </p:cBhvr>
                                      <p:to>
                                        <p:strVal val="visible"/>
                                      </p:to>
                                    </p:set>
                                    <p:animEffect transition="in" filter="wipe(left)">
                                      <p:cBhvr>
                                        <p:cTn id="17" dur="500"/>
                                        <p:tgtEl>
                                          <p:spTgt spid="389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31">
                                            <p:txEl>
                                              <p:pRg st="2" end="2"/>
                                            </p:txEl>
                                          </p:spTgt>
                                        </p:tgtEl>
                                        <p:attrNameLst>
                                          <p:attrName>style.visibility</p:attrName>
                                        </p:attrNameLst>
                                      </p:cBhvr>
                                      <p:to>
                                        <p:strVal val="visible"/>
                                      </p:to>
                                    </p:set>
                                    <p:animEffect transition="in" filter="wipe(left)">
                                      <p:cBhvr>
                                        <p:cTn id="22" dur="500"/>
                                        <p:tgtEl>
                                          <p:spTgt spid="389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31">
                                            <p:txEl>
                                              <p:pRg st="3" end="3"/>
                                            </p:txEl>
                                          </p:spTgt>
                                        </p:tgtEl>
                                        <p:attrNameLst>
                                          <p:attrName>style.visibility</p:attrName>
                                        </p:attrNameLst>
                                      </p:cBhvr>
                                      <p:to>
                                        <p:strVal val="visible"/>
                                      </p:to>
                                    </p:set>
                                    <p:animEffect transition="in" filter="wipe(left)">
                                      <p:cBhvr>
                                        <p:cTn id="27" dur="500"/>
                                        <p:tgtEl>
                                          <p:spTgt spid="389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31">
                                            <p:txEl>
                                              <p:pRg st="4" end="4"/>
                                            </p:txEl>
                                          </p:spTgt>
                                        </p:tgtEl>
                                        <p:attrNameLst>
                                          <p:attrName>style.visibility</p:attrName>
                                        </p:attrNameLst>
                                      </p:cBhvr>
                                      <p:to>
                                        <p:strVal val="visible"/>
                                      </p:to>
                                    </p:set>
                                    <p:animEffect transition="in" filter="wipe(left)">
                                      <p:cBhvr>
                                        <p:cTn id="32" dur="500"/>
                                        <p:tgtEl>
                                          <p:spTgt spid="38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0" grpId="0" build="p" autoUpdateAnimBg="0"/>
      <p:bldP spid="389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254000"/>
            <a:ext cx="8305800" cy="1815882"/>
          </a:xfrm>
          <a:prstGeom prst="rect">
            <a:avLst/>
          </a:prstGeom>
          <a:noFill/>
          <a:ln w="9525">
            <a:noFill/>
            <a:miter lim="800000"/>
            <a:headEnd/>
            <a:tailEnd/>
          </a:ln>
        </p:spPr>
        <p:txBody>
          <a:bodyPr>
            <a:spAutoFit/>
          </a:bodyPr>
          <a:lstStyle/>
          <a:p>
            <a:r>
              <a:rPr lang="en-US" sz="2800"/>
              <a:t>A transformer is operating at 12.5 W.  It steps 110 VAC down to 9.6 VAC.  There are 320 primary windings.</a:t>
            </a:r>
          </a:p>
          <a:p>
            <a:r>
              <a:rPr lang="en-US" sz="2800"/>
              <a:t>A) How many secondary windings are there?</a:t>
            </a:r>
          </a:p>
          <a:p>
            <a:r>
              <a:rPr lang="en-US" sz="2800"/>
              <a:t>B) What is the current in the primary and secondary?</a:t>
            </a:r>
          </a:p>
        </p:txBody>
      </p:sp>
      <p:sp>
        <p:nvSpPr>
          <p:cNvPr id="9219" name="Text Box 3"/>
          <p:cNvSpPr txBox="1">
            <a:spLocks noChangeArrowheads="1"/>
          </p:cNvSpPr>
          <p:nvPr/>
        </p:nvSpPr>
        <p:spPr bwMode="auto">
          <a:xfrm>
            <a:off x="304801" y="5462324"/>
            <a:ext cx="1832361" cy="276999"/>
          </a:xfrm>
          <a:prstGeom prst="rect">
            <a:avLst/>
          </a:prstGeom>
          <a:noFill/>
          <a:ln w="9525">
            <a:noFill/>
            <a:miter lim="800000"/>
            <a:headEnd/>
            <a:tailEnd/>
          </a:ln>
        </p:spPr>
        <p:txBody>
          <a:bodyPr wrap="none">
            <a:spAutoFit/>
          </a:bodyPr>
          <a:lstStyle/>
          <a:p>
            <a:r>
              <a:rPr lang="en-US" sz="1200"/>
              <a:t>28 windings, 0.11 A, 1.3 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254000"/>
            <a:ext cx="8305800" cy="1815882"/>
          </a:xfrm>
          <a:prstGeom prst="rect">
            <a:avLst/>
          </a:prstGeom>
          <a:noFill/>
          <a:ln w="9525">
            <a:noFill/>
            <a:miter lim="800000"/>
            <a:headEnd/>
            <a:tailEnd/>
          </a:ln>
        </p:spPr>
        <p:txBody>
          <a:bodyPr>
            <a:spAutoFit/>
          </a:bodyPr>
          <a:lstStyle/>
          <a:p>
            <a:r>
              <a:rPr lang="en-US" sz="2800"/>
              <a:t>An AC Arc welder can deliver 550 Amps of current.  If it draws 18 amps from the wall at 120 VAC, what is the delivered voltage?  If the primary has 1200 windings, how many does the secondary have?</a:t>
            </a:r>
          </a:p>
        </p:txBody>
      </p:sp>
      <p:sp>
        <p:nvSpPr>
          <p:cNvPr id="10243" name="Text Box 3"/>
          <p:cNvSpPr txBox="1">
            <a:spLocks noChangeArrowheads="1"/>
          </p:cNvSpPr>
          <p:nvPr/>
        </p:nvSpPr>
        <p:spPr bwMode="auto">
          <a:xfrm>
            <a:off x="304800" y="5462324"/>
            <a:ext cx="734368" cy="276999"/>
          </a:xfrm>
          <a:prstGeom prst="rect">
            <a:avLst/>
          </a:prstGeom>
          <a:noFill/>
          <a:ln w="9525">
            <a:noFill/>
            <a:miter lim="800000"/>
            <a:headEnd/>
            <a:tailEnd/>
          </a:ln>
        </p:spPr>
        <p:txBody>
          <a:bodyPr wrap="none">
            <a:spAutoFit/>
          </a:bodyPr>
          <a:lstStyle/>
          <a:p>
            <a:r>
              <a:rPr lang="en-US" sz="1200"/>
              <a:t>3.9 V, 39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1357</TotalTime>
  <Words>252</Words>
  <Application>Microsoft Office PowerPoint</Application>
  <PresentationFormat>On-screen Show (16:10)</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85</cp:revision>
  <dcterms:created xsi:type="dcterms:W3CDTF">2003-10-15T03:35:38Z</dcterms:created>
  <dcterms:modified xsi:type="dcterms:W3CDTF">2017-03-06T20:31:29Z</dcterms:modified>
</cp:coreProperties>
</file>