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310" r:id="rId3"/>
    <p:sldId id="282" r:id="rId4"/>
    <p:sldId id="300" r:id="rId5"/>
    <p:sldId id="313" r:id="rId6"/>
    <p:sldId id="312" r:id="rId7"/>
    <p:sldId id="267" r:id="rId8"/>
    <p:sldId id="274" r:id="rId9"/>
    <p:sldId id="275" r:id="rId10"/>
    <p:sldId id="288" r:id="rId11"/>
    <p:sldId id="291" r:id="rId12"/>
    <p:sldId id="292" r:id="rId13"/>
    <p:sldId id="293" r:id="rId14"/>
    <p:sldId id="294" r:id="rId15"/>
    <p:sldId id="295" r:id="rId16"/>
    <p:sldId id="296" r:id="rId17"/>
    <p:sldId id="297" r:id="rId18"/>
    <p:sldId id="298" r:id="rId19"/>
    <p:sldId id="299" r:id="rId20"/>
    <p:sldId id="285" r:id="rId21"/>
    <p:sldId id="289" r:id="rId22"/>
    <p:sldId id="290" r:id="rId23"/>
    <p:sldId id="301" r:id="rId24"/>
    <p:sldId id="302" r:id="rId25"/>
    <p:sldId id="286" r:id="rId26"/>
    <p:sldId id="303" r:id="rId27"/>
    <p:sldId id="304" r:id="rId28"/>
    <p:sldId id="287" r:id="rId29"/>
    <p:sldId id="305" r:id="rId30"/>
    <p:sldId id="306" r:id="rId31"/>
    <p:sldId id="307" r:id="rId32"/>
    <p:sldId id="309" r:id="rId33"/>
    <p:sldId id="308" r:id="rId34"/>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645" autoAdjust="0"/>
  </p:normalViewPr>
  <p:slideViewPr>
    <p:cSldViewPr>
      <p:cViewPr>
        <p:scale>
          <a:sx n="90" d="100"/>
          <a:sy n="90" d="100"/>
        </p:scale>
        <p:origin x="-2232" y="-88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00B229-86FC-4547-9D15-FE6EE1E763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7DC93B-10A6-4A11-8CB4-481DC221B2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0FF10-FEAC-4397-88AC-571105654D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AE9824-F069-4B16-8C75-542CBF2A13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BDB390-9975-46FD-A493-C6FCEB7625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085579-2037-473A-B526-5EFD9E1124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5CD777-6F26-4C5B-BDB9-FCAD464B57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29C342-991C-4AAA-9B14-023A329F64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5C855E-EEEC-47D0-9121-285D9CDA96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A92FEF-4A02-4334-94E2-A095430571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8D3D34-3FD0-4E63-A45F-62F1D21D39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26CD9621-D6F2-4B71-948D-D8C4EEA286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1" y="444500"/>
            <a:ext cx="4549643" cy="3539430"/>
          </a:xfrm>
          <a:prstGeom prst="rect">
            <a:avLst/>
          </a:prstGeom>
          <a:noFill/>
          <a:ln w="9525">
            <a:noFill/>
            <a:miter lim="800000"/>
            <a:headEnd/>
            <a:tailEnd/>
          </a:ln>
        </p:spPr>
        <p:txBody>
          <a:bodyPr wrap="none">
            <a:spAutoFit/>
          </a:bodyPr>
          <a:lstStyle/>
          <a:p>
            <a:r>
              <a:rPr lang="en-US" sz="3200"/>
              <a:t>Electromagnetic Induction</a:t>
            </a:r>
          </a:p>
          <a:p>
            <a:pPr lvl="1">
              <a:buFontTx/>
              <a:buChar char="•"/>
            </a:pPr>
            <a:r>
              <a:rPr lang="en-US" sz="3200"/>
              <a:t>Lenz’s discovery</a:t>
            </a:r>
          </a:p>
          <a:p>
            <a:pPr lvl="1">
              <a:buFontTx/>
              <a:buChar char="•"/>
            </a:pPr>
            <a:r>
              <a:rPr lang="en-US" sz="3200"/>
              <a:t>Faraday’s law</a:t>
            </a:r>
          </a:p>
          <a:p>
            <a:pPr lvl="2">
              <a:buFontTx/>
              <a:buChar char="•"/>
            </a:pPr>
            <a:r>
              <a:rPr lang="en-US" sz="3200"/>
              <a:t>example</a:t>
            </a:r>
          </a:p>
          <a:p>
            <a:pPr lvl="2">
              <a:buFontTx/>
              <a:buChar char="•"/>
            </a:pPr>
            <a:r>
              <a:rPr lang="en-US" sz="3200"/>
              <a:t>ways to change flux</a:t>
            </a:r>
          </a:p>
          <a:p>
            <a:pPr lvl="2">
              <a:buFontTx/>
              <a:buChar char="•"/>
            </a:pPr>
            <a:r>
              <a:rPr lang="en-US" sz="3200"/>
              <a:t>WB - EMF</a:t>
            </a:r>
          </a:p>
          <a:p>
            <a:pPr lvl="2">
              <a:buFontTx/>
              <a:buChar char="•"/>
            </a:pPr>
            <a:r>
              <a:rPr lang="en-US" sz="3200"/>
              <a:t>WB Direction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09600" y="254000"/>
            <a:ext cx="8305800" cy="1384995"/>
          </a:xfrm>
          <a:prstGeom prst="rect">
            <a:avLst/>
          </a:prstGeom>
          <a:noFill/>
          <a:ln w="9525">
            <a:noFill/>
            <a:miter lim="800000"/>
            <a:headEnd/>
            <a:tailEnd/>
          </a:ln>
        </p:spPr>
        <p:txBody>
          <a:bodyPr>
            <a:spAutoFit/>
          </a:bodyPr>
          <a:lstStyle/>
          <a:p>
            <a:r>
              <a:rPr lang="en-US" sz="2800" dirty="0"/>
              <a:t>The loop is rotated about an axis that lies in this page from its current position to an angle of 57</a:t>
            </a:r>
            <a:r>
              <a:rPr lang="en-US" sz="2800" baseline="30000" dirty="0"/>
              <a:t>o</a:t>
            </a:r>
            <a:r>
              <a:rPr lang="en-US" sz="2800" dirty="0"/>
              <a:t> with the page in </a:t>
            </a:r>
            <a:r>
              <a:rPr lang="en-US" sz="2800" dirty="0" smtClean="0"/>
              <a:t>0.0063 </a:t>
            </a:r>
            <a:r>
              <a:rPr lang="en-US" sz="2800" dirty="0"/>
              <a:t>seconds.  What EMF, what direction current?</a:t>
            </a:r>
          </a:p>
        </p:txBody>
      </p:sp>
      <p:sp>
        <p:nvSpPr>
          <p:cNvPr id="11267" name="Text Box 3"/>
          <p:cNvSpPr txBox="1">
            <a:spLocks noChangeArrowheads="1"/>
          </p:cNvSpPr>
          <p:nvPr/>
        </p:nvSpPr>
        <p:spPr bwMode="auto">
          <a:xfrm>
            <a:off x="304800" y="5462324"/>
            <a:ext cx="867417" cy="276999"/>
          </a:xfrm>
          <a:prstGeom prst="rect">
            <a:avLst/>
          </a:prstGeom>
          <a:noFill/>
          <a:ln w="9525">
            <a:noFill/>
            <a:miter lim="800000"/>
            <a:headEnd/>
            <a:tailEnd/>
          </a:ln>
        </p:spPr>
        <p:txBody>
          <a:bodyPr wrap="none">
            <a:spAutoFit/>
          </a:bodyPr>
          <a:lstStyle/>
          <a:p>
            <a:r>
              <a:rPr lang="en-US" sz="1200"/>
              <a:t>260 V, acw</a:t>
            </a:r>
          </a:p>
        </p:txBody>
      </p:sp>
      <p:sp>
        <p:nvSpPr>
          <p:cNvPr id="11268" name="Text Box 4"/>
          <p:cNvSpPr txBox="1">
            <a:spLocks noChangeArrowheads="1"/>
          </p:cNvSpPr>
          <p:nvPr/>
        </p:nvSpPr>
        <p:spPr bwMode="auto">
          <a:xfrm>
            <a:off x="2330450" y="4572000"/>
            <a:ext cx="2343334" cy="769441"/>
          </a:xfrm>
          <a:prstGeom prst="rect">
            <a:avLst/>
          </a:prstGeom>
          <a:noFill/>
          <a:ln w="9525">
            <a:noFill/>
            <a:miter lim="800000"/>
            <a:headEnd/>
            <a:tailEnd/>
          </a:ln>
        </p:spPr>
        <p:txBody>
          <a:bodyPr wrap="none">
            <a:spAutoFit/>
          </a:bodyPr>
          <a:lstStyle/>
          <a:p>
            <a:r>
              <a:rPr lang="en-US" sz="4400"/>
              <a:t>B = 5.3 T</a:t>
            </a:r>
          </a:p>
        </p:txBody>
      </p:sp>
      <p:sp>
        <p:nvSpPr>
          <p:cNvPr id="11269" name="Text Box 5"/>
          <p:cNvSpPr txBox="1">
            <a:spLocks noChangeArrowheads="1"/>
          </p:cNvSpPr>
          <p:nvPr/>
        </p:nvSpPr>
        <p:spPr bwMode="auto">
          <a:xfrm>
            <a:off x="120650" y="1206500"/>
            <a:ext cx="5262979" cy="4154984"/>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11270" name="Rectangle 13"/>
          <p:cNvSpPr>
            <a:spLocks noChangeArrowheads="1"/>
          </p:cNvSpPr>
          <p:nvPr/>
        </p:nvSpPr>
        <p:spPr bwMode="auto">
          <a:xfrm>
            <a:off x="1339850" y="1968500"/>
            <a:ext cx="2743200" cy="2286000"/>
          </a:xfrm>
          <a:prstGeom prst="rect">
            <a:avLst/>
          </a:prstGeom>
          <a:noFill/>
          <a:ln w="38100">
            <a:solidFill>
              <a:srgbClr val="FF0000"/>
            </a:solidFill>
            <a:miter lim="800000"/>
            <a:headEnd/>
            <a:tailEnd/>
          </a:ln>
        </p:spPr>
        <p:txBody>
          <a:bodyPr wrap="none" anchor="ctr"/>
          <a:lstStyle/>
          <a:p>
            <a:endParaRPr lang="en-US"/>
          </a:p>
        </p:txBody>
      </p:sp>
      <p:sp>
        <p:nvSpPr>
          <p:cNvPr id="11271" name="Text Box 14"/>
          <p:cNvSpPr txBox="1">
            <a:spLocks noChangeArrowheads="1"/>
          </p:cNvSpPr>
          <p:nvPr/>
        </p:nvSpPr>
        <p:spPr bwMode="auto">
          <a:xfrm>
            <a:off x="273050" y="2942167"/>
            <a:ext cx="1071127" cy="523220"/>
          </a:xfrm>
          <a:prstGeom prst="rect">
            <a:avLst/>
          </a:prstGeom>
          <a:noFill/>
          <a:ln w="38100">
            <a:noFill/>
            <a:miter lim="800000"/>
            <a:headEnd/>
            <a:tailEnd/>
          </a:ln>
        </p:spPr>
        <p:txBody>
          <a:bodyPr wrap="none">
            <a:spAutoFit/>
          </a:bodyPr>
          <a:lstStyle/>
          <a:p>
            <a:r>
              <a:rPr lang="en-US" sz="2800"/>
              <a:t>82 cm</a:t>
            </a:r>
          </a:p>
        </p:txBody>
      </p:sp>
      <p:sp>
        <p:nvSpPr>
          <p:cNvPr id="11272" name="Text Box 15"/>
          <p:cNvSpPr txBox="1">
            <a:spLocks noChangeArrowheads="1"/>
          </p:cNvSpPr>
          <p:nvPr/>
        </p:nvSpPr>
        <p:spPr bwMode="auto">
          <a:xfrm>
            <a:off x="2101850" y="1460501"/>
            <a:ext cx="1071127" cy="523220"/>
          </a:xfrm>
          <a:prstGeom prst="rect">
            <a:avLst/>
          </a:prstGeom>
          <a:noFill/>
          <a:ln w="38100">
            <a:noFill/>
            <a:miter lim="800000"/>
            <a:headEnd/>
            <a:tailEnd/>
          </a:ln>
        </p:spPr>
        <p:txBody>
          <a:bodyPr wrap="none">
            <a:spAutoFit/>
          </a:bodyPr>
          <a:lstStyle/>
          <a:p>
            <a:r>
              <a:rPr lang="en-US" sz="2800"/>
              <a:t>82 cm</a:t>
            </a:r>
          </a:p>
        </p:txBody>
      </p:sp>
      <p:grpSp>
        <p:nvGrpSpPr>
          <p:cNvPr id="11273" name="Group 18"/>
          <p:cNvGrpSpPr>
            <a:grpSpLocks/>
          </p:cNvGrpSpPr>
          <p:nvPr/>
        </p:nvGrpSpPr>
        <p:grpSpPr bwMode="auto">
          <a:xfrm rot="-5400000">
            <a:off x="5600700" y="3111500"/>
            <a:ext cx="4191000" cy="3048000"/>
            <a:chOff x="768" y="1632"/>
            <a:chExt cx="3168" cy="1920"/>
          </a:xfrm>
        </p:grpSpPr>
        <p:sp>
          <p:nvSpPr>
            <p:cNvPr id="11278" name="Line 19"/>
            <p:cNvSpPr>
              <a:spLocks noChangeShapeType="1"/>
            </p:cNvSpPr>
            <p:nvPr/>
          </p:nvSpPr>
          <p:spPr bwMode="auto">
            <a:xfrm>
              <a:off x="768" y="1632"/>
              <a:ext cx="3168" cy="0"/>
            </a:xfrm>
            <a:prstGeom prst="line">
              <a:avLst/>
            </a:prstGeom>
            <a:noFill/>
            <a:ln w="9525">
              <a:solidFill>
                <a:schemeClr val="tx1"/>
              </a:solidFill>
              <a:round/>
              <a:headEnd/>
              <a:tailEnd type="triangle" w="med" len="med"/>
            </a:ln>
          </p:spPr>
          <p:txBody>
            <a:bodyPr/>
            <a:lstStyle/>
            <a:p>
              <a:endParaRPr lang="en-US"/>
            </a:p>
          </p:txBody>
        </p:sp>
        <p:sp>
          <p:nvSpPr>
            <p:cNvPr id="11279" name="Line 20"/>
            <p:cNvSpPr>
              <a:spLocks noChangeShapeType="1"/>
            </p:cNvSpPr>
            <p:nvPr/>
          </p:nvSpPr>
          <p:spPr bwMode="auto">
            <a:xfrm>
              <a:off x="768" y="1824"/>
              <a:ext cx="3168" cy="0"/>
            </a:xfrm>
            <a:prstGeom prst="line">
              <a:avLst/>
            </a:prstGeom>
            <a:noFill/>
            <a:ln w="9525">
              <a:solidFill>
                <a:schemeClr val="tx1"/>
              </a:solidFill>
              <a:round/>
              <a:headEnd/>
              <a:tailEnd type="triangle" w="med" len="med"/>
            </a:ln>
          </p:spPr>
          <p:txBody>
            <a:bodyPr/>
            <a:lstStyle/>
            <a:p>
              <a:endParaRPr lang="en-US"/>
            </a:p>
          </p:txBody>
        </p:sp>
        <p:sp>
          <p:nvSpPr>
            <p:cNvPr id="11280" name="Line 21"/>
            <p:cNvSpPr>
              <a:spLocks noChangeShapeType="1"/>
            </p:cNvSpPr>
            <p:nvPr/>
          </p:nvSpPr>
          <p:spPr bwMode="auto">
            <a:xfrm>
              <a:off x="768" y="2016"/>
              <a:ext cx="3168" cy="0"/>
            </a:xfrm>
            <a:prstGeom prst="line">
              <a:avLst/>
            </a:prstGeom>
            <a:noFill/>
            <a:ln w="9525">
              <a:solidFill>
                <a:schemeClr val="tx1"/>
              </a:solidFill>
              <a:round/>
              <a:headEnd/>
              <a:tailEnd type="triangle" w="med" len="med"/>
            </a:ln>
          </p:spPr>
          <p:txBody>
            <a:bodyPr/>
            <a:lstStyle/>
            <a:p>
              <a:endParaRPr lang="en-US"/>
            </a:p>
          </p:txBody>
        </p:sp>
        <p:sp>
          <p:nvSpPr>
            <p:cNvPr id="11281" name="Line 22"/>
            <p:cNvSpPr>
              <a:spLocks noChangeShapeType="1"/>
            </p:cNvSpPr>
            <p:nvPr/>
          </p:nvSpPr>
          <p:spPr bwMode="auto">
            <a:xfrm>
              <a:off x="768" y="2208"/>
              <a:ext cx="3168" cy="0"/>
            </a:xfrm>
            <a:prstGeom prst="line">
              <a:avLst/>
            </a:prstGeom>
            <a:noFill/>
            <a:ln w="9525">
              <a:solidFill>
                <a:schemeClr val="tx1"/>
              </a:solidFill>
              <a:round/>
              <a:headEnd/>
              <a:tailEnd type="triangle" w="med" len="med"/>
            </a:ln>
          </p:spPr>
          <p:txBody>
            <a:bodyPr/>
            <a:lstStyle/>
            <a:p>
              <a:endParaRPr lang="en-US"/>
            </a:p>
          </p:txBody>
        </p:sp>
        <p:sp>
          <p:nvSpPr>
            <p:cNvPr id="11282" name="Line 23"/>
            <p:cNvSpPr>
              <a:spLocks noChangeShapeType="1"/>
            </p:cNvSpPr>
            <p:nvPr/>
          </p:nvSpPr>
          <p:spPr bwMode="auto">
            <a:xfrm>
              <a:off x="768" y="2400"/>
              <a:ext cx="3168" cy="0"/>
            </a:xfrm>
            <a:prstGeom prst="line">
              <a:avLst/>
            </a:prstGeom>
            <a:noFill/>
            <a:ln w="9525">
              <a:solidFill>
                <a:schemeClr val="tx1"/>
              </a:solidFill>
              <a:round/>
              <a:headEnd/>
              <a:tailEnd type="triangle" w="med" len="med"/>
            </a:ln>
          </p:spPr>
          <p:txBody>
            <a:bodyPr/>
            <a:lstStyle/>
            <a:p>
              <a:endParaRPr lang="en-US"/>
            </a:p>
          </p:txBody>
        </p:sp>
        <p:sp>
          <p:nvSpPr>
            <p:cNvPr id="11283" name="Line 24"/>
            <p:cNvSpPr>
              <a:spLocks noChangeShapeType="1"/>
            </p:cNvSpPr>
            <p:nvPr/>
          </p:nvSpPr>
          <p:spPr bwMode="auto">
            <a:xfrm>
              <a:off x="768" y="2592"/>
              <a:ext cx="3168" cy="0"/>
            </a:xfrm>
            <a:prstGeom prst="line">
              <a:avLst/>
            </a:prstGeom>
            <a:noFill/>
            <a:ln w="9525">
              <a:solidFill>
                <a:schemeClr val="tx1"/>
              </a:solidFill>
              <a:round/>
              <a:headEnd/>
              <a:tailEnd type="triangle" w="med" len="med"/>
            </a:ln>
          </p:spPr>
          <p:txBody>
            <a:bodyPr/>
            <a:lstStyle/>
            <a:p>
              <a:endParaRPr lang="en-US"/>
            </a:p>
          </p:txBody>
        </p:sp>
        <p:sp>
          <p:nvSpPr>
            <p:cNvPr id="11284" name="Line 25"/>
            <p:cNvSpPr>
              <a:spLocks noChangeShapeType="1"/>
            </p:cNvSpPr>
            <p:nvPr/>
          </p:nvSpPr>
          <p:spPr bwMode="auto">
            <a:xfrm>
              <a:off x="768" y="2784"/>
              <a:ext cx="3168" cy="0"/>
            </a:xfrm>
            <a:prstGeom prst="line">
              <a:avLst/>
            </a:prstGeom>
            <a:noFill/>
            <a:ln w="9525">
              <a:solidFill>
                <a:schemeClr val="tx1"/>
              </a:solidFill>
              <a:round/>
              <a:headEnd/>
              <a:tailEnd type="triangle" w="med" len="med"/>
            </a:ln>
          </p:spPr>
          <p:txBody>
            <a:bodyPr/>
            <a:lstStyle/>
            <a:p>
              <a:endParaRPr lang="en-US"/>
            </a:p>
          </p:txBody>
        </p:sp>
        <p:sp>
          <p:nvSpPr>
            <p:cNvPr id="11285" name="Line 26"/>
            <p:cNvSpPr>
              <a:spLocks noChangeShapeType="1"/>
            </p:cNvSpPr>
            <p:nvPr/>
          </p:nvSpPr>
          <p:spPr bwMode="auto">
            <a:xfrm>
              <a:off x="768" y="2976"/>
              <a:ext cx="3168" cy="0"/>
            </a:xfrm>
            <a:prstGeom prst="line">
              <a:avLst/>
            </a:prstGeom>
            <a:noFill/>
            <a:ln w="9525">
              <a:solidFill>
                <a:schemeClr val="tx1"/>
              </a:solidFill>
              <a:round/>
              <a:headEnd/>
              <a:tailEnd type="triangle" w="med" len="med"/>
            </a:ln>
          </p:spPr>
          <p:txBody>
            <a:bodyPr/>
            <a:lstStyle/>
            <a:p>
              <a:endParaRPr lang="en-US"/>
            </a:p>
          </p:txBody>
        </p:sp>
        <p:sp>
          <p:nvSpPr>
            <p:cNvPr id="11286" name="Line 27"/>
            <p:cNvSpPr>
              <a:spLocks noChangeShapeType="1"/>
            </p:cNvSpPr>
            <p:nvPr/>
          </p:nvSpPr>
          <p:spPr bwMode="auto">
            <a:xfrm>
              <a:off x="768" y="3168"/>
              <a:ext cx="3168" cy="0"/>
            </a:xfrm>
            <a:prstGeom prst="line">
              <a:avLst/>
            </a:prstGeom>
            <a:noFill/>
            <a:ln w="9525">
              <a:solidFill>
                <a:schemeClr val="tx1"/>
              </a:solidFill>
              <a:round/>
              <a:headEnd/>
              <a:tailEnd type="triangle" w="med" len="med"/>
            </a:ln>
          </p:spPr>
          <p:txBody>
            <a:bodyPr/>
            <a:lstStyle/>
            <a:p>
              <a:endParaRPr lang="en-US"/>
            </a:p>
          </p:txBody>
        </p:sp>
        <p:sp>
          <p:nvSpPr>
            <p:cNvPr id="11287" name="Line 28"/>
            <p:cNvSpPr>
              <a:spLocks noChangeShapeType="1"/>
            </p:cNvSpPr>
            <p:nvPr/>
          </p:nvSpPr>
          <p:spPr bwMode="auto">
            <a:xfrm>
              <a:off x="768" y="3360"/>
              <a:ext cx="3168" cy="0"/>
            </a:xfrm>
            <a:prstGeom prst="line">
              <a:avLst/>
            </a:prstGeom>
            <a:noFill/>
            <a:ln w="9525">
              <a:solidFill>
                <a:schemeClr val="tx1"/>
              </a:solidFill>
              <a:round/>
              <a:headEnd/>
              <a:tailEnd type="triangle" w="med" len="med"/>
            </a:ln>
          </p:spPr>
          <p:txBody>
            <a:bodyPr/>
            <a:lstStyle/>
            <a:p>
              <a:endParaRPr lang="en-US"/>
            </a:p>
          </p:txBody>
        </p:sp>
        <p:sp>
          <p:nvSpPr>
            <p:cNvPr id="11288" name="Line 29"/>
            <p:cNvSpPr>
              <a:spLocks noChangeShapeType="1"/>
            </p:cNvSpPr>
            <p:nvPr/>
          </p:nvSpPr>
          <p:spPr bwMode="auto">
            <a:xfrm>
              <a:off x="768" y="3552"/>
              <a:ext cx="3168" cy="0"/>
            </a:xfrm>
            <a:prstGeom prst="line">
              <a:avLst/>
            </a:prstGeom>
            <a:noFill/>
            <a:ln w="9525">
              <a:solidFill>
                <a:schemeClr val="tx1"/>
              </a:solidFill>
              <a:round/>
              <a:headEnd/>
              <a:tailEnd type="triangle" w="med" len="med"/>
            </a:ln>
          </p:spPr>
          <p:txBody>
            <a:bodyPr/>
            <a:lstStyle/>
            <a:p>
              <a:endParaRPr lang="en-US"/>
            </a:p>
          </p:txBody>
        </p:sp>
      </p:grpSp>
      <p:sp>
        <p:nvSpPr>
          <p:cNvPr id="11274" name="Line 31"/>
          <p:cNvSpPr>
            <a:spLocks noChangeShapeType="1"/>
          </p:cNvSpPr>
          <p:nvPr/>
        </p:nvSpPr>
        <p:spPr bwMode="auto">
          <a:xfrm>
            <a:off x="6553200" y="4318000"/>
            <a:ext cx="2057400" cy="0"/>
          </a:xfrm>
          <a:prstGeom prst="line">
            <a:avLst/>
          </a:prstGeom>
          <a:noFill/>
          <a:ln w="38100">
            <a:solidFill>
              <a:srgbClr val="FF0000"/>
            </a:solidFill>
            <a:round/>
            <a:headEnd/>
            <a:tailEnd/>
          </a:ln>
        </p:spPr>
        <p:txBody>
          <a:bodyPr/>
          <a:lstStyle/>
          <a:p>
            <a:endParaRPr lang="en-US"/>
          </a:p>
        </p:txBody>
      </p:sp>
      <p:sp>
        <p:nvSpPr>
          <p:cNvPr id="11275" name="Line 33"/>
          <p:cNvSpPr>
            <a:spLocks noChangeShapeType="1"/>
          </p:cNvSpPr>
          <p:nvPr/>
        </p:nvSpPr>
        <p:spPr bwMode="auto">
          <a:xfrm rot="-3440345">
            <a:off x="6230144" y="3586956"/>
            <a:ext cx="1714500" cy="1588"/>
          </a:xfrm>
          <a:prstGeom prst="line">
            <a:avLst/>
          </a:prstGeom>
          <a:noFill/>
          <a:ln w="38100">
            <a:solidFill>
              <a:srgbClr val="FF0000"/>
            </a:solidFill>
            <a:round/>
            <a:headEnd/>
            <a:tailEnd/>
          </a:ln>
        </p:spPr>
        <p:txBody>
          <a:bodyPr/>
          <a:lstStyle/>
          <a:p>
            <a:endParaRPr lang="en-US"/>
          </a:p>
        </p:txBody>
      </p:sp>
      <p:sp>
        <p:nvSpPr>
          <p:cNvPr id="11276" name="Freeform 34"/>
          <p:cNvSpPr>
            <a:spLocks/>
          </p:cNvSpPr>
          <p:nvPr/>
        </p:nvSpPr>
        <p:spPr bwMode="auto">
          <a:xfrm>
            <a:off x="7010400" y="3746500"/>
            <a:ext cx="381000" cy="571500"/>
          </a:xfrm>
          <a:custGeom>
            <a:avLst/>
            <a:gdLst>
              <a:gd name="T0" fmla="*/ 381000 w 240"/>
              <a:gd name="T1" fmla="*/ 685800 h 432"/>
              <a:gd name="T2" fmla="*/ 304800 w 240"/>
              <a:gd name="T3" fmla="*/ 228600 h 432"/>
              <a:gd name="T4" fmla="*/ 0 w 240"/>
              <a:gd name="T5" fmla="*/ 0 h 432"/>
              <a:gd name="T6" fmla="*/ 0 60000 65536"/>
              <a:gd name="T7" fmla="*/ 0 60000 65536"/>
              <a:gd name="T8" fmla="*/ 0 60000 65536"/>
              <a:gd name="T9" fmla="*/ 0 w 240"/>
              <a:gd name="T10" fmla="*/ 0 h 432"/>
              <a:gd name="T11" fmla="*/ 240 w 240"/>
              <a:gd name="T12" fmla="*/ 432 h 432"/>
            </a:gdLst>
            <a:ahLst/>
            <a:cxnLst>
              <a:cxn ang="T6">
                <a:pos x="T0" y="T1"/>
              </a:cxn>
              <a:cxn ang="T7">
                <a:pos x="T2" y="T3"/>
              </a:cxn>
              <a:cxn ang="T8">
                <a:pos x="T4" y="T5"/>
              </a:cxn>
            </a:cxnLst>
            <a:rect l="T9" t="T10" r="T11" b="T12"/>
            <a:pathLst>
              <a:path w="240" h="432">
                <a:moveTo>
                  <a:pt x="240" y="432"/>
                </a:moveTo>
                <a:lnTo>
                  <a:pt x="192" y="144"/>
                </a:lnTo>
                <a:lnTo>
                  <a:pt x="0" y="0"/>
                </a:lnTo>
              </a:path>
            </a:pathLst>
          </a:custGeom>
          <a:noFill/>
          <a:ln w="38100" cap="flat" cmpd="sng">
            <a:solidFill>
              <a:srgbClr val="FF0000"/>
            </a:solidFill>
            <a:prstDash val="solid"/>
            <a:round/>
            <a:headEnd type="none" w="med" len="med"/>
            <a:tailEnd type="triangle" w="med" len="med"/>
          </a:ln>
        </p:spPr>
        <p:txBody>
          <a:bodyPr/>
          <a:lstStyle/>
          <a:p>
            <a:endParaRPr lang="en-US"/>
          </a:p>
        </p:txBody>
      </p:sp>
      <p:sp>
        <p:nvSpPr>
          <p:cNvPr id="11277" name="Text Box 35"/>
          <p:cNvSpPr txBox="1">
            <a:spLocks noChangeArrowheads="1"/>
          </p:cNvSpPr>
          <p:nvPr/>
        </p:nvSpPr>
        <p:spPr bwMode="auto">
          <a:xfrm>
            <a:off x="6858001" y="1968500"/>
            <a:ext cx="1354858" cy="461665"/>
          </a:xfrm>
          <a:prstGeom prst="rect">
            <a:avLst/>
          </a:prstGeom>
          <a:noFill/>
          <a:ln w="38100">
            <a:noFill/>
            <a:miter lim="800000"/>
            <a:headEnd/>
            <a:tailEnd/>
          </a:ln>
        </p:spPr>
        <p:txBody>
          <a:bodyPr wrap="none">
            <a:spAutoFit/>
          </a:bodyPr>
          <a:lstStyle/>
          <a:p>
            <a:r>
              <a:rPr lang="en-US"/>
              <a:t>side view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457201" y="889001"/>
            <a:ext cx="2454276" cy="3315229"/>
            <a:chOff x="2496" y="1248"/>
            <a:chExt cx="1546" cy="2506"/>
          </a:xfrm>
        </p:grpSpPr>
        <p:grpSp>
          <p:nvGrpSpPr>
            <p:cNvPr id="12297" name="Group 3"/>
            <p:cNvGrpSpPr>
              <a:grpSpLocks/>
            </p:cNvGrpSpPr>
            <p:nvPr/>
          </p:nvGrpSpPr>
          <p:grpSpPr bwMode="auto">
            <a:xfrm>
              <a:off x="2496" y="1248"/>
              <a:ext cx="1488" cy="2506"/>
              <a:chOff x="2496" y="1248"/>
              <a:chExt cx="1488" cy="2506"/>
            </a:xfrm>
          </p:grpSpPr>
          <p:pic>
            <p:nvPicPr>
              <p:cNvPr id="12299" name="Picture 4" descr="FG20_10"/>
              <p:cNvPicPr>
                <a:picLocks noChangeAspect="1" noChangeArrowheads="1"/>
              </p:cNvPicPr>
              <p:nvPr/>
            </p:nvPicPr>
            <p:blipFill>
              <a:blip r:embed="rId2" cstate="print"/>
              <a:srcRect l="53661" t="28175" r="26985" b="20000"/>
              <a:stretch>
                <a:fillRect/>
              </a:stretch>
            </p:blipFill>
            <p:spPr bwMode="auto">
              <a:xfrm>
                <a:off x="2688" y="1440"/>
                <a:ext cx="1296" cy="2314"/>
              </a:xfrm>
              <a:prstGeom prst="rect">
                <a:avLst/>
              </a:prstGeom>
              <a:noFill/>
              <a:ln w="9525">
                <a:noFill/>
                <a:miter lim="800000"/>
                <a:headEnd/>
                <a:tailEnd/>
              </a:ln>
            </p:spPr>
          </p:pic>
          <p:sp>
            <p:nvSpPr>
              <p:cNvPr id="12300" name="Rectangle 5"/>
              <p:cNvSpPr>
                <a:spLocks noChangeArrowheads="1"/>
              </p:cNvSpPr>
              <p:nvPr/>
            </p:nvSpPr>
            <p:spPr bwMode="auto">
              <a:xfrm>
                <a:off x="2496" y="1248"/>
                <a:ext cx="768" cy="624"/>
              </a:xfrm>
              <a:prstGeom prst="rect">
                <a:avLst/>
              </a:prstGeom>
              <a:solidFill>
                <a:schemeClr val="bg1"/>
              </a:solidFill>
              <a:ln w="38100">
                <a:solidFill>
                  <a:schemeClr val="bg1"/>
                </a:solidFill>
                <a:miter lim="800000"/>
                <a:headEnd/>
                <a:tailEnd/>
              </a:ln>
            </p:spPr>
            <p:txBody>
              <a:bodyPr wrap="none" anchor="ctr"/>
              <a:lstStyle/>
              <a:p>
                <a:endParaRPr lang="en-US"/>
              </a:p>
            </p:txBody>
          </p:sp>
        </p:grpSp>
        <p:sp>
          <p:nvSpPr>
            <p:cNvPr id="12298" name="Text Box 6"/>
            <p:cNvSpPr txBox="1">
              <a:spLocks noChangeArrowheads="1"/>
            </p:cNvSpPr>
            <p:nvPr/>
          </p:nvSpPr>
          <p:spPr bwMode="auto">
            <a:xfrm>
              <a:off x="3840" y="3312"/>
              <a:ext cx="202" cy="442"/>
            </a:xfrm>
            <a:prstGeom prst="rect">
              <a:avLst/>
            </a:prstGeom>
            <a:noFill/>
            <a:ln w="38100">
              <a:noFill/>
              <a:miter lim="800000"/>
              <a:headEnd/>
              <a:tailEnd/>
            </a:ln>
          </p:spPr>
          <p:txBody>
            <a:bodyPr wrap="none">
              <a:spAutoFit/>
            </a:bodyPr>
            <a:lstStyle/>
            <a:p>
              <a:r>
                <a:rPr lang="en-US" sz="3200"/>
                <a:t>I</a:t>
              </a:r>
            </a:p>
          </p:txBody>
        </p:sp>
      </p:grpSp>
      <p:sp>
        <p:nvSpPr>
          <p:cNvPr id="12291" name="Text Box 7"/>
          <p:cNvSpPr txBox="1">
            <a:spLocks noChangeArrowheads="1"/>
          </p:cNvSpPr>
          <p:nvPr/>
        </p:nvSpPr>
        <p:spPr bwMode="auto">
          <a:xfrm>
            <a:off x="746126" y="4627563"/>
            <a:ext cx="8169275" cy="954107"/>
          </a:xfrm>
          <a:prstGeom prst="rect">
            <a:avLst/>
          </a:prstGeom>
          <a:noFill/>
          <a:ln w="9525">
            <a:noFill/>
            <a:miter lim="800000"/>
            <a:headEnd/>
            <a:tailEnd/>
          </a:ln>
        </p:spPr>
        <p:txBody>
          <a:bodyPr>
            <a:spAutoFit/>
          </a:bodyPr>
          <a:lstStyle/>
          <a:p>
            <a:r>
              <a:rPr lang="en-US" sz="2800"/>
              <a:t>Wrap your Rt. fingers with the current, and your thumb is the N pole</a:t>
            </a:r>
          </a:p>
        </p:txBody>
      </p:sp>
      <p:sp>
        <p:nvSpPr>
          <p:cNvPr id="12292" name="Text Box 8"/>
          <p:cNvSpPr txBox="1">
            <a:spLocks noChangeArrowheads="1"/>
          </p:cNvSpPr>
          <p:nvPr/>
        </p:nvSpPr>
        <p:spPr bwMode="auto">
          <a:xfrm>
            <a:off x="1828800" y="825500"/>
            <a:ext cx="518091" cy="646331"/>
          </a:xfrm>
          <a:prstGeom prst="rect">
            <a:avLst/>
          </a:prstGeom>
          <a:noFill/>
          <a:ln w="38100">
            <a:noFill/>
            <a:miter lim="800000"/>
            <a:headEnd/>
            <a:tailEnd/>
          </a:ln>
        </p:spPr>
        <p:txBody>
          <a:bodyPr wrap="none">
            <a:spAutoFit/>
          </a:bodyPr>
          <a:lstStyle/>
          <a:p>
            <a:r>
              <a:rPr lang="en-US" sz="3600"/>
              <a:t>N</a:t>
            </a:r>
          </a:p>
        </p:txBody>
      </p:sp>
      <p:sp>
        <p:nvSpPr>
          <p:cNvPr id="12293" name="Text Box 9"/>
          <p:cNvSpPr txBox="1">
            <a:spLocks noChangeArrowheads="1"/>
          </p:cNvSpPr>
          <p:nvPr/>
        </p:nvSpPr>
        <p:spPr bwMode="auto">
          <a:xfrm>
            <a:off x="822326" y="142875"/>
            <a:ext cx="1439818" cy="584775"/>
          </a:xfrm>
          <a:prstGeom prst="rect">
            <a:avLst/>
          </a:prstGeom>
          <a:noFill/>
          <a:ln w="38100">
            <a:noFill/>
            <a:miter lim="800000"/>
            <a:headEnd/>
            <a:tailEnd/>
          </a:ln>
        </p:spPr>
        <p:txBody>
          <a:bodyPr wrap="none">
            <a:spAutoFit/>
          </a:bodyPr>
          <a:lstStyle/>
          <a:p>
            <a:r>
              <a:rPr lang="en-US" sz="3200"/>
              <a:t>Review</a:t>
            </a:r>
          </a:p>
        </p:txBody>
      </p:sp>
      <p:grpSp>
        <p:nvGrpSpPr>
          <p:cNvPr id="4" name="Group 12"/>
          <p:cNvGrpSpPr>
            <a:grpSpLocks/>
          </p:cNvGrpSpPr>
          <p:nvPr/>
        </p:nvGrpSpPr>
        <p:grpSpPr bwMode="auto">
          <a:xfrm>
            <a:off x="4479925" y="381000"/>
            <a:ext cx="4540251" cy="4171157"/>
            <a:chOff x="2822" y="288"/>
            <a:chExt cx="2860" cy="3153"/>
          </a:xfrm>
        </p:grpSpPr>
        <p:pic>
          <p:nvPicPr>
            <p:cNvPr id="12295" name="Picture 10" descr="FG20_03"/>
            <p:cNvPicPr>
              <a:picLocks noChangeAspect="1" noChangeArrowheads="1"/>
            </p:cNvPicPr>
            <p:nvPr/>
          </p:nvPicPr>
          <p:blipFill>
            <a:blip r:embed="rId3" cstate="print"/>
            <a:srcRect l="51010" t="20000" b="23000"/>
            <a:stretch>
              <a:fillRect/>
            </a:stretch>
          </p:blipFill>
          <p:spPr bwMode="auto">
            <a:xfrm>
              <a:off x="2880" y="288"/>
              <a:ext cx="2351" cy="1824"/>
            </a:xfrm>
            <a:prstGeom prst="rect">
              <a:avLst/>
            </a:prstGeom>
            <a:noFill/>
            <a:ln w="9525">
              <a:noFill/>
              <a:miter lim="800000"/>
              <a:headEnd/>
              <a:tailEnd/>
            </a:ln>
          </p:spPr>
        </p:pic>
        <p:sp>
          <p:nvSpPr>
            <p:cNvPr id="12296" name="Text Box 11"/>
            <p:cNvSpPr txBox="1">
              <a:spLocks noChangeArrowheads="1"/>
            </p:cNvSpPr>
            <p:nvPr/>
          </p:nvSpPr>
          <p:spPr bwMode="auto">
            <a:xfrm>
              <a:off x="2822" y="2394"/>
              <a:ext cx="2860" cy="1047"/>
            </a:xfrm>
            <a:prstGeom prst="rect">
              <a:avLst/>
            </a:prstGeom>
            <a:noFill/>
            <a:ln w="38100">
              <a:noFill/>
              <a:miter lim="800000"/>
              <a:headEnd/>
              <a:tailEnd/>
            </a:ln>
          </p:spPr>
          <p:txBody>
            <a:bodyPr wrap="none">
              <a:spAutoFit/>
            </a:bodyPr>
            <a:lstStyle/>
            <a:p>
              <a:r>
                <a:rPr lang="en-US" sz="2800"/>
                <a:t>Lines of flux </a:t>
              </a:r>
              <a:r>
                <a:rPr lang="en-US" sz="2800" b="1" u="sng"/>
                <a:t>away</a:t>
              </a:r>
              <a:r>
                <a:rPr lang="en-US" sz="2800"/>
                <a:t> from N,</a:t>
              </a:r>
            </a:p>
            <a:p>
              <a:r>
                <a:rPr lang="en-US" sz="2800"/>
                <a:t>So your thumb is the direction</a:t>
              </a:r>
            </a:p>
            <a:p>
              <a:r>
                <a:rPr lang="en-US" sz="2800"/>
                <a:t>of flux inside the loop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11302" y="1333500"/>
            <a:ext cx="6686446" cy="2954655"/>
          </a:xfrm>
          <a:prstGeom prst="rect">
            <a:avLst/>
          </a:prstGeom>
          <a:noFill/>
          <a:ln w="9525">
            <a:noFill/>
            <a:miter lim="800000"/>
            <a:headEnd/>
            <a:tailEnd/>
          </a:ln>
        </p:spPr>
        <p:txBody>
          <a:bodyPr wrap="none">
            <a:spAutoFit/>
          </a:bodyPr>
          <a:lstStyle/>
          <a:p>
            <a:pPr algn="ctr"/>
            <a:r>
              <a:rPr lang="en-US" sz="6600"/>
              <a:t>Whiteboards</a:t>
            </a:r>
          </a:p>
          <a:p>
            <a:pPr algn="ctr"/>
            <a:r>
              <a:rPr lang="en-US" sz="5400"/>
              <a:t>Direction flux in a loop</a:t>
            </a:r>
          </a:p>
          <a:p>
            <a:pPr algn="ctr"/>
            <a:r>
              <a:rPr lang="en-US" sz="6600"/>
              <a:t>1 | 2 | 3 | 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
        <p:nvSpPr>
          <p:cNvPr id="14339" name="Text Box 3"/>
          <p:cNvSpPr txBox="1">
            <a:spLocks noChangeArrowheads="1"/>
          </p:cNvSpPr>
          <p:nvPr/>
        </p:nvSpPr>
        <p:spPr bwMode="auto">
          <a:xfrm>
            <a:off x="304801" y="5462324"/>
            <a:ext cx="965329" cy="276999"/>
          </a:xfrm>
          <a:prstGeom prst="rect">
            <a:avLst/>
          </a:prstGeom>
          <a:noFill/>
          <a:ln w="9525">
            <a:noFill/>
            <a:miter lim="800000"/>
            <a:headEnd/>
            <a:tailEnd/>
          </a:ln>
        </p:spPr>
        <p:txBody>
          <a:bodyPr wrap="none">
            <a:spAutoFit/>
          </a:bodyPr>
          <a:lstStyle/>
          <a:p>
            <a:r>
              <a:rPr lang="en-US" sz="1200"/>
              <a:t>outa da page</a:t>
            </a:r>
          </a:p>
        </p:txBody>
      </p:sp>
      <p:sp>
        <p:nvSpPr>
          <p:cNvPr id="14340" name="Oval 4"/>
          <p:cNvSpPr>
            <a:spLocks noChangeArrowheads="1"/>
          </p:cNvSpPr>
          <p:nvPr/>
        </p:nvSpPr>
        <p:spPr bwMode="auto">
          <a:xfrm>
            <a:off x="3582988" y="1652324"/>
            <a:ext cx="1216025" cy="1013354"/>
          </a:xfrm>
          <a:prstGeom prst="ellipse">
            <a:avLst/>
          </a:prstGeom>
          <a:noFill/>
          <a:ln w="25400">
            <a:solidFill>
              <a:schemeClr val="tx1"/>
            </a:solidFill>
            <a:round/>
            <a:headEnd/>
            <a:tailEnd/>
          </a:ln>
        </p:spPr>
        <p:txBody>
          <a:bodyPr wrap="none" anchor="ctr"/>
          <a:lstStyle/>
          <a:p>
            <a:endParaRPr lang="en-US"/>
          </a:p>
        </p:txBody>
      </p:sp>
      <p:sp>
        <p:nvSpPr>
          <p:cNvPr id="14341" name="Line 5"/>
          <p:cNvSpPr>
            <a:spLocks noChangeShapeType="1"/>
          </p:cNvSpPr>
          <p:nvPr/>
        </p:nvSpPr>
        <p:spPr bwMode="auto">
          <a:xfrm flipH="1">
            <a:off x="4267200" y="1524000"/>
            <a:ext cx="304800" cy="127000"/>
          </a:xfrm>
          <a:prstGeom prst="line">
            <a:avLst/>
          </a:prstGeom>
          <a:noFill/>
          <a:ln w="25400">
            <a:solidFill>
              <a:schemeClr val="tx1"/>
            </a:solidFill>
            <a:round/>
            <a:headEnd/>
            <a:tailEnd/>
          </a:ln>
        </p:spPr>
        <p:txBody>
          <a:bodyPr/>
          <a:lstStyle/>
          <a:p>
            <a:endParaRPr lang="en-US"/>
          </a:p>
        </p:txBody>
      </p:sp>
      <p:sp>
        <p:nvSpPr>
          <p:cNvPr id="14342" name="Line 6"/>
          <p:cNvSpPr>
            <a:spLocks noChangeShapeType="1"/>
          </p:cNvSpPr>
          <p:nvPr/>
        </p:nvSpPr>
        <p:spPr bwMode="auto">
          <a:xfrm>
            <a:off x="4267200" y="1651000"/>
            <a:ext cx="228600" cy="190500"/>
          </a:xfrm>
          <a:prstGeom prst="line">
            <a:avLst/>
          </a:prstGeom>
          <a:noFill/>
          <a:ln w="254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04801" y="5462324"/>
            <a:ext cx="939681" cy="276999"/>
          </a:xfrm>
          <a:prstGeom prst="rect">
            <a:avLst/>
          </a:prstGeom>
          <a:noFill/>
          <a:ln w="9525">
            <a:noFill/>
            <a:miter lim="800000"/>
            <a:headEnd/>
            <a:tailEnd/>
          </a:ln>
        </p:spPr>
        <p:txBody>
          <a:bodyPr wrap="none">
            <a:spAutoFit/>
          </a:bodyPr>
          <a:lstStyle/>
          <a:p>
            <a:r>
              <a:rPr lang="en-US" sz="1200"/>
              <a:t>into da page</a:t>
            </a:r>
          </a:p>
        </p:txBody>
      </p:sp>
      <p:sp>
        <p:nvSpPr>
          <p:cNvPr id="15363" name="Oval 4"/>
          <p:cNvSpPr>
            <a:spLocks noChangeArrowheads="1"/>
          </p:cNvSpPr>
          <p:nvPr/>
        </p:nvSpPr>
        <p:spPr bwMode="auto">
          <a:xfrm>
            <a:off x="3582988" y="1652324"/>
            <a:ext cx="1216025" cy="1013354"/>
          </a:xfrm>
          <a:prstGeom prst="ellipse">
            <a:avLst/>
          </a:prstGeom>
          <a:noFill/>
          <a:ln w="25400">
            <a:solidFill>
              <a:schemeClr val="tx1"/>
            </a:solidFill>
            <a:round/>
            <a:headEnd/>
            <a:tailEnd/>
          </a:ln>
        </p:spPr>
        <p:txBody>
          <a:bodyPr wrap="none" anchor="ctr"/>
          <a:lstStyle/>
          <a:p>
            <a:endParaRPr lang="en-US"/>
          </a:p>
        </p:txBody>
      </p:sp>
      <p:sp>
        <p:nvSpPr>
          <p:cNvPr id="15364" name="Line 5"/>
          <p:cNvSpPr>
            <a:spLocks noChangeShapeType="1"/>
          </p:cNvSpPr>
          <p:nvPr/>
        </p:nvSpPr>
        <p:spPr bwMode="auto">
          <a:xfrm>
            <a:off x="4114800" y="1524000"/>
            <a:ext cx="152400" cy="127000"/>
          </a:xfrm>
          <a:prstGeom prst="line">
            <a:avLst/>
          </a:prstGeom>
          <a:noFill/>
          <a:ln w="25400">
            <a:solidFill>
              <a:schemeClr val="tx1"/>
            </a:solidFill>
            <a:round/>
            <a:headEnd/>
            <a:tailEnd/>
          </a:ln>
        </p:spPr>
        <p:txBody>
          <a:bodyPr/>
          <a:lstStyle/>
          <a:p>
            <a:endParaRPr lang="en-US"/>
          </a:p>
        </p:txBody>
      </p:sp>
      <p:sp>
        <p:nvSpPr>
          <p:cNvPr id="15365" name="Line 6"/>
          <p:cNvSpPr>
            <a:spLocks noChangeShapeType="1"/>
          </p:cNvSpPr>
          <p:nvPr/>
        </p:nvSpPr>
        <p:spPr bwMode="auto">
          <a:xfrm flipH="1">
            <a:off x="4114800" y="1651000"/>
            <a:ext cx="152400" cy="127000"/>
          </a:xfrm>
          <a:prstGeom prst="line">
            <a:avLst/>
          </a:prstGeom>
          <a:noFill/>
          <a:ln w="25400">
            <a:solidFill>
              <a:schemeClr val="tx1"/>
            </a:solidFill>
            <a:round/>
            <a:headEnd/>
            <a:tailEnd/>
          </a:ln>
        </p:spPr>
        <p:txBody>
          <a:bodyPr/>
          <a:lstStyle/>
          <a:p>
            <a:endParaRPr lang="en-US"/>
          </a:p>
        </p:txBody>
      </p:sp>
      <p:sp>
        <p:nvSpPr>
          <p:cNvPr id="15366" name="Text Box 7"/>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04801" y="5462324"/>
            <a:ext cx="777777" cy="276999"/>
          </a:xfrm>
          <a:prstGeom prst="rect">
            <a:avLst/>
          </a:prstGeom>
          <a:noFill/>
          <a:ln w="9525">
            <a:noFill/>
            <a:miter lim="800000"/>
            <a:headEnd/>
            <a:tailEnd/>
          </a:ln>
        </p:spPr>
        <p:txBody>
          <a:bodyPr wrap="none">
            <a:spAutoFit/>
          </a:bodyPr>
          <a:lstStyle/>
          <a:p>
            <a:r>
              <a:rPr lang="en-US" sz="1200"/>
              <a:t>to the left</a:t>
            </a:r>
          </a:p>
        </p:txBody>
      </p:sp>
      <p:sp>
        <p:nvSpPr>
          <p:cNvPr id="16387" name="Oval 4"/>
          <p:cNvSpPr>
            <a:spLocks noChangeArrowheads="1"/>
          </p:cNvSpPr>
          <p:nvPr/>
        </p:nvSpPr>
        <p:spPr bwMode="auto">
          <a:xfrm>
            <a:off x="32766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88" name="Oval 5"/>
          <p:cNvSpPr>
            <a:spLocks noChangeArrowheads="1"/>
          </p:cNvSpPr>
          <p:nvPr/>
        </p:nvSpPr>
        <p:spPr bwMode="auto">
          <a:xfrm>
            <a:off x="34290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89" name="Oval 6"/>
          <p:cNvSpPr>
            <a:spLocks noChangeArrowheads="1"/>
          </p:cNvSpPr>
          <p:nvPr/>
        </p:nvSpPr>
        <p:spPr bwMode="auto">
          <a:xfrm>
            <a:off x="35814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0" name="Oval 7"/>
          <p:cNvSpPr>
            <a:spLocks noChangeArrowheads="1"/>
          </p:cNvSpPr>
          <p:nvPr/>
        </p:nvSpPr>
        <p:spPr bwMode="auto">
          <a:xfrm>
            <a:off x="37338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1" name="Oval 8"/>
          <p:cNvSpPr>
            <a:spLocks noChangeArrowheads="1"/>
          </p:cNvSpPr>
          <p:nvPr/>
        </p:nvSpPr>
        <p:spPr bwMode="auto">
          <a:xfrm>
            <a:off x="38862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2" name="Oval 9"/>
          <p:cNvSpPr>
            <a:spLocks noChangeArrowheads="1"/>
          </p:cNvSpPr>
          <p:nvPr/>
        </p:nvSpPr>
        <p:spPr bwMode="auto">
          <a:xfrm>
            <a:off x="40386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3" name="Oval 10"/>
          <p:cNvSpPr>
            <a:spLocks noChangeArrowheads="1"/>
          </p:cNvSpPr>
          <p:nvPr/>
        </p:nvSpPr>
        <p:spPr bwMode="auto">
          <a:xfrm>
            <a:off x="41910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4" name="Oval 11"/>
          <p:cNvSpPr>
            <a:spLocks noChangeArrowheads="1"/>
          </p:cNvSpPr>
          <p:nvPr/>
        </p:nvSpPr>
        <p:spPr bwMode="auto">
          <a:xfrm>
            <a:off x="43434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5" name="Oval 12"/>
          <p:cNvSpPr>
            <a:spLocks noChangeArrowheads="1"/>
          </p:cNvSpPr>
          <p:nvPr/>
        </p:nvSpPr>
        <p:spPr bwMode="auto">
          <a:xfrm>
            <a:off x="44958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6396" name="Line 13"/>
          <p:cNvSpPr>
            <a:spLocks noChangeShapeType="1"/>
          </p:cNvSpPr>
          <p:nvPr/>
        </p:nvSpPr>
        <p:spPr bwMode="auto">
          <a:xfrm flipV="1">
            <a:off x="2514600" y="1905000"/>
            <a:ext cx="0" cy="1079500"/>
          </a:xfrm>
          <a:prstGeom prst="line">
            <a:avLst/>
          </a:prstGeom>
          <a:noFill/>
          <a:ln w="25400">
            <a:solidFill>
              <a:schemeClr val="tx1"/>
            </a:solidFill>
            <a:round/>
            <a:headEnd/>
            <a:tailEnd type="triangle" w="med" len="med"/>
          </a:ln>
        </p:spPr>
        <p:txBody>
          <a:bodyPr/>
          <a:lstStyle/>
          <a:p>
            <a:endParaRPr lang="en-US"/>
          </a:p>
        </p:txBody>
      </p:sp>
      <p:sp>
        <p:nvSpPr>
          <p:cNvPr id="16397" name="Text Box 14"/>
          <p:cNvSpPr txBox="1">
            <a:spLocks noChangeArrowheads="1"/>
          </p:cNvSpPr>
          <p:nvPr/>
        </p:nvSpPr>
        <p:spPr bwMode="auto">
          <a:xfrm>
            <a:off x="1905000" y="3238500"/>
            <a:ext cx="184731" cy="461665"/>
          </a:xfrm>
          <a:prstGeom prst="rect">
            <a:avLst/>
          </a:prstGeom>
          <a:noFill/>
          <a:ln w="25400">
            <a:noFill/>
            <a:miter lim="800000"/>
            <a:headEnd/>
            <a:tailEnd/>
          </a:ln>
        </p:spPr>
        <p:txBody>
          <a:bodyPr wrap="none">
            <a:spAutoFit/>
          </a:bodyPr>
          <a:lstStyle/>
          <a:p>
            <a:endParaRPr lang="en-US"/>
          </a:p>
        </p:txBody>
      </p:sp>
      <p:sp>
        <p:nvSpPr>
          <p:cNvPr id="16398" name="Text Box 15"/>
          <p:cNvSpPr txBox="1">
            <a:spLocks noChangeArrowheads="1"/>
          </p:cNvSpPr>
          <p:nvPr/>
        </p:nvSpPr>
        <p:spPr bwMode="auto">
          <a:xfrm>
            <a:off x="1889125" y="3167063"/>
            <a:ext cx="5705408" cy="523220"/>
          </a:xfrm>
          <a:prstGeom prst="rect">
            <a:avLst/>
          </a:prstGeom>
          <a:noFill/>
          <a:ln w="25400">
            <a:noFill/>
            <a:miter lim="800000"/>
            <a:headEnd/>
            <a:tailEnd/>
          </a:ln>
        </p:spPr>
        <p:txBody>
          <a:bodyPr wrap="none">
            <a:spAutoFit/>
          </a:bodyPr>
          <a:lstStyle/>
          <a:p>
            <a:r>
              <a:rPr lang="en-US" sz="2800"/>
              <a:t>Current goes up in the front of the coil</a:t>
            </a:r>
          </a:p>
        </p:txBody>
      </p:sp>
      <p:sp>
        <p:nvSpPr>
          <p:cNvPr id="16399" name="Text Box 16"/>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04800" y="5462324"/>
            <a:ext cx="338554" cy="276999"/>
          </a:xfrm>
          <a:prstGeom prst="rect">
            <a:avLst/>
          </a:prstGeom>
          <a:noFill/>
          <a:ln w="9525">
            <a:noFill/>
            <a:miter lim="800000"/>
            <a:headEnd/>
            <a:tailEnd/>
          </a:ln>
        </p:spPr>
        <p:txBody>
          <a:bodyPr wrap="none">
            <a:spAutoFit/>
          </a:bodyPr>
          <a:lstStyle/>
          <a:p>
            <a:r>
              <a:rPr lang="en-US" sz="1200"/>
              <a:t>up</a:t>
            </a:r>
          </a:p>
        </p:txBody>
      </p:sp>
      <p:grpSp>
        <p:nvGrpSpPr>
          <p:cNvPr id="17411" name="Group 4"/>
          <p:cNvGrpSpPr>
            <a:grpSpLocks/>
          </p:cNvGrpSpPr>
          <p:nvPr/>
        </p:nvGrpSpPr>
        <p:grpSpPr bwMode="auto">
          <a:xfrm rot="5400000">
            <a:off x="3384550" y="1727200"/>
            <a:ext cx="1079500" cy="1371600"/>
            <a:chOff x="2064" y="1392"/>
            <a:chExt cx="816" cy="864"/>
          </a:xfrm>
        </p:grpSpPr>
        <p:sp>
          <p:nvSpPr>
            <p:cNvPr id="17416" name="Oval 5"/>
            <p:cNvSpPr>
              <a:spLocks noChangeArrowheads="1"/>
            </p:cNvSpPr>
            <p:nvPr/>
          </p:nvSpPr>
          <p:spPr bwMode="auto">
            <a:xfrm>
              <a:off x="2064" y="1392"/>
              <a:ext cx="48" cy="864"/>
            </a:xfrm>
            <a:prstGeom prst="ellipse">
              <a:avLst/>
            </a:prstGeom>
            <a:noFill/>
            <a:ln w="25400">
              <a:solidFill>
                <a:schemeClr val="tx1"/>
              </a:solidFill>
              <a:round/>
              <a:headEnd/>
              <a:tailEnd/>
            </a:ln>
          </p:spPr>
          <p:txBody>
            <a:bodyPr wrap="none" anchor="ctr"/>
            <a:lstStyle/>
            <a:p>
              <a:endParaRPr lang="en-US"/>
            </a:p>
          </p:txBody>
        </p:sp>
        <p:sp>
          <p:nvSpPr>
            <p:cNvPr id="17417" name="Oval 6"/>
            <p:cNvSpPr>
              <a:spLocks noChangeArrowheads="1"/>
            </p:cNvSpPr>
            <p:nvPr/>
          </p:nvSpPr>
          <p:spPr bwMode="auto">
            <a:xfrm>
              <a:off x="2160" y="1392"/>
              <a:ext cx="48" cy="864"/>
            </a:xfrm>
            <a:prstGeom prst="ellipse">
              <a:avLst/>
            </a:prstGeom>
            <a:noFill/>
            <a:ln w="25400">
              <a:solidFill>
                <a:schemeClr val="tx1"/>
              </a:solidFill>
              <a:round/>
              <a:headEnd/>
              <a:tailEnd/>
            </a:ln>
          </p:spPr>
          <p:txBody>
            <a:bodyPr wrap="none" anchor="ctr"/>
            <a:lstStyle/>
            <a:p>
              <a:endParaRPr lang="en-US"/>
            </a:p>
          </p:txBody>
        </p:sp>
        <p:sp>
          <p:nvSpPr>
            <p:cNvPr id="17418" name="Oval 7"/>
            <p:cNvSpPr>
              <a:spLocks noChangeArrowheads="1"/>
            </p:cNvSpPr>
            <p:nvPr/>
          </p:nvSpPr>
          <p:spPr bwMode="auto">
            <a:xfrm>
              <a:off x="2256" y="1392"/>
              <a:ext cx="48" cy="864"/>
            </a:xfrm>
            <a:prstGeom prst="ellipse">
              <a:avLst/>
            </a:prstGeom>
            <a:noFill/>
            <a:ln w="25400">
              <a:solidFill>
                <a:schemeClr val="tx1"/>
              </a:solidFill>
              <a:round/>
              <a:headEnd/>
              <a:tailEnd/>
            </a:ln>
          </p:spPr>
          <p:txBody>
            <a:bodyPr wrap="none" anchor="ctr"/>
            <a:lstStyle/>
            <a:p>
              <a:endParaRPr lang="en-US"/>
            </a:p>
          </p:txBody>
        </p:sp>
        <p:sp>
          <p:nvSpPr>
            <p:cNvPr id="17419" name="Oval 8"/>
            <p:cNvSpPr>
              <a:spLocks noChangeArrowheads="1"/>
            </p:cNvSpPr>
            <p:nvPr/>
          </p:nvSpPr>
          <p:spPr bwMode="auto">
            <a:xfrm>
              <a:off x="2352" y="1392"/>
              <a:ext cx="48" cy="864"/>
            </a:xfrm>
            <a:prstGeom prst="ellipse">
              <a:avLst/>
            </a:prstGeom>
            <a:noFill/>
            <a:ln w="25400">
              <a:solidFill>
                <a:schemeClr val="tx1"/>
              </a:solidFill>
              <a:round/>
              <a:headEnd/>
              <a:tailEnd/>
            </a:ln>
          </p:spPr>
          <p:txBody>
            <a:bodyPr wrap="none" anchor="ctr"/>
            <a:lstStyle/>
            <a:p>
              <a:endParaRPr lang="en-US"/>
            </a:p>
          </p:txBody>
        </p:sp>
        <p:sp>
          <p:nvSpPr>
            <p:cNvPr id="17420" name="Oval 9"/>
            <p:cNvSpPr>
              <a:spLocks noChangeArrowheads="1"/>
            </p:cNvSpPr>
            <p:nvPr/>
          </p:nvSpPr>
          <p:spPr bwMode="auto">
            <a:xfrm>
              <a:off x="2448" y="1392"/>
              <a:ext cx="48" cy="864"/>
            </a:xfrm>
            <a:prstGeom prst="ellipse">
              <a:avLst/>
            </a:prstGeom>
            <a:noFill/>
            <a:ln w="25400">
              <a:solidFill>
                <a:schemeClr val="tx1"/>
              </a:solidFill>
              <a:round/>
              <a:headEnd/>
              <a:tailEnd/>
            </a:ln>
          </p:spPr>
          <p:txBody>
            <a:bodyPr wrap="none" anchor="ctr"/>
            <a:lstStyle/>
            <a:p>
              <a:endParaRPr lang="en-US"/>
            </a:p>
          </p:txBody>
        </p:sp>
        <p:sp>
          <p:nvSpPr>
            <p:cNvPr id="17421" name="Oval 10"/>
            <p:cNvSpPr>
              <a:spLocks noChangeArrowheads="1"/>
            </p:cNvSpPr>
            <p:nvPr/>
          </p:nvSpPr>
          <p:spPr bwMode="auto">
            <a:xfrm>
              <a:off x="2544" y="1392"/>
              <a:ext cx="48" cy="864"/>
            </a:xfrm>
            <a:prstGeom prst="ellipse">
              <a:avLst/>
            </a:prstGeom>
            <a:noFill/>
            <a:ln w="25400">
              <a:solidFill>
                <a:schemeClr val="tx1"/>
              </a:solidFill>
              <a:round/>
              <a:headEnd/>
              <a:tailEnd/>
            </a:ln>
          </p:spPr>
          <p:txBody>
            <a:bodyPr wrap="none" anchor="ctr"/>
            <a:lstStyle/>
            <a:p>
              <a:endParaRPr lang="en-US"/>
            </a:p>
          </p:txBody>
        </p:sp>
        <p:sp>
          <p:nvSpPr>
            <p:cNvPr id="17422" name="Oval 11"/>
            <p:cNvSpPr>
              <a:spLocks noChangeArrowheads="1"/>
            </p:cNvSpPr>
            <p:nvPr/>
          </p:nvSpPr>
          <p:spPr bwMode="auto">
            <a:xfrm>
              <a:off x="2640" y="1392"/>
              <a:ext cx="48" cy="864"/>
            </a:xfrm>
            <a:prstGeom prst="ellipse">
              <a:avLst/>
            </a:prstGeom>
            <a:noFill/>
            <a:ln w="25400">
              <a:solidFill>
                <a:schemeClr val="tx1"/>
              </a:solidFill>
              <a:round/>
              <a:headEnd/>
              <a:tailEnd/>
            </a:ln>
          </p:spPr>
          <p:txBody>
            <a:bodyPr wrap="none" anchor="ctr"/>
            <a:lstStyle/>
            <a:p>
              <a:endParaRPr lang="en-US"/>
            </a:p>
          </p:txBody>
        </p:sp>
        <p:sp>
          <p:nvSpPr>
            <p:cNvPr id="17423" name="Oval 12"/>
            <p:cNvSpPr>
              <a:spLocks noChangeArrowheads="1"/>
            </p:cNvSpPr>
            <p:nvPr/>
          </p:nvSpPr>
          <p:spPr bwMode="auto">
            <a:xfrm>
              <a:off x="2736" y="1392"/>
              <a:ext cx="48" cy="864"/>
            </a:xfrm>
            <a:prstGeom prst="ellipse">
              <a:avLst/>
            </a:prstGeom>
            <a:noFill/>
            <a:ln w="25400">
              <a:solidFill>
                <a:schemeClr val="tx1"/>
              </a:solidFill>
              <a:round/>
              <a:headEnd/>
              <a:tailEnd/>
            </a:ln>
          </p:spPr>
          <p:txBody>
            <a:bodyPr wrap="none" anchor="ctr"/>
            <a:lstStyle/>
            <a:p>
              <a:endParaRPr lang="en-US"/>
            </a:p>
          </p:txBody>
        </p:sp>
        <p:sp>
          <p:nvSpPr>
            <p:cNvPr id="17424" name="Oval 13"/>
            <p:cNvSpPr>
              <a:spLocks noChangeArrowheads="1"/>
            </p:cNvSpPr>
            <p:nvPr/>
          </p:nvSpPr>
          <p:spPr bwMode="auto">
            <a:xfrm>
              <a:off x="2832" y="1392"/>
              <a:ext cx="48" cy="864"/>
            </a:xfrm>
            <a:prstGeom prst="ellipse">
              <a:avLst/>
            </a:prstGeom>
            <a:noFill/>
            <a:ln w="25400">
              <a:solidFill>
                <a:schemeClr val="tx1"/>
              </a:solidFill>
              <a:round/>
              <a:headEnd/>
              <a:tailEnd/>
            </a:ln>
          </p:spPr>
          <p:txBody>
            <a:bodyPr wrap="none" anchor="ctr"/>
            <a:lstStyle/>
            <a:p>
              <a:endParaRPr lang="en-US"/>
            </a:p>
          </p:txBody>
        </p:sp>
      </p:grpSp>
      <p:sp>
        <p:nvSpPr>
          <p:cNvPr id="17412" name="Text Box 14"/>
          <p:cNvSpPr txBox="1">
            <a:spLocks noChangeArrowheads="1"/>
          </p:cNvSpPr>
          <p:nvPr/>
        </p:nvSpPr>
        <p:spPr bwMode="auto">
          <a:xfrm>
            <a:off x="1905000" y="3238500"/>
            <a:ext cx="184731" cy="461665"/>
          </a:xfrm>
          <a:prstGeom prst="rect">
            <a:avLst/>
          </a:prstGeom>
          <a:noFill/>
          <a:ln w="25400">
            <a:noFill/>
            <a:miter lim="800000"/>
            <a:headEnd/>
            <a:tailEnd/>
          </a:ln>
        </p:spPr>
        <p:txBody>
          <a:bodyPr wrap="none">
            <a:spAutoFit/>
          </a:bodyPr>
          <a:lstStyle/>
          <a:p>
            <a:endParaRPr lang="en-US"/>
          </a:p>
        </p:txBody>
      </p:sp>
      <p:sp>
        <p:nvSpPr>
          <p:cNvPr id="17413" name="Text Box 15"/>
          <p:cNvSpPr txBox="1">
            <a:spLocks noChangeArrowheads="1"/>
          </p:cNvSpPr>
          <p:nvPr/>
        </p:nvSpPr>
        <p:spPr bwMode="auto">
          <a:xfrm>
            <a:off x="1889126" y="3167063"/>
            <a:ext cx="6024406" cy="523220"/>
          </a:xfrm>
          <a:prstGeom prst="rect">
            <a:avLst/>
          </a:prstGeom>
          <a:noFill/>
          <a:ln w="25400">
            <a:noFill/>
            <a:miter lim="800000"/>
            <a:headEnd/>
            <a:tailEnd/>
          </a:ln>
        </p:spPr>
        <p:txBody>
          <a:bodyPr wrap="none">
            <a:spAutoFit/>
          </a:bodyPr>
          <a:lstStyle/>
          <a:p>
            <a:r>
              <a:rPr lang="en-US" sz="2800"/>
              <a:t>Current goes right in the front of the coil</a:t>
            </a:r>
          </a:p>
        </p:txBody>
      </p:sp>
      <p:sp>
        <p:nvSpPr>
          <p:cNvPr id="17414" name="Line 16"/>
          <p:cNvSpPr>
            <a:spLocks noChangeShapeType="1"/>
          </p:cNvSpPr>
          <p:nvPr/>
        </p:nvSpPr>
        <p:spPr bwMode="auto">
          <a:xfrm>
            <a:off x="3276600" y="1651000"/>
            <a:ext cx="1219200" cy="0"/>
          </a:xfrm>
          <a:prstGeom prst="line">
            <a:avLst/>
          </a:prstGeom>
          <a:noFill/>
          <a:ln w="25400">
            <a:solidFill>
              <a:schemeClr val="tx1"/>
            </a:solidFill>
            <a:round/>
            <a:headEnd/>
            <a:tailEnd type="triangle" w="med" len="med"/>
          </a:ln>
        </p:spPr>
        <p:txBody>
          <a:bodyPr/>
          <a:lstStyle/>
          <a:p>
            <a:endParaRPr lang="en-US"/>
          </a:p>
        </p:txBody>
      </p:sp>
      <p:sp>
        <p:nvSpPr>
          <p:cNvPr id="17415" name="Text Box 17"/>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7"/>
          <p:cNvSpPr txBox="1">
            <a:spLocks noChangeArrowheads="1"/>
          </p:cNvSpPr>
          <p:nvPr/>
        </p:nvSpPr>
        <p:spPr bwMode="auto">
          <a:xfrm>
            <a:off x="304801" y="5462324"/>
            <a:ext cx="862737" cy="276999"/>
          </a:xfrm>
          <a:prstGeom prst="rect">
            <a:avLst/>
          </a:prstGeom>
          <a:noFill/>
          <a:ln w="9525">
            <a:noFill/>
            <a:miter lim="800000"/>
            <a:headEnd/>
            <a:tailEnd/>
          </a:ln>
        </p:spPr>
        <p:txBody>
          <a:bodyPr wrap="none">
            <a:spAutoFit/>
          </a:bodyPr>
          <a:lstStyle/>
          <a:p>
            <a:r>
              <a:rPr lang="en-US" sz="1200"/>
              <a:t>to the right</a:t>
            </a:r>
          </a:p>
        </p:txBody>
      </p:sp>
      <p:sp>
        <p:nvSpPr>
          <p:cNvPr id="18435" name="Oval 1028"/>
          <p:cNvSpPr>
            <a:spLocks noChangeArrowheads="1"/>
          </p:cNvSpPr>
          <p:nvPr/>
        </p:nvSpPr>
        <p:spPr bwMode="auto">
          <a:xfrm>
            <a:off x="32766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36" name="Oval 1029"/>
          <p:cNvSpPr>
            <a:spLocks noChangeArrowheads="1"/>
          </p:cNvSpPr>
          <p:nvPr/>
        </p:nvSpPr>
        <p:spPr bwMode="auto">
          <a:xfrm>
            <a:off x="34290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37" name="Oval 1030"/>
          <p:cNvSpPr>
            <a:spLocks noChangeArrowheads="1"/>
          </p:cNvSpPr>
          <p:nvPr/>
        </p:nvSpPr>
        <p:spPr bwMode="auto">
          <a:xfrm>
            <a:off x="35814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38" name="Oval 1031"/>
          <p:cNvSpPr>
            <a:spLocks noChangeArrowheads="1"/>
          </p:cNvSpPr>
          <p:nvPr/>
        </p:nvSpPr>
        <p:spPr bwMode="auto">
          <a:xfrm>
            <a:off x="37338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39" name="Oval 1032"/>
          <p:cNvSpPr>
            <a:spLocks noChangeArrowheads="1"/>
          </p:cNvSpPr>
          <p:nvPr/>
        </p:nvSpPr>
        <p:spPr bwMode="auto">
          <a:xfrm>
            <a:off x="38862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40" name="Oval 1033"/>
          <p:cNvSpPr>
            <a:spLocks noChangeArrowheads="1"/>
          </p:cNvSpPr>
          <p:nvPr/>
        </p:nvSpPr>
        <p:spPr bwMode="auto">
          <a:xfrm>
            <a:off x="40386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41" name="Oval 1034"/>
          <p:cNvSpPr>
            <a:spLocks noChangeArrowheads="1"/>
          </p:cNvSpPr>
          <p:nvPr/>
        </p:nvSpPr>
        <p:spPr bwMode="auto">
          <a:xfrm>
            <a:off x="41910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42" name="Oval 1035"/>
          <p:cNvSpPr>
            <a:spLocks noChangeArrowheads="1"/>
          </p:cNvSpPr>
          <p:nvPr/>
        </p:nvSpPr>
        <p:spPr bwMode="auto">
          <a:xfrm>
            <a:off x="43434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43" name="Oval 1036"/>
          <p:cNvSpPr>
            <a:spLocks noChangeArrowheads="1"/>
          </p:cNvSpPr>
          <p:nvPr/>
        </p:nvSpPr>
        <p:spPr bwMode="auto">
          <a:xfrm>
            <a:off x="4495800" y="1841500"/>
            <a:ext cx="76200" cy="1143000"/>
          </a:xfrm>
          <a:prstGeom prst="ellipse">
            <a:avLst/>
          </a:prstGeom>
          <a:noFill/>
          <a:ln w="25400">
            <a:solidFill>
              <a:schemeClr val="tx1"/>
            </a:solidFill>
            <a:round/>
            <a:headEnd/>
            <a:tailEnd/>
          </a:ln>
        </p:spPr>
        <p:txBody>
          <a:bodyPr wrap="none" anchor="ctr"/>
          <a:lstStyle/>
          <a:p>
            <a:endParaRPr lang="en-US"/>
          </a:p>
        </p:txBody>
      </p:sp>
      <p:sp>
        <p:nvSpPr>
          <p:cNvPr id="18444" name="Text Box 1037"/>
          <p:cNvSpPr txBox="1">
            <a:spLocks noChangeArrowheads="1"/>
          </p:cNvSpPr>
          <p:nvPr/>
        </p:nvSpPr>
        <p:spPr bwMode="auto">
          <a:xfrm>
            <a:off x="1905000" y="3238500"/>
            <a:ext cx="184731" cy="461665"/>
          </a:xfrm>
          <a:prstGeom prst="rect">
            <a:avLst/>
          </a:prstGeom>
          <a:noFill/>
          <a:ln w="25400">
            <a:noFill/>
            <a:miter lim="800000"/>
            <a:headEnd/>
            <a:tailEnd/>
          </a:ln>
        </p:spPr>
        <p:txBody>
          <a:bodyPr wrap="none">
            <a:spAutoFit/>
          </a:bodyPr>
          <a:lstStyle/>
          <a:p>
            <a:endParaRPr lang="en-US"/>
          </a:p>
        </p:txBody>
      </p:sp>
      <p:sp>
        <p:nvSpPr>
          <p:cNvPr id="18445" name="Text Box 1038"/>
          <p:cNvSpPr txBox="1">
            <a:spLocks noChangeArrowheads="1"/>
          </p:cNvSpPr>
          <p:nvPr/>
        </p:nvSpPr>
        <p:spPr bwMode="auto">
          <a:xfrm>
            <a:off x="1889126" y="3167063"/>
            <a:ext cx="6144631" cy="523220"/>
          </a:xfrm>
          <a:prstGeom prst="rect">
            <a:avLst/>
          </a:prstGeom>
          <a:noFill/>
          <a:ln w="25400">
            <a:noFill/>
            <a:miter lim="800000"/>
            <a:headEnd/>
            <a:tailEnd/>
          </a:ln>
        </p:spPr>
        <p:txBody>
          <a:bodyPr wrap="none">
            <a:spAutoFit/>
          </a:bodyPr>
          <a:lstStyle/>
          <a:p>
            <a:r>
              <a:rPr lang="en-US" sz="2800"/>
              <a:t>Current goes down in the front of the coil</a:t>
            </a:r>
          </a:p>
        </p:txBody>
      </p:sp>
      <p:sp>
        <p:nvSpPr>
          <p:cNvPr id="18446" name="Line 1039"/>
          <p:cNvSpPr>
            <a:spLocks noChangeShapeType="1"/>
          </p:cNvSpPr>
          <p:nvPr/>
        </p:nvSpPr>
        <p:spPr bwMode="auto">
          <a:xfrm>
            <a:off x="2895600" y="1905000"/>
            <a:ext cx="0" cy="952500"/>
          </a:xfrm>
          <a:prstGeom prst="line">
            <a:avLst/>
          </a:prstGeom>
          <a:noFill/>
          <a:ln w="25400">
            <a:solidFill>
              <a:schemeClr val="tx1"/>
            </a:solidFill>
            <a:round/>
            <a:headEnd/>
            <a:tailEnd type="triangle" w="med" len="med"/>
          </a:ln>
        </p:spPr>
        <p:txBody>
          <a:bodyPr/>
          <a:lstStyle/>
          <a:p>
            <a:endParaRPr lang="en-US"/>
          </a:p>
        </p:txBody>
      </p:sp>
      <p:sp>
        <p:nvSpPr>
          <p:cNvPr id="18447" name="Text Box 1040"/>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7"/>
          <p:cNvSpPr txBox="1">
            <a:spLocks noChangeArrowheads="1"/>
          </p:cNvSpPr>
          <p:nvPr/>
        </p:nvSpPr>
        <p:spPr bwMode="auto">
          <a:xfrm>
            <a:off x="304800" y="5462324"/>
            <a:ext cx="526106" cy="276999"/>
          </a:xfrm>
          <a:prstGeom prst="rect">
            <a:avLst/>
          </a:prstGeom>
          <a:noFill/>
          <a:ln w="9525">
            <a:noFill/>
            <a:miter lim="800000"/>
            <a:headEnd/>
            <a:tailEnd/>
          </a:ln>
        </p:spPr>
        <p:txBody>
          <a:bodyPr wrap="none">
            <a:spAutoFit/>
          </a:bodyPr>
          <a:lstStyle/>
          <a:p>
            <a:r>
              <a:rPr lang="en-US" sz="1200"/>
              <a:t>down</a:t>
            </a:r>
          </a:p>
        </p:txBody>
      </p:sp>
      <p:grpSp>
        <p:nvGrpSpPr>
          <p:cNvPr id="19459" name="Group 1028"/>
          <p:cNvGrpSpPr>
            <a:grpSpLocks/>
          </p:cNvGrpSpPr>
          <p:nvPr/>
        </p:nvGrpSpPr>
        <p:grpSpPr bwMode="auto">
          <a:xfrm rot="5400000">
            <a:off x="3384550" y="1727200"/>
            <a:ext cx="1079500" cy="1371600"/>
            <a:chOff x="2064" y="1392"/>
            <a:chExt cx="816" cy="864"/>
          </a:xfrm>
        </p:grpSpPr>
        <p:sp>
          <p:nvSpPr>
            <p:cNvPr id="19464" name="Oval 1029"/>
            <p:cNvSpPr>
              <a:spLocks noChangeArrowheads="1"/>
            </p:cNvSpPr>
            <p:nvPr/>
          </p:nvSpPr>
          <p:spPr bwMode="auto">
            <a:xfrm>
              <a:off x="2064" y="1392"/>
              <a:ext cx="48" cy="864"/>
            </a:xfrm>
            <a:prstGeom prst="ellipse">
              <a:avLst/>
            </a:prstGeom>
            <a:noFill/>
            <a:ln w="25400">
              <a:solidFill>
                <a:schemeClr val="tx1"/>
              </a:solidFill>
              <a:round/>
              <a:headEnd/>
              <a:tailEnd/>
            </a:ln>
          </p:spPr>
          <p:txBody>
            <a:bodyPr wrap="none" anchor="ctr"/>
            <a:lstStyle/>
            <a:p>
              <a:endParaRPr lang="en-US"/>
            </a:p>
          </p:txBody>
        </p:sp>
        <p:sp>
          <p:nvSpPr>
            <p:cNvPr id="19465" name="Oval 1030"/>
            <p:cNvSpPr>
              <a:spLocks noChangeArrowheads="1"/>
            </p:cNvSpPr>
            <p:nvPr/>
          </p:nvSpPr>
          <p:spPr bwMode="auto">
            <a:xfrm>
              <a:off x="2160" y="1392"/>
              <a:ext cx="48" cy="864"/>
            </a:xfrm>
            <a:prstGeom prst="ellipse">
              <a:avLst/>
            </a:prstGeom>
            <a:noFill/>
            <a:ln w="25400">
              <a:solidFill>
                <a:schemeClr val="tx1"/>
              </a:solidFill>
              <a:round/>
              <a:headEnd/>
              <a:tailEnd/>
            </a:ln>
          </p:spPr>
          <p:txBody>
            <a:bodyPr wrap="none" anchor="ctr"/>
            <a:lstStyle/>
            <a:p>
              <a:endParaRPr lang="en-US"/>
            </a:p>
          </p:txBody>
        </p:sp>
        <p:sp>
          <p:nvSpPr>
            <p:cNvPr id="19466" name="Oval 1031"/>
            <p:cNvSpPr>
              <a:spLocks noChangeArrowheads="1"/>
            </p:cNvSpPr>
            <p:nvPr/>
          </p:nvSpPr>
          <p:spPr bwMode="auto">
            <a:xfrm>
              <a:off x="2256" y="1392"/>
              <a:ext cx="48" cy="864"/>
            </a:xfrm>
            <a:prstGeom prst="ellipse">
              <a:avLst/>
            </a:prstGeom>
            <a:noFill/>
            <a:ln w="25400">
              <a:solidFill>
                <a:schemeClr val="tx1"/>
              </a:solidFill>
              <a:round/>
              <a:headEnd/>
              <a:tailEnd/>
            </a:ln>
          </p:spPr>
          <p:txBody>
            <a:bodyPr wrap="none" anchor="ctr"/>
            <a:lstStyle/>
            <a:p>
              <a:endParaRPr lang="en-US"/>
            </a:p>
          </p:txBody>
        </p:sp>
        <p:sp>
          <p:nvSpPr>
            <p:cNvPr id="19467" name="Oval 1032"/>
            <p:cNvSpPr>
              <a:spLocks noChangeArrowheads="1"/>
            </p:cNvSpPr>
            <p:nvPr/>
          </p:nvSpPr>
          <p:spPr bwMode="auto">
            <a:xfrm>
              <a:off x="2352" y="1392"/>
              <a:ext cx="48" cy="864"/>
            </a:xfrm>
            <a:prstGeom prst="ellipse">
              <a:avLst/>
            </a:prstGeom>
            <a:noFill/>
            <a:ln w="25400">
              <a:solidFill>
                <a:schemeClr val="tx1"/>
              </a:solidFill>
              <a:round/>
              <a:headEnd/>
              <a:tailEnd/>
            </a:ln>
          </p:spPr>
          <p:txBody>
            <a:bodyPr wrap="none" anchor="ctr"/>
            <a:lstStyle/>
            <a:p>
              <a:endParaRPr lang="en-US"/>
            </a:p>
          </p:txBody>
        </p:sp>
        <p:sp>
          <p:nvSpPr>
            <p:cNvPr id="19468" name="Oval 1033"/>
            <p:cNvSpPr>
              <a:spLocks noChangeArrowheads="1"/>
            </p:cNvSpPr>
            <p:nvPr/>
          </p:nvSpPr>
          <p:spPr bwMode="auto">
            <a:xfrm>
              <a:off x="2448" y="1392"/>
              <a:ext cx="48" cy="864"/>
            </a:xfrm>
            <a:prstGeom prst="ellipse">
              <a:avLst/>
            </a:prstGeom>
            <a:noFill/>
            <a:ln w="25400">
              <a:solidFill>
                <a:schemeClr val="tx1"/>
              </a:solidFill>
              <a:round/>
              <a:headEnd/>
              <a:tailEnd/>
            </a:ln>
          </p:spPr>
          <p:txBody>
            <a:bodyPr wrap="none" anchor="ctr"/>
            <a:lstStyle/>
            <a:p>
              <a:endParaRPr lang="en-US"/>
            </a:p>
          </p:txBody>
        </p:sp>
        <p:sp>
          <p:nvSpPr>
            <p:cNvPr id="19469" name="Oval 1034"/>
            <p:cNvSpPr>
              <a:spLocks noChangeArrowheads="1"/>
            </p:cNvSpPr>
            <p:nvPr/>
          </p:nvSpPr>
          <p:spPr bwMode="auto">
            <a:xfrm>
              <a:off x="2544" y="1392"/>
              <a:ext cx="48" cy="864"/>
            </a:xfrm>
            <a:prstGeom prst="ellipse">
              <a:avLst/>
            </a:prstGeom>
            <a:noFill/>
            <a:ln w="25400">
              <a:solidFill>
                <a:schemeClr val="tx1"/>
              </a:solidFill>
              <a:round/>
              <a:headEnd/>
              <a:tailEnd/>
            </a:ln>
          </p:spPr>
          <p:txBody>
            <a:bodyPr wrap="none" anchor="ctr"/>
            <a:lstStyle/>
            <a:p>
              <a:endParaRPr lang="en-US"/>
            </a:p>
          </p:txBody>
        </p:sp>
        <p:sp>
          <p:nvSpPr>
            <p:cNvPr id="19470" name="Oval 1035"/>
            <p:cNvSpPr>
              <a:spLocks noChangeArrowheads="1"/>
            </p:cNvSpPr>
            <p:nvPr/>
          </p:nvSpPr>
          <p:spPr bwMode="auto">
            <a:xfrm>
              <a:off x="2640" y="1392"/>
              <a:ext cx="48" cy="864"/>
            </a:xfrm>
            <a:prstGeom prst="ellipse">
              <a:avLst/>
            </a:prstGeom>
            <a:noFill/>
            <a:ln w="25400">
              <a:solidFill>
                <a:schemeClr val="tx1"/>
              </a:solidFill>
              <a:round/>
              <a:headEnd/>
              <a:tailEnd/>
            </a:ln>
          </p:spPr>
          <p:txBody>
            <a:bodyPr wrap="none" anchor="ctr"/>
            <a:lstStyle/>
            <a:p>
              <a:endParaRPr lang="en-US"/>
            </a:p>
          </p:txBody>
        </p:sp>
        <p:sp>
          <p:nvSpPr>
            <p:cNvPr id="19471" name="Oval 1036"/>
            <p:cNvSpPr>
              <a:spLocks noChangeArrowheads="1"/>
            </p:cNvSpPr>
            <p:nvPr/>
          </p:nvSpPr>
          <p:spPr bwMode="auto">
            <a:xfrm>
              <a:off x="2736" y="1392"/>
              <a:ext cx="48" cy="864"/>
            </a:xfrm>
            <a:prstGeom prst="ellipse">
              <a:avLst/>
            </a:prstGeom>
            <a:noFill/>
            <a:ln w="25400">
              <a:solidFill>
                <a:schemeClr val="tx1"/>
              </a:solidFill>
              <a:round/>
              <a:headEnd/>
              <a:tailEnd/>
            </a:ln>
          </p:spPr>
          <p:txBody>
            <a:bodyPr wrap="none" anchor="ctr"/>
            <a:lstStyle/>
            <a:p>
              <a:endParaRPr lang="en-US"/>
            </a:p>
          </p:txBody>
        </p:sp>
        <p:sp>
          <p:nvSpPr>
            <p:cNvPr id="19472" name="Oval 1037"/>
            <p:cNvSpPr>
              <a:spLocks noChangeArrowheads="1"/>
            </p:cNvSpPr>
            <p:nvPr/>
          </p:nvSpPr>
          <p:spPr bwMode="auto">
            <a:xfrm>
              <a:off x="2832" y="1392"/>
              <a:ext cx="48" cy="864"/>
            </a:xfrm>
            <a:prstGeom prst="ellipse">
              <a:avLst/>
            </a:prstGeom>
            <a:noFill/>
            <a:ln w="25400">
              <a:solidFill>
                <a:schemeClr val="tx1"/>
              </a:solidFill>
              <a:round/>
              <a:headEnd/>
              <a:tailEnd/>
            </a:ln>
          </p:spPr>
          <p:txBody>
            <a:bodyPr wrap="none" anchor="ctr"/>
            <a:lstStyle/>
            <a:p>
              <a:endParaRPr lang="en-US"/>
            </a:p>
          </p:txBody>
        </p:sp>
      </p:grpSp>
      <p:sp>
        <p:nvSpPr>
          <p:cNvPr id="19460" name="Text Box 1038"/>
          <p:cNvSpPr txBox="1">
            <a:spLocks noChangeArrowheads="1"/>
          </p:cNvSpPr>
          <p:nvPr/>
        </p:nvSpPr>
        <p:spPr bwMode="auto">
          <a:xfrm>
            <a:off x="1905000" y="3238500"/>
            <a:ext cx="184731" cy="461665"/>
          </a:xfrm>
          <a:prstGeom prst="rect">
            <a:avLst/>
          </a:prstGeom>
          <a:noFill/>
          <a:ln w="25400">
            <a:noFill/>
            <a:miter lim="800000"/>
            <a:headEnd/>
            <a:tailEnd/>
          </a:ln>
        </p:spPr>
        <p:txBody>
          <a:bodyPr wrap="none">
            <a:spAutoFit/>
          </a:bodyPr>
          <a:lstStyle/>
          <a:p>
            <a:endParaRPr lang="en-US"/>
          </a:p>
        </p:txBody>
      </p:sp>
      <p:sp>
        <p:nvSpPr>
          <p:cNvPr id="19461" name="Text Box 1039"/>
          <p:cNvSpPr txBox="1">
            <a:spLocks noChangeArrowheads="1"/>
          </p:cNvSpPr>
          <p:nvPr/>
        </p:nvSpPr>
        <p:spPr bwMode="auto">
          <a:xfrm>
            <a:off x="1889126" y="3167063"/>
            <a:ext cx="5824030" cy="523220"/>
          </a:xfrm>
          <a:prstGeom prst="rect">
            <a:avLst/>
          </a:prstGeom>
          <a:noFill/>
          <a:ln w="25400">
            <a:noFill/>
            <a:miter lim="800000"/>
            <a:headEnd/>
            <a:tailEnd/>
          </a:ln>
        </p:spPr>
        <p:txBody>
          <a:bodyPr wrap="none">
            <a:spAutoFit/>
          </a:bodyPr>
          <a:lstStyle/>
          <a:p>
            <a:r>
              <a:rPr lang="en-US" sz="2800"/>
              <a:t>Current goes left in the front of the coil</a:t>
            </a:r>
          </a:p>
        </p:txBody>
      </p:sp>
      <p:sp>
        <p:nvSpPr>
          <p:cNvPr id="19462" name="Line 1040"/>
          <p:cNvSpPr>
            <a:spLocks noChangeShapeType="1"/>
          </p:cNvSpPr>
          <p:nvPr/>
        </p:nvSpPr>
        <p:spPr bwMode="auto">
          <a:xfrm flipH="1">
            <a:off x="3352800" y="1714500"/>
            <a:ext cx="1219200" cy="0"/>
          </a:xfrm>
          <a:prstGeom prst="line">
            <a:avLst/>
          </a:prstGeom>
          <a:noFill/>
          <a:ln w="25400">
            <a:solidFill>
              <a:schemeClr val="tx1"/>
            </a:solidFill>
            <a:round/>
            <a:headEnd/>
            <a:tailEnd type="triangle" w="med" len="med"/>
          </a:ln>
        </p:spPr>
        <p:txBody>
          <a:bodyPr/>
          <a:lstStyle/>
          <a:p>
            <a:endParaRPr lang="en-US"/>
          </a:p>
        </p:txBody>
      </p:sp>
      <p:sp>
        <p:nvSpPr>
          <p:cNvPr id="19463" name="Text Box 1041"/>
          <p:cNvSpPr txBox="1">
            <a:spLocks noChangeArrowheads="1"/>
          </p:cNvSpPr>
          <p:nvPr/>
        </p:nvSpPr>
        <p:spPr bwMode="auto">
          <a:xfrm>
            <a:off x="609600" y="254001"/>
            <a:ext cx="5711820" cy="523220"/>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26"/>
          <p:cNvSpPr txBox="1">
            <a:spLocks noChangeArrowheads="1"/>
          </p:cNvSpPr>
          <p:nvPr/>
        </p:nvSpPr>
        <p:spPr bwMode="auto">
          <a:xfrm>
            <a:off x="139700" y="1445949"/>
            <a:ext cx="8699500" cy="2123658"/>
          </a:xfrm>
          <a:prstGeom prst="rect">
            <a:avLst/>
          </a:prstGeom>
          <a:noFill/>
          <a:ln w="9525">
            <a:noFill/>
            <a:miter lim="800000"/>
            <a:headEnd/>
            <a:tailEnd/>
          </a:ln>
        </p:spPr>
        <p:txBody>
          <a:bodyPr>
            <a:spAutoFit/>
          </a:bodyPr>
          <a:lstStyle/>
          <a:p>
            <a:pPr algn="ctr"/>
            <a:r>
              <a:rPr lang="en-US" sz="6600"/>
              <a:t>Whiteboards – Direction of current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27125" y="523875"/>
            <a:ext cx="5036956" cy="1077218"/>
          </a:xfrm>
          <a:prstGeom prst="rect">
            <a:avLst/>
          </a:prstGeom>
          <a:noFill/>
          <a:ln w="38100">
            <a:noFill/>
            <a:miter lim="800000"/>
            <a:headEnd/>
            <a:tailEnd/>
          </a:ln>
        </p:spPr>
        <p:txBody>
          <a:bodyPr wrap="none">
            <a:spAutoFit/>
          </a:bodyPr>
          <a:lstStyle/>
          <a:p>
            <a:r>
              <a:rPr lang="en-US" sz="3200" dirty="0"/>
              <a:t>Lenz’s Discovery</a:t>
            </a:r>
          </a:p>
          <a:p>
            <a:pPr>
              <a:buFontTx/>
              <a:buChar char="•"/>
            </a:pPr>
            <a:r>
              <a:rPr lang="en-US" sz="3200" dirty="0"/>
              <a:t>demo - show coil within coil</a:t>
            </a:r>
          </a:p>
        </p:txBody>
      </p:sp>
      <p:sp>
        <p:nvSpPr>
          <p:cNvPr id="76803" name="Text Box 3"/>
          <p:cNvSpPr txBox="1">
            <a:spLocks noChangeArrowheads="1"/>
          </p:cNvSpPr>
          <p:nvPr/>
        </p:nvSpPr>
        <p:spPr bwMode="auto">
          <a:xfrm>
            <a:off x="1219200" y="3619500"/>
            <a:ext cx="7102475" cy="1200329"/>
          </a:xfrm>
          <a:prstGeom prst="rect">
            <a:avLst/>
          </a:prstGeom>
          <a:noFill/>
          <a:ln w="38100">
            <a:noFill/>
            <a:miter lim="800000"/>
            <a:headEnd/>
            <a:tailEnd/>
          </a:ln>
        </p:spPr>
        <p:txBody>
          <a:bodyPr>
            <a:spAutoFit/>
          </a:bodyPr>
          <a:lstStyle/>
          <a:p>
            <a:r>
              <a:rPr lang="en-US" sz="3600" dirty="0"/>
              <a:t>EMF (voltage) is induced by </a:t>
            </a:r>
            <a:r>
              <a:rPr lang="en-US" sz="3600" b="1" u="sng" dirty="0"/>
              <a:t>changing</a:t>
            </a:r>
            <a:r>
              <a:rPr lang="en-US" sz="3600" dirty="0"/>
              <a:t> magnetic fields</a:t>
            </a:r>
          </a:p>
        </p:txBody>
      </p:sp>
      <p:pic>
        <p:nvPicPr>
          <p:cNvPr id="32770" name="Picture 2" descr="Image result for inductor coil in a coil"/>
          <p:cNvPicPr>
            <a:picLocks noChangeAspect="1" noChangeArrowheads="1"/>
          </p:cNvPicPr>
          <p:nvPr/>
        </p:nvPicPr>
        <p:blipFill>
          <a:blip r:embed="rId2" cstate="print"/>
          <a:srcRect r="14483" b="25683"/>
          <a:stretch>
            <a:fillRect/>
          </a:stretch>
        </p:blipFill>
        <p:spPr bwMode="auto">
          <a:xfrm>
            <a:off x="6248400" y="723900"/>
            <a:ext cx="23622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ppt_x"/>
                                          </p:val>
                                        </p:tav>
                                        <p:tav tm="100000">
                                          <p:val>
                                            <p:strVal val="#ppt_x"/>
                                          </p:val>
                                        </p:tav>
                                      </p:tavLst>
                                    </p:anim>
                                    <p:anim calcmode="lin" valueType="num">
                                      <p:cBhvr additive="base">
                                        <p:cTn id="8"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09600" y="254001"/>
            <a:ext cx="8305800" cy="523220"/>
          </a:xfrm>
          <a:prstGeom prst="rect">
            <a:avLst/>
          </a:prstGeom>
          <a:noFill/>
          <a:ln w="9525">
            <a:noFill/>
            <a:miter lim="800000"/>
            <a:headEnd/>
            <a:tailEnd/>
          </a:ln>
        </p:spPr>
        <p:txBody>
          <a:bodyPr>
            <a:spAutoFit/>
          </a:bodyPr>
          <a:lstStyle/>
          <a:p>
            <a:r>
              <a:rPr lang="en-US" sz="2800"/>
              <a:t>Which way is the current? </a:t>
            </a:r>
          </a:p>
        </p:txBody>
      </p:sp>
      <p:sp>
        <p:nvSpPr>
          <p:cNvPr id="21507" name="Text Box 3"/>
          <p:cNvSpPr txBox="1">
            <a:spLocks noChangeArrowheads="1"/>
          </p:cNvSpPr>
          <p:nvPr/>
        </p:nvSpPr>
        <p:spPr bwMode="auto">
          <a:xfrm>
            <a:off x="304800" y="5462324"/>
            <a:ext cx="543739" cy="276999"/>
          </a:xfrm>
          <a:prstGeom prst="rect">
            <a:avLst/>
          </a:prstGeom>
          <a:noFill/>
          <a:ln w="9525">
            <a:noFill/>
            <a:miter lim="800000"/>
            <a:headEnd/>
            <a:tailEnd/>
          </a:ln>
        </p:spPr>
        <p:txBody>
          <a:bodyPr wrap="none">
            <a:spAutoFit/>
          </a:bodyPr>
          <a:lstStyle/>
          <a:p>
            <a:r>
              <a:rPr lang="en-US" sz="1200"/>
              <a:t>ACW</a:t>
            </a:r>
          </a:p>
        </p:txBody>
      </p:sp>
      <p:sp>
        <p:nvSpPr>
          <p:cNvPr id="21508" name="Text Box 5"/>
          <p:cNvSpPr txBox="1">
            <a:spLocks noChangeArrowheads="1"/>
          </p:cNvSpPr>
          <p:nvPr/>
        </p:nvSpPr>
        <p:spPr bwMode="auto">
          <a:xfrm>
            <a:off x="152400" y="1016000"/>
            <a:ext cx="5262979" cy="4154984"/>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21509" name="Rectangle 13"/>
          <p:cNvSpPr>
            <a:spLocks noChangeArrowheads="1"/>
          </p:cNvSpPr>
          <p:nvPr/>
        </p:nvSpPr>
        <p:spPr bwMode="auto">
          <a:xfrm>
            <a:off x="2362200" y="1778000"/>
            <a:ext cx="4114800" cy="1841500"/>
          </a:xfrm>
          <a:prstGeom prst="rect">
            <a:avLst/>
          </a:prstGeom>
          <a:noFill/>
          <a:ln w="38100">
            <a:solidFill>
              <a:srgbClr val="FF0000"/>
            </a:solidFill>
            <a:miter lim="800000"/>
            <a:headEnd/>
            <a:tailEnd/>
          </a:ln>
        </p:spPr>
        <p:txBody>
          <a:bodyPr wrap="none" anchor="ctr"/>
          <a:lstStyle/>
          <a:p>
            <a:endParaRPr lang="en-US"/>
          </a:p>
        </p:txBody>
      </p:sp>
      <p:sp>
        <p:nvSpPr>
          <p:cNvPr id="21510" name="Line 14"/>
          <p:cNvSpPr>
            <a:spLocks noChangeShapeType="1"/>
          </p:cNvSpPr>
          <p:nvPr/>
        </p:nvSpPr>
        <p:spPr bwMode="auto">
          <a:xfrm>
            <a:off x="6629400" y="2857500"/>
            <a:ext cx="17526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254001"/>
            <a:ext cx="8305800" cy="523220"/>
          </a:xfrm>
          <a:prstGeom prst="rect">
            <a:avLst/>
          </a:prstGeom>
          <a:noFill/>
          <a:ln w="9525">
            <a:noFill/>
            <a:miter lim="800000"/>
            <a:headEnd/>
            <a:tailEnd/>
          </a:ln>
        </p:spPr>
        <p:txBody>
          <a:bodyPr>
            <a:spAutoFit/>
          </a:bodyPr>
          <a:lstStyle/>
          <a:p>
            <a:r>
              <a:rPr lang="en-US" sz="2800"/>
              <a:t>Which way is the current?  (When does it stop flowing?) </a:t>
            </a:r>
          </a:p>
        </p:txBody>
      </p:sp>
      <p:sp>
        <p:nvSpPr>
          <p:cNvPr id="22531" name="Text Box 3"/>
          <p:cNvSpPr txBox="1">
            <a:spLocks noChangeArrowheads="1"/>
          </p:cNvSpPr>
          <p:nvPr/>
        </p:nvSpPr>
        <p:spPr bwMode="auto">
          <a:xfrm>
            <a:off x="304801" y="5462324"/>
            <a:ext cx="433132" cy="276999"/>
          </a:xfrm>
          <a:prstGeom prst="rect">
            <a:avLst/>
          </a:prstGeom>
          <a:noFill/>
          <a:ln w="9525">
            <a:noFill/>
            <a:miter lim="800000"/>
            <a:headEnd/>
            <a:tailEnd/>
          </a:ln>
        </p:spPr>
        <p:txBody>
          <a:bodyPr wrap="none">
            <a:spAutoFit/>
          </a:bodyPr>
          <a:lstStyle/>
          <a:p>
            <a:r>
              <a:rPr lang="en-US" sz="1200"/>
              <a:t>CW</a:t>
            </a:r>
          </a:p>
        </p:txBody>
      </p:sp>
      <p:sp>
        <p:nvSpPr>
          <p:cNvPr id="22532" name="Text Box 4"/>
          <p:cNvSpPr txBox="1">
            <a:spLocks noChangeArrowheads="1"/>
          </p:cNvSpPr>
          <p:nvPr/>
        </p:nvSpPr>
        <p:spPr bwMode="auto">
          <a:xfrm>
            <a:off x="152400" y="1016000"/>
            <a:ext cx="5262979" cy="4154984"/>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22533" name="Rectangle 5"/>
          <p:cNvSpPr>
            <a:spLocks noChangeArrowheads="1"/>
          </p:cNvSpPr>
          <p:nvPr/>
        </p:nvSpPr>
        <p:spPr bwMode="auto">
          <a:xfrm>
            <a:off x="5867400" y="1778000"/>
            <a:ext cx="2362200" cy="1841500"/>
          </a:xfrm>
          <a:prstGeom prst="rect">
            <a:avLst/>
          </a:prstGeom>
          <a:noFill/>
          <a:ln w="38100">
            <a:solidFill>
              <a:srgbClr val="FF0000"/>
            </a:solidFill>
            <a:miter lim="800000"/>
            <a:headEnd/>
            <a:tailEnd/>
          </a:ln>
        </p:spPr>
        <p:txBody>
          <a:bodyPr wrap="none" anchor="ctr"/>
          <a:lstStyle/>
          <a:p>
            <a:endParaRPr lang="en-US"/>
          </a:p>
        </p:txBody>
      </p:sp>
      <p:sp>
        <p:nvSpPr>
          <p:cNvPr id="22534" name="Line 6"/>
          <p:cNvSpPr>
            <a:spLocks noChangeShapeType="1"/>
          </p:cNvSpPr>
          <p:nvPr/>
        </p:nvSpPr>
        <p:spPr bwMode="auto">
          <a:xfrm rot="10800000">
            <a:off x="3962400" y="2667000"/>
            <a:ext cx="1752600" cy="1323"/>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254001"/>
            <a:ext cx="8305800" cy="523220"/>
          </a:xfrm>
          <a:prstGeom prst="rect">
            <a:avLst/>
          </a:prstGeom>
          <a:noFill/>
          <a:ln w="9525">
            <a:noFill/>
            <a:miter lim="800000"/>
            <a:headEnd/>
            <a:tailEnd/>
          </a:ln>
        </p:spPr>
        <p:txBody>
          <a:bodyPr>
            <a:spAutoFit/>
          </a:bodyPr>
          <a:lstStyle/>
          <a:p>
            <a:r>
              <a:rPr lang="en-US" sz="2800"/>
              <a:t>Which way is the current? </a:t>
            </a:r>
          </a:p>
        </p:txBody>
      </p:sp>
      <p:sp>
        <p:nvSpPr>
          <p:cNvPr id="23555" name="Text Box 3"/>
          <p:cNvSpPr txBox="1">
            <a:spLocks noChangeArrowheads="1"/>
          </p:cNvSpPr>
          <p:nvPr/>
        </p:nvSpPr>
        <p:spPr bwMode="auto">
          <a:xfrm>
            <a:off x="304800" y="5462324"/>
            <a:ext cx="543739" cy="276999"/>
          </a:xfrm>
          <a:prstGeom prst="rect">
            <a:avLst/>
          </a:prstGeom>
          <a:noFill/>
          <a:ln w="9525">
            <a:noFill/>
            <a:miter lim="800000"/>
            <a:headEnd/>
            <a:tailEnd/>
          </a:ln>
        </p:spPr>
        <p:txBody>
          <a:bodyPr wrap="none">
            <a:spAutoFit/>
          </a:bodyPr>
          <a:lstStyle/>
          <a:p>
            <a:r>
              <a:rPr lang="en-US" sz="1200"/>
              <a:t>ACW</a:t>
            </a:r>
          </a:p>
        </p:txBody>
      </p:sp>
      <p:sp>
        <p:nvSpPr>
          <p:cNvPr id="23556" name="Text Box 7"/>
          <p:cNvSpPr txBox="1">
            <a:spLocks noChangeArrowheads="1"/>
          </p:cNvSpPr>
          <p:nvPr/>
        </p:nvSpPr>
        <p:spPr bwMode="auto">
          <a:xfrm>
            <a:off x="2133600" y="1397001"/>
            <a:ext cx="5230919" cy="3170099"/>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3557" name="Oval 8"/>
          <p:cNvSpPr>
            <a:spLocks noChangeArrowheads="1"/>
          </p:cNvSpPr>
          <p:nvPr/>
        </p:nvSpPr>
        <p:spPr bwMode="auto">
          <a:xfrm>
            <a:off x="3581400" y="2095500"/>
            <a:ext cx="1905000" cy="1587500"/>
          </a:xfrm>
          <a:prstGeom prst="ellipse">
            <a:avLst/>
          </a:prstGeom>
          <a:noFill/>
          <a:ln w="38100">
            <a:solidFill>
              <a:srgbClr val="FF0000"/>
            </a:solidFill>
            <a:round/>
            <a:headEnd/>
            <a:tailEnd/>
          </a:ln>
        </p:spPr>
        <p:txBody>
          <a:bodyPr wrap="none" anchor="ctr"/>
          <a:lstStyle/>
          <a:p>
            <a:endParaRPr lang="en-US"/>
          </a:p>
        </p:txBody>
      </p:sp>
      <p:sp>
        <p:nvSpPr>
          <p:cNvPr id="23558" name="Text Box 9"/>
          <p:cNvSpPr txBox="1">
            <a:spLocks noChangeArrowheads="1"/>
          </p:cNvSpPr>
          <p:nvPr/>
        </p:nvSpPr>
        <p:spPr bwMode="auto">
          <a:xfrm>
            <a:off x="212725" y="2024063"/>
            <a:ext cx="1826141" cy="954107"/>
          </a:xfrm>
          <a:prstGeom prst="rect">
            <a:avLst/>
          </a:prstGeom>
          <a:noFill/>
          <a:ln w="38100">
            <a:noFill/>
            <a:miter lim="800000"/>
            <a:headEnd/>
            <a:tailEnd/>
          </a:ln>
        </p:spPr>
        <p:txBody>
          <a:bodyPr wrap="none">
            <a:spAutoFit/>
          </a:bodyPr>
          <a:lstStyle/>
          <a:p>
            <a:r>
              <a:rPr lang="en-US" sz="2800"/>
              <a:t>B increases</a:t>
            </a:r>
          </a:p>
          <a:p>
            <a:r>
              <a:rPr lang="en-US" sz="2800"/>
              <a:t>into page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254001"/>
            <a:ext cx="8305800" cy="523220"/>
          </a:xfrm>
          <a:prstGeom prst="rect">
            <a:avLst/>
          </a:prstGeom>
          <a:noFill/>
          <a:ln w="9525">
            <a:noFill/>
            <a:miter lim="800000"/>
            <a:headEnd/>
            <a:tailEnd/>
          </a:ln>
        </p:spPr>
        <p:txBody>
          <a:bodyPr>
            <a:spAutoFit/>
          </a:bodyPr>
          <a:lstStyle/>
          <a:p>
            <a:r>
              <a:rPr lang="en-US" sz="2800"/>
              <a:t>Which way is the current? </a:t>
            </a:r>
          </a:p>
        </p:txBody>
      </p:sp>
      <p:sp>
        <p:nvSpPr>
          <p:cNvPr id="24579" name="Text Box 3"/>
          <p:cNvSpPr txBox="1">
            <a:spLocks noChangeArrowheads="1"/>
          </p:cNvSpPr>
          <p:nvPr/>
        </p:nvSpPr>
        <p:spPr bwMode="auto">
          <a:xfrm>
            <a:off x="304800" y="5462324"/>
            <a:ext cx="543739" cy="276999"/>
          </a:xfrm>
          <a:prstGeom prst="rect">
            <a:avLst/>
          </a:prstGeom>
          <a:noFill/>
          <a:ln w="9525">
            <a:noFill/>
            <a:miter lim="800000"/>
            <a:headEnd/>
            <a:tailEnd/>
          </a:ln>
        </p:spPr>
        <p:txBody>
          <a:bodyPr wrap="none">
            <a:spAutoFit/>
          </a:bodyPr>
          <a:lstStyle/>
          <a:p>
            <a:r>
              <a:rPr lang="en-US" sz="1200"/>
              <a:t>ACW</a:t>
            </a:r>
          </a:p>
        </p:txBody>
      </p:sp>
      <p:sp>
        <p:nvSpPr>
          <p:cNvPr id="24580" name="Text Box 4"/>
          <p:cNvSpPr txBox="1">
            <a:spLocks noChangeArrowheads="1"/>
          </p:cNvSpPr>
          <p:nvPr/>
        </p:nvSpPr>
        <p:spPr bwMode="auto">
          <a:xfrm>
            <a:off x="3581400" y="1397001"/>
            <a:ext cx="5230919" cy="3170099"/>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4581" name="Oval 5"/>
          <p:cNvSpPr>
            <a:spLocks noChangeArrowheads="1"/>
          </p:cNvSpPr>
          <p:nvPr/>
        </p:nvSpPr>
        <p:spPr bwMode="auto">
          <a:xfrm>
            <a:off x="228600" y="1968500"/>
            <a:ext cx="1905000" cy="1587500"/>
          </a:xfrm>
          <a:prstGeom prst="ellipse">
            <a:avLst/>
          </a:prstGeom>
          <a:noFill/>
          <a:ln w="38100">
            <a:solidFill>
              <a:srgbClr val="FF0000"/>
            </a:solidFill>
            <a:round/>
            <a:headEnd/>
            <a:tailEnd/>
          </a:ln>
        </p:spPr>
        <p:txBody>
          <a:bodyPr wrap="none" anchor="ctr"/>
          <a:lstStyle/>
          <a:p>
            <a:endParaRPr lang="en-US"/>
          </a:p>
        </p:txBody>
      </p:sp>
      <p:sp>
        <p:nvSpPr>
          <p:cNvPr id="24582" name="Line 7"/>
          <p:cNvSpPr>
            <a:spLocks noChangeShapeType="1"/>
          </p:cNvSpPr>
          <p:nvPr/>
        </p:nvSpPr>
        <p:spPr bwMode="auto">
          <a:xfrm>
            <a:off x="2209800" y="2730500"/>
            <a:ext cx="18288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26"/>
          <p:cNvSpPr txBox="1">
            <a:spLocks noChangeArrowheads="1"/>
          </p:cNvSpPr>
          <p:nvPr/>
        </p:nvSpPr>
        <p:spPr bwMode="auto">
          <a:xfrm>
            <a:off x="609600" y="254001"/>
            <a:ext cx="8305800" cy="523220"/>
          </a:xfrm>
          <a:prstGeom prst="rect">
            <a:avLst/>
          </a:prstGeom>
          <a:noFill/>
          <a:ln w="9525">
            <a:noFill/>
            <a:miter lim="800000"/>
            <a:headEnd/>
            <a:tailEnd/>
          </a:ln>
        </p:spPr>
        <p:txBody>
          <a:bodyPr>
            <a:spAutoFit/>
          </a:bodyPr>
          <a:lstStyle/>
          <a:p>
            <a:r>
              <a:rPr lang="en-US" sz="2800"/>
              <a:t>Which way is the current? </a:t>
            </a:r>
          </a:p>
        </p:txBody>
      </p:sp>
      <p:sp>
        <p:nvSpPr>
          <p:cNvPr id="25603" name="Text Box 1027"/>
          <p:cNvSpPr txBox="1">
            <a:spLocks noChangeArrowheads="1"/>
          </p:cNvSpPr>
          <p:nvPr/>
        </p:nvSpPr>
        <p:spPr bwMode="auto">
          <a:xfrm>
            <a:off x="304801" y="5462324"/>
            <a:ext cx="433132" cy="276999"/>
          </a:xfrm>
          <a:prstGeom prst="rect">
            <a:avLst/>
          </a:prstGeom>
          <a:noFill/>
          <a:ln w="9525">
            <a:noFill/>
            <a:miter lim="800000"/>
            <a:headEnd/>
            <a:tailEnd/>
          </a:ln>
        </p:spPr>
        <p:txBody>
          <a:bodyPr wrap="none">
            <a:spAutoFit/>
          </a:bodyPr>
          <a:lstStyle/>
          <a:p>
            <a:r>
              <a:rPr lang="en-US" sz="1200"/>
              <a:t>CW</a:t>
            </a:r>
          </a:p>
        </p:txBody>
      </p:sp>
      <p:sp>
        <p:nvSpPr>
          <p:cNvPr id="25604" name="Text Box 1028"/>
          <p:cNvSpPr txBox="1">
            <a:spLocks noChangeArrowheads="1"/>
          </p:cNvSpPr>
          <p:nvPr/>
        </p:nvSpPr>
        <p:spPr bwMode="auto">
          <a:xfrm>
            <a:off x="304800" y="1206501"/>
            <a:ext cx="3762568" cy="3170099"/>
          </a:xfrm>
          <a:prstGeom prst="rect">
            <a:avLst/>
          </a:prstGeom>
          <a:noFill/>
          <a:ln w="9525">
            <a:noFill/>
            <a:miter lim="800000"/>
            <a:headEnd/>
            <a:tailEnd/>
          </a:ln>
        </p:spPr>
        <p:txBody>
          <a:bodyPr wrap="none">
            <a:spAutoFit/>
          </a:bodyPr>
          <a:lstStyle/>
          <a:p>
            <a:r>
              <a:rPr lang="en-US" sz="2000">
                <a:latin typeface="Tahoma" charset="0"/>
              </a:rPr>
              <a:t>x    x    x    x    x    x    x    x    </a:t>
            </a:r>
          </a:p>
          <a:p>
            <a:r>
              <a:rPr lang="en-US" sz="2000">
                <a:latin typeface="Tahoma" charset="0"/>
              </a:rPr>
              <a:t>x    x    x    x    x    x    x    x</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a:t>
            </a:r>
          </a:p>
        </p:txBody>
      </p:sp>
      <p:sp>
        <p:nvSpPr>
          <p:cNvPr id="25605" name="Oval 1029"/>
          <p:cNvSpPr>
            <a:spLocks noChangeArrowheads="1"/>
          </p:cNvSpPr>
          <p:nvPr/>
        </p:nvSpPr>
        <p:spPr bwMode="auto">
          <a:xfrm>
            <a:off x="914400" y="1714500"/>
            <a:ext cx="1905000" cy="1587500"/>
          </a:xfrm>
          <a:prstGeom prst="ellipse">
            <a:avLst/>
          </a:prstGeom>
          <a:noFill/>
          <a:ln w="38100">
            <a:solidFill>
              <a:srgbClr val="FF0000"/>
            </a:solidFill>
            <a:round/>
            <a:headEnd/>
            <a:tailEnd/>
          </a:ln>
        </p:spPr>
        <p:txBody>
          <a:bodyPr wrap="none" anchor="ctr"/>
          <a:lstStyle/>
          <a:p>
            <a:endParaRPr lang="en-US"/>
          </a:p>
        </p:txBody>
      </p:sp>
      <p:sp>
        <p:nvSpPr>
          <p:cNvPr id="25606" name="Text Box 1031"/>
          <p:cNvSpPr txBox="1">
            <a:spLocks noChangeArrowheads="1"/>
          </p:cNvSpPr>
          <p:nvPr/>
        </p:nvSpPr>
        <p:spPr bwMode="auto">
          <a:xfrm>
            <a:off x="1431926" y="3971396"/>
            <a:ext cx="1021433" cy="461665"/>
          </a:xfrm>
          <a:prstGeom prst="rect">
            <a:avLst/>
          </a:prstGeom>
          <a:noFill/>
          <a:ln w="38100">
            <a:noFill/>
            <a:miter lim="800000"/>
            <a:headEnd/>
            <a:tailEnd/>
          </a:ln>
        </p:spPr>
        <p:txBody>
          <a:bodyPr wrap="none">
            <a:spAutoFit/>
          </a:bodyPr>
          <a:lstStyle/>
          <a:p>
            <a:r>
              <a:rPr lang="en-US"/>
              <a:t>Before</a:t>
            </a:r>
          </a:p>
        </p:txBody>
      </p:sp>
      <p:sp>
        <p:nvSpPr>
          <p:cNvPr id="25607" name="Text Box 1032"/>
          <p:cNvSpPr txBox="1">
            <a:spLocks noChangeArrowheads="1"/>
          </p:cNvSpPr>
          <p:nvPr/>
        </p:nvSpPr>
        <p:spPr bwMode="auto">
          <a:xfrm>
            <a:off x="4800600" y="1206501"/>
            <a:ext cx="3762568" cy="3170099"/>
          </a:xfrm>
          <a:prstGeom prst="rect">
            <a:avLst/>
          </a:prstGeom>
          <a:noFill/>
          <a:ln w="9525">
            <a:noFill/>
            <a:miter lim="800000"/>
            <a:headEnd/>
            <a:tailEnd/>
          </a:ln>
        </p:spPr>
        <p:txBody>
          <a:bodyPr wrap="none">
            <a:spAutoFit/>
          </a:bodyPr>
          <a:lstStyle/>
          <a:p>
            <a:r>
              <a:rPr lang="en-US" sz="2000">
                <a:latin typeface="Tahoma" charset="0"/>
              </a:rPr>
              <a:t>x    x    x    x    x    x    x    x    </a:t>
            </a:r>
          </a:p>
          <a:p>
            <a:r>
              <a:rPr lang="en-US" sz="2000">
                <a:latin typeface="Tahoma" charset="0"/>
              </a:rPr>
              <a:t>x    x    x    x    x    x    x    x</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a:t>
            </a:r>
          </a:p>
        </p:txBody>
      </p:sp>
      <p:sp>
        <p:nvSpPr>
          <p:cNvPr id="25608" name="Oval 1033"/>
          <p:cNvSpPr>
            <a:spLocks noChangeArrowheads="1"/>
          </p:cNvSpPr>
          <p:nvPr/>
        </p:nvSpPr>
        <p:spPr bwMode="auto">
          <a:xfrm>
            <a:off x="6400800" y="1778000"/>
            <a:ext cx="762000" cy="1587500"/>
          </a:xfrm>
          <a:prstGeom prst="ellipse">
            <a:avLst/>
          </a:prstGeom>
          <a:noFill/>
          <a:ln w="38100">
            <a:solidFill>
              <a:srgbClr val="FF0000"/>
            </a:solidFill>
            <a:round/>
            <a:headEnd/>
            <a:tailEnd/>
          </a:ln>
        </p:spPr>
        <p:txBody>
          <a:bodyPr wrap="none" anchor="ctr"/>
          <a:lstStyle/>
          <a:p>
            <a:endParaRPr lang="en-US"/>
          </a:p>
        </p:txBody>
      </p:sp>
      <p:sp>
        <p:nvSpPr>
          <p:cNvPr id="25609" name="Text Box 1034"/>
          <p:cNvSpPr txBox="1">
            <a:spLocks noChangeArrowheads="1"/>
          </p:cNvSpPr>
          <p:nvPr/>
        </p:nvSpPr>
        <p:spPr bwMode="auto">
          <a:xfrm>
            <a:off x="5181601" y="4127500"/>
            <a:ext cx="2908168" cy="461665"/>
          </a:xfrm>
          <a:prstGeom prst="rect">
            <a:avLst/>
          </a:prstGeom>
          <a:noFill/>
          <a:ln w="38100">
            <a:noFill/>
            <a:miter lim="800000"/>
            <a:headEnd/>
            <a:tailEnd/>
          </a:ln>
        </p:spPr>
        <p:txBody>
          <a:bodyPr wrap="none">
            <a:spAutoFit/>
          </a:bodyPr>
          <a:lstStyle/>
          <a:p>
            <a:r>
              <a:rPr lang="en-US"/>
              <a:t>Loop has been rotated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304801" y="5462324"/>
            <a:ext cx="938077" cy="276999"/>
          </a:xfrm>
          <a:prstGeom prst="rect">
            <a:avLst/>
          </a:prstGeom>
          <a:noFill/>
          <a:ln w="9525">
            <a:noFill/>
            <a:miter lim="800000"/>
            <a:headEnd/>
            <a:tailEnd/>
          </a:ln>
        </p:spPr>
        <p:txBody>
          <a:bodyPr wrap="none">
            <a:spAutoFit/>
          </a:bodyPr>
          <a:lstStyle/>
          <a:p>
            <a:r>
              <a:rPr lang="en-US" sz="1200"/>
              <a:t>Up the front</a:t>
            </a:r>
          </a:p>
        </p:txBody>
      </p:sp>
      <p:grpSp>
        <p:nvGrpSpPr>
          <p:cNvPr id="26627" name="Group 21"/>
          <p:cNvGrpSpPr>
            <a:grpSpLocks/>
          </p:cNvGrpSpPr>
          <p:nvPr/>
        </p:nvGrpSpPr>
        <p:grpSpPr bwMode="auto">
          <a:xfrm>
            <a:off x="2667000" y="2603500"/>
            <a:ext cx="4495800" cy="955146"/>
            <a:chOff x="2304" y="1774"/>
            <a:chExt cx="2832" cy="722"/>
          </a:xfrm>
        </p:grpSpPr>
        <p:sp>
          <p:nvSpPr>
            <p:cNvPr id="26639"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6640"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6641"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6642"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6643"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6644"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6645" name="Text Box 10"/>
            <p:cNvSpPr txBox="1">
              <a:spLocks noChangeArrowheads="1"/>
            </p:cNvSpPr>
            <p:nvPr/>
          </p:nvSpPr>
          <p:spPr bwMode="auto">
            <a:xfrm>
              <a:off x="2438" y="2058"/>
              <a:ext cx="280" cy="396"/>
            </a:xfrm>
            <a:prstGeom prst="rect">
              <a:avLst/>
            </a:prstGeom>
            <a:noFill/>
            <a:ln w="38100">
              <a:noFill/>
              <a:miter lim="800000"/>
              <a:headEnd/>
              <a:tailEnd/>
            </a:ln>
          </p:spPr>
          <p:txBody>
            <a:bodyPr wrap="none">
              <a:spAutoFit/>
            </a:bodyPr>
            <a:lstStyle/>
            <a:p>
              <a:r>
                <a:rPr lang="en-US" sz="2800"/>
                <a:t>N</a:t>
              </a:r>
            </a:p>
          </p:txBody>
        </p:sp>
        <p:sp>
          <p:nvSpPr>
            <p:cNvPr id="26646" name="Text Box 11"/>
            <p:cNvSpPr txBox="1">
              <a:spLocks noChangeArrowheads="1"/>
            </p:cNvSpPr>
            <p:nvPr/>
          </p:nvSpPr>
          <p:spPr bwMode="auto">
            <a:xfrm>
              <a:off x="4320" y="2064"/>
              <a:ext cx="243" cy="396"/>
            </a:xfrm>
            <a:prstGeom prst="rect">
              <a:avLst/>
            </a:prstGeom>
            <a:noFill/>
            <a:ln w="38100">
              <a:noFill/>
              <a:miter lim="800000"/>
              <a:headEnd/>
              <a:tailEnd/>
            </a:ln>
          </p:spPr>
          <p:txBody>
            <a:bodyPr wrap="none">
              <a:spAutoFit/>
            </a:bodyPr>
            <a:lstStyle/>
            <a:p>
              <a:r>
                <a:rPr lang="en-US" sz="2800"/>
                <a:t>S</a:t>
              </a:r>
            </a:p>
          </p:txBody>
        </p:sp>
      </p:grpSp>
      <p:sp>
        <p:nvSpPr>
          <p:cNvPr id="26628" name="Line 19"/>
          <p:cNvSpPr>
            <a:spLocks noChangeShapeType="1"/>
          </p:cNvSpPr>
          <p:nvPr/>
        </p:nvSpPr>
        <p:spPr bwMode="auto">
          <a:xfrm>
            <a:off x="4419600" y="2095500"/>
            <a:ext cx="2057400" cy="0"/>
          </a:xfrm>
          <a:prstGeom prst="line">
            <a:avLst/>
          </a:prstGeom>
          <a:noFill/>
          <a:ln w="38100">
            <a:solidFill>
              <a:srgbClr val="FF0000"/>
            </a:solidFill>
            <a:round/>
            <a:headEnd/>
            <a:tailEnd type="triangle" w="med" len="med"/>
          </a:ln>
        </p:spPr>
        <p:txBody>
          <a:bodyPr/>
          <a:lstStyle/>
          <a:p>
            <a:endParaRPr lang="en-US"/>
          </a:p>
        </p:txBody>
      </p:sp>
      <p:sp>
        <p:nvSpPr>
          <p:cNvPr id="26629" name="Text Box 20"/>
          <p:cNvSpPr txBox="1">
            <a:spLocks noChangeArrowheads="1"/>
          </p:cNvSpPr>
          <p:nvPr/>
        </p:nvSpPr>
        <p:spPr bwMode="auto">
          <a:xfrm>
            <a:off x="609600" y="254000"/>
            <a:ext cx="8305800" cy="954107"/>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6630" name="Oval 22"/>
          <p:cNvSpPr>
            <a:spLocks noChangeArrowheads="1"/>
          </p:cNvSpPr>
          <p:nvPr/>
        </p:nvSpPr>
        <p:spPr bwMode="auto">
          <a:xfrm>
            <a:off x="8382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1" name="Oval 23"/>
          <p:cNvSpPr>
            <a:spLocks noChangeArrowheads="1"/>
          </p:cNvSpPr>
          <p:nvPr/>
        </p:nvSpPr>
        <p:spPr bwMode="auto">
          <a:xfrm>
            <a:off x="9906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2" name="Oval 24"/>
          <p:cNvSpPr>
            <a:spLocks noChangeArrowheads="1"/>
          </p:cNvSpPr>
          <p:nvPr/>
        </p:nvSpPr>
        <p:spPr bwMode="auto">
          <a:xfrm>
            <a:off x="11430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3" name="Oval 25"/>
          <p:cNvSpPr>
            <a:spLocks noChangeArrowheads="1"/>
          </p:cNvSpPr>
          <p:nvPr/>
        </p:nvSpPr>
        <p:spPr bwMode="auto">
          <a:xfrm>
            <a:off x="12954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4" name="Oval 26"/>
          <p:cNvSpPr>
            <a:spLocks noChangeArrowheads="1"/>
          </p:cNvSpPr>
          <p:nvPr/>
        </p:nvSpPr>
        <p:spPr bwMode="auto">
          <a:xfrm>
            <a:off x="14478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5" name="Oval 27"/>
          <p:cNvSpPr>
            <a:spLocks noChangeArrowheads="1"/>
          </p:cNvSpPr>
          <p:nvPr/>
        </p:nvSpPr>
        <p:spPr bwMode="auto">
          <a:xfrm>
            <a:off x="16002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6" name="Oval 28"/>
          <p:cNvSpPr>
            <a:spLocks noChangeArrowheads="1"/>
          </p:cNvSpPr>
          <p:nvPr/>
        </p:nvSpPr>
        <p:spPr bwMode="auto">
          <a:xfrm>
            <a:off x="17526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7" name="Oval 29"/>
          <p:cNvSpPr>
            <a:spLocks noChangeArrowheads="1"/>
          </p:cNvSpPr>
          <p:nvPr/>
        </p:nvSpPr>
        <p:spPr bwMode="auto">
          <a:xfrm>
            <a:off x="1905000" y="2476500"/>
            <a:ext cx="76200" cy="1143000"/>
          </a:xfrm>
          <a:prstGeom prst="ellipse">
            <a:avLst/>
          </a:prstGeom>
          <a:noFill/>
          <a:ln w="25400">
            <a:solidFill>
              <a:schemeClr val="tx1"/>
            </a:solidFill>
            <a:round/>
            <a:headEnd/>
            <a:tailEnd/>
          </a:ln>
        </p:spPr>
        <p:txBody>
          <a:bodyPr wrap="none" anchor="ctr"/>
          <a:lstStyle/>
          <a:p>
            <a:endParaRPr lang="en-US"/>
          </a:p>
        </p:txBody>
      </p:sp>
      <p:sp>
        <p:nvSpPr>
          <p:cNvPr id="26638" name="Oval 30"/>
          <p:cNvSpPr>
            <a:spLocks noChangeArrowheads="1"/>
          </p:cNvSpPr>
          <p:nvPr/>
        </p:nvSpPr>
        <p:spPr bwMode="auto">
          <a:xfrm>
            <a:off x="2057400" y="2476500"/>
            <a:ext cx="76200" cy="11430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04801" y="5462324"/>
            <a:ext cx="1125629" cy="276999"/>
          </a:xfrm>
          <a:prstGeom prst="rect">
            <a:avLst/>
          </a:prstGeom>
          <a:noFill/>
          <a:ln w="9525">
            <a:noFill/>
            <a:miter lim="800000"/>
            <a:headEnd/>
            <a:tailEnd/>
          </a:ln>
        </p:spPr>
        <p:txBody>
          <a:bodyPr wrap="none">
            <a:spAutoFit/>
          </a:bodyPr>
          <a:lstStyle/>
          <a:p>
            <a:r>
              <a:rPr lang="en-US" sz="1200"/>
              <a:t>Down the front</a:t>
            </a:r>
          </a:p>
        </p:txBody>
      </p:sp>
      <p:grpSp>
        <p:nvGrpSpPr>
          <p:cNvPr id="27651" name="Group 3"/>
          <p:cNvGrpSpPr>
            <a:grpSpLocks/>
          </p:cNvGrpSpPr>
          <p:nvPr/>
        </p:nvGrpSpPr>
        <p:grpSpPr bwMode="auto">
          <a:xfrm>
            <a:off x="1447800" y="2603500"/>
            <a:ext cx="4495800" cy="955146"/>
            <a:chOff x="2304" y="1774"/>
            <a:chExt cx="2832" cy="722"/>
          </a:xfrm>
        </p:grpSpPr>
        <p:sp>
          <p:nvSpPr>
            <p:cNvPr id="27663"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7664"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7665"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7666"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7667"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7668"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7669" name="Text Box 10"/>
            <p:cNvSpPr txBox="1">
              <a:spLocks noChangeArrowheads="1"/>
            </p:cNvSpPr>
            <p:nvPr/>
          </p:nvSpPr>
          <p:spPr bwMode="auto">
            <a:xfrm>
              <a:off x="2438" y="2058"/>
              <a:ext cx="280" cy="396"/>
            </a:xfrm>
            <a:prstGeom prst="rect">
              <a:avLst/>
            </a:prstGeom>
            <a:noFill/>
            <a:ln w="38100">
              <a:noFill/>
              <a:miter lim="800000"/>
              <a:headEnd/>
              <a:tailEnd/>
            </a:ln>
          </p:spPr>
          <p:txBody>
            <a:bodyPr wrap="none">
              <a:spAutoFit/>
            </a:bodyPr>
            <a:lstStyle/>
            <a:p>
              <a:r>
                <a:rPr lang="en-US" sz="2800"/>
                <a:t>N</a:t>
              </a:r>
            </a:p>
          </p:txBody>
        </p:sp>
        <p:sp>
          <p:nvSpPr>
            <p:cNvPr id="27670" name="Text Box 11"/>
            <p:cNvSpPr txBox="1">
              <a:spLocks noChangeArrowheads="1"/>
            </p:cNvSpPr>
            <p:nvPr/>
          </p:nvSpPr>
          <p:spPr bwMode="auto">
            <a:xfrm>
              <a:off x="4320" y="2064"/>
              <a:ext cx="243" cy="396"/>
            </a:xfrm>
            <a:prstGeom prst="rect">
              <a:avLst/>
            </a:prstGeom>
            <a:noFill/>
            <a:ln w="38100">
              <a:noFill/>
              <a:miter lim="800000"/>
              <a:headEnd/>
              <a:tailEnd/>
            </a:ln>
          </p:spPr>
          <p:txBody>
            <a:bodyPr wrap="none">
              <a:spAutoFit/>
            </a:bodyPr>
            <a:lstStyle/>
            <a:p>
              <a:r>
                <a:rPr lang="en-US" sz="2800"/>
                <a:t>S</a:t>
              </a:r>
            </a:p>
          </p:txBody>
        </p:sp>
      </p:grpSp>
      <p:sp>
        <p:nvSpPr>
          <p:cNvPr id="27652" name="Line 13"/>
          <p:cNvSpPr>
            <a:spLocks noChangeShapeType="1"/>
          </p:cNvSpPr>
          <p:nvPr/>
        </p:nvSpPr>
        <p:spPr bwMode="auto">
          <a:xfrm>
            <a:off x="3200400" y="2095500"/>
            <a:ext cx="2057400" cy="0"/>
          </a:xfrm>
          <a:prstGeom prst="line">
            <a:avLst/>
          </a:prstGeom>
          <a:noFill/>
          <a:ln w="38100">
            <a:solidFill>
              <a:srgbClr val="FF0000"/>
            </a:solidFill>
            <a:round/>
            <a:headEnd/>
            <a:tailEnd type="triangle" w="med" len="med"/>
          </a:ln>
        </p:spPr>
        <p:txBody>
          <a:bodyPr/>
          <a:lstStyle/>
          <a:p>
            <a:endParaRPr lang="en-US"/>
          </a:p>
        </p:txBody>
      </p:sp>
      <p:sp>
        <p:nvSpPr>
          <p:cNvPr id="27653" name="Text Box 14"/>
          <p:cNvSpPr txBox="1">
            <a:spLocks noChangeArrowheads="1"/>
          </p:cNvSpPr>
          <p:nvPr/>
        </p:nvSpPr>
        <p:spPr bwMode="auto">
          <a:xfrm>
            <a:off x="609600" y="254000"/>
            <a:ext cx="8305800" cy="954107"/>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7654" name="Oval 15"/>
          <p:cNvSpPr>
            <a:spLocks noChangeArrowheads="1"/>
          </p:cNvSpPr>
          <p:nvPr/>
        </p:nvSpPr>
        <p:spPr bwMode="auto">
          <a:xfrm>
            <a:off x="72390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55" name="Oval 16"/>
          <p:cNvSpPr>
            <a:spLocks noChangeArrowheads="1"/>
          </p:cNvSpPr>
          <p:nvPr/>
        </p:nvSpPr>
        <p:spPr bwMode="auto">
          <a:xfrm>
            <a:off x="73914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56" name="Oval 17"/>
          <p:cNvSpPr>
            <a:spLocks noChangeArrowheads="1"/>
          </p:cNvSpPr>
          <p:nvPr/>
        </p:nvSpPr>
        <p:spPr bwMode="auto">
          <a:xfrm>
            <a:off x="75438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57" name="Oval 18"/>
          <p:cNvSpPr>
            <a:spLocks noChangeArrowheads="1"/>
          </p:cNvSpPr>
          <p:nvPr/>
        </p:nvSpPr>
        <p:spPr bwMode="auto">
          <a:xfrm>
            <a:off x="76962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58" name="Oval 19"/>
          <p:cNvSpPr>
            <a:spLocks noChangeArrowheads="1"/>
          </p:cNvSpPr>
          <p:nvPr/>
        </p:nvSpPr>
        <p:spPr bwMode="auto">
          <a:xfrm>
            <a:off x="78486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59" name="Oval 20"/>
          <p:cNvSpPr>
            <a:spLocks noChangeArrowheads="1"/>
          </p:cNvSpPr>
          <p:nvPr/>
        </p:nvSpPr>
        <p:spPr bwMode="auto">
          <a:xfrm>
            <a:off x="80010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60" name="Oval 21"/>
          <p:cNvSpPr>
            <a:spLocks noChangeArrowheads="1"/>
          </p:cNvSpPr>
          <p:nvPr/>
        </p:nvSpPr>
        <p:spPr bwMode="auto">
          <a:xfrm>
            <a:off x="81534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61" name="Oval 22"/>
          <p:cNvSpPr>
            <a:spLocks noChangeArrowheads="1"/>
          </p:cNvSpPr>
          <p:nvPr/>
        </p:nvSpPr>
        <p:spPr bwMode="auto">
          <a:xfrm>
            <a:off x="8305800" y="2540000"/>
            <a:ext cx="76200" cy="1143000"/>
          </a:xfrm>
          <a:prstGeom prst="ellipse">
            <a:avLst/>
          </a:prstGeom>
          <a:noFill/>
          <a:ln w="25400">
            <a:solidFill>
              <a:schemeClr val="tx1"/>
            </a:solidFill>
            <a:round/>
            <a:headEnd/>
            <a:tailEnd/>
          </a:ln>
        </p:spPr>
        <p:txBody>
          <a:bodyPr wrap="none" anchor="ctr"/>
          <a:lstStyle/>
          <a:p>
            <a:endParaRPr lang="en-US"/>
          </a:p>
        </p:txBody>
      </p:sp>
      <p:sp>
        <p:nvSpPr>
          <p:cNvPr id="27662" name="Oval 23"/>
          <p:cNvSpPr>
            <a:spLocks noChangeArrowheads="1"/>
          </p:cNvSpPr>
          <p:nvPr/>
        </p:nvSpPr>
        <p:spPr bwMode="auto">
          <a:xfrm>
            <a:off x="8458200" y="2540000"/>
            <a:ext cx="76200" cy="11430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1" y="5462324"/>
            <a:ext cx="938077" cy="276999"/>
          </a:xfrm>
          <a:prstGeom prst="rect">
            <a:avLst/>
          </a:prstGeom>
          <a:noFill/>
          <a:ln w="9525">
            <a:noFill/>
            <a:miter lim="800000"/>
            <a:headEnd/>
            <a:tailEnd/>
          </a:ln>
        </p:spPr>
        <p:txBody>
          <a:bodyPr wrap="none">
            <a:spAutoFit/>
          </a:bodyPr>
          <a:lstStyle/>
          <a:p>
            <a:r>
              <a:rPr lang="en-US" sz="1200"/>
              <a:t>Up the front</a:t>
            </a:r>
          </a:p>
        </p:txBody>
      </p:sp>
      <p:grpSp>
        <p:nvGrpSpPr>
          <p:cNvPr id="28675" name="Group 3"/>
          <p:cNvGrpSpPr>
            <a:grpSpLocks/>
          </p:cNvGrpSpPr>
          <p:nvPr/>
        </p:nvGrpSpPr>
        <p:grpSpPr bwMode="auto">
          <a:xfrm>
            <a:off x="2667000" y="2603500"/>
            <a:ext cx="4495800" cy="955146"/>
            <a:chOff x="2304" y="1774"/>
            <a:chExt cx="2832" cy="722"/>
          </a:xfrm>
        </p:grpSpPr>
        <p:sp>
          <p:nvSpPr>
            <p:cNvPr id="28687"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8688"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8689"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8690"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8691"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8692"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8693" name="Text Box 10"/>
            <p:cNvSpPr txBox="1">
              <a:spLocks noChangeArrowheads="1"/>
            </p:cNvSpPr>
            <p:nvPr/>
          </p:nvSpPr>
          <p:spPr bwMode="auto">
            <a:xfrm>
              <a:off x="2438" y="2058"/>
              <a:ext cx="280" cy="396"/>
            </a:xfrm>
            <a:prstGeom prst="rect">
              <a:avLst/>
            </a:prstGeom>
            <a:noFill/>
            <a:ln w="38100">
              <a:noFill/>
              <a:miter lim="800000"/>
              <a:headEnd/>
              <a:tailEnd/>
            </a:ln>
          </p:spPr>
          <p:txBody>
            <a:bodyPr wrap="none">
              <a:spAutoFit/>
            </a:bodyPr>
            <a:lstStyle/>
            <a:p>
              <a:r>
                <a:rPr lang="en-US" sz="2800"/>
                <a:t>N</a:t>
              </a:r>
            </a:p>
          </p:txBody>
        </p:sp>
        <p:sp>
          <p:nvSpPr>
            <p:cNvPr id="28694" name="Text Box 11"/>
            <p:cNvSpPr txBox="1">
              <a:spLocks noChangeArrowheads="1"/>
            </p:cNvSpPr>
            <p:nvPr/>
          </p:nvSpPr>
          <p:spPr bwMode="auto">
            <a:xfrm>
              <a:off x="4320" y="2064"/>
              <a:ext cx="243" cy="396"/>
            </a:xfrm>
            <a:prstGeom prst="rect">
              <a:avLst/>
            </a:prstGeom>
            <a:noFill/>
            <a:ln w="38100">
              <a:noFill/>
              <a:miter lim="800000"/>
              <a:headEnd/>
              <a:tailEnd/>
            </a:ln>
          </p:spPr>
          <p:txBody>
            <a:bodyPr wrap="none">
              <a:spAutoFit/>
            </a:bodyPr>
            <a:lstStyle/>
            <a:p>
              <a:r>
                <a:rPr lang="en-US" sz="2800"/>
                <a:t>S</a:t>
              </a:r>
            </a:p>
          </p:txBody>
        </p:sp>
      </p:grpSp>
      <p:sp>
        <p:nvSpPr>
          <p:cNvPr id="28676" name="Line 13"/>
          <p:cNvSpPr>
            <a:spLocks noChangeShapeType="1"/>
          </p:cNvSpPr>
          <p:nvPr/>
        </p:nvSpPr>
        <p:spPr bwMode="auto">
          <a:xfrm rot="10800000">
            <a:off x="4419600" y="2095500"/>
            <a:ext cx="2057400" cy="1323"/>
          </a:xfrm>
          <a:prstGeom prst="line">
            <a:avLst/>
          </a:prstGeom>
          <a:noFill/>
          <a:ln w="38100">
            <a:solidFill>
              <a:srgbClr val="FF0000"/>
            </a:solidFill>
            <a:round/>
            <a:headEnd/>
            <a:tailEnd type="triangle" w="med" len="med"/>
          </a:ln>
        </p:spPr>
        <p:txBody>
          <a:bodyPr/>
          <a:lstStyle/>
          <a:p>
            <a:endParaRPr lang="en-US"/>
          </a:p>
        </p:txBody>
      </p:sp>
      <p:sp>
        <p:nvSpPr>
          <p:cNvPr id="28677" name="Text Box 14"/>
          <p:cNvSpPr txBox="1">
            <a:spLocks noChangeArrowheads="1"/>
          </p:cNvSpPr>
          <p:nvPr/>
        </p:nvSpPr>
        <p:spPr bwMode="auto">
          <a:xfrm>
            <a:off x="609600" y="254000"/>
            <a:ext cx="8305800" cy="954107"/>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8678" name="Oval 15"/>
          <p:cNvSpPr>
            <a:spLocks noChangeArrowheads="1"/>
          </p:cNvSpPr>
          <p:nvPr/>
        </p:nvSpPr>
        <p:spPr bwMode="auto">
          <a:xfrm>
            <a:off x="73914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79" name="Oval 16"/>
          <p:cNvSpPr>
            <a:spLocks noChangeArrowheads="1"/>
          </p:cNvSpPr>
          <p:nvPr/>
        </p:nvSpPr>
        <p:spPr bwMode="auto">
          <a:xfrm>
            <a:off x="75438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0" name="Oval 17"/>
          <p:cNvSpPr>
            <a:spLocks noChangeArrowheads="1"/>
          </p:cNvSpPr>
          <p:nvPr/>
        </p:nvSpPr>
        <p:spPr bwMode="auto">
          <a:xfrm>
            <a:off x="76962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1" name="Oval 18"/>
          <p:cNvSpPr>
            <a:spLocks noChangeArrowheads="1"/>
          </p:cNvSpPr>
          <p:nvPr/>
        </p:nvSpPr>
        <p:spPr bwMode="auto">
          <a:xfrm>
            <a:off x="78486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2" name="Oval 19"/>
          <p:cNvSpPr>
            <a:spLocks noChangeArrowheads="1"/>
          </p:cNvSpPr>
          <p:nvPr/>
        </p:nvSpPr>
        <p:spPr bwMode="auto">
          <a:xfrm>
            <a:off x="80010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3" name="Oval 20"/>
          <p:cNvSpPr>
            <a:spLocks noChangeArrowheads="1"/>
          </p:cNvSpPr>
          <p:nvPr/>
        </p:nvSpPr>
        <p:spPr bwMode="auto">
          <a:xfrm>
            <a:off x="81534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4" name="Oval 21"/>
          <p:cNvSpPr>
            <a:spLocks noChangeArrowheads="1"/>
          </p:cNvSpPr>
          <p:nvPr/>
        </p:nvSpPr>
        <p:spPr bwMode="auto">
          <a:xfrm>
            <a:off x="83058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5" name="Oval 22"/>
          <p:cNvSpPr>
            <a:spLocks noChangeArrowheads="1"/>
          </p:cNvSpPr>
          <p:nvPr/>
        </p:nvSpPr>
        <p:spPr bwMode="auto">
          <a:xfrm>
            <a:off x="8458200" y="2413000"/>
            <a:ext cx="76200" cy="1143000"/>
          </a:xfrm>
          <a:prstGeom prst="ellipse">
            <a:avLst/>
          </a:prstGeom>
          <a:noFill/>
          <a:ln w="25400">
            <a:solidFill>
              <a:schemeClr val="tx1"/>
            </a:solidFill>
            <a:round/>
            <a:headEnd/>
            <a:tailEnd/>
          </a:ln>
        </p:spPr>
        <p:txBody>
          <a:bodyPr wrap="none" anchor="ctr"/>
          <a:lstStyle/>
          <a:p>
            <a:endParaRPr lang="en-US"/>
          </a:p>
        </p:txBody>
      </p:sp>
      <p:sp>
        <p:nvSpPr>
          <p:cNvPr id="28686" name="Oval 23"/>
          <p:cNvSpPr>
            <a:spLocks noChangeArrowheads="1"/>
          </p:cNvSpPr>
          <p:nvPr/>
        </p:nvSpPr>
        <p:spPr bwMode="auto">
          <a:xfrm>
            <a:off x="8610600" y="2413000"/>
            <a:ext cx="76200" cy="11430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254001"/>
            <a:ext cx="8001000" cy="523220"/>
          </a:xfrm>
          <a:prstGeom prst="rect">
            <a:avLst/>
          </a:prstGeom>
          <a:noFill/>
          <a:ln w="9525">
            <a:noFill/>
            <a:miter lim="800000"/>
            <a:headEnd/>
            <a:tailEnd/>
          </a:ln>
        </p:spPr>
        <p:txBody>
          <a:bodyPr>
            <a:spAutoFit/>
          </a:bodyPr>
          <a:lstStyle/>
          <a:p>
            <a:r>
              <a:rPr lang="en-US" sz="2800"/>
              <a:t>Which way will the current flow?</a:t>
            </a:r>
          </a:p>
        </p:txBody>
      </p:sp>
      <p:sp>
        <p:nvSpPr>
          <p:cNvPr id="29699" name="Text Box 3"/>
          <p:cNvSpPr txBox="1">
            <a:spLocks noChangeArrowheads="1"/>
          </p:cNvSpPr>
          <p:nvPr/>
        </p:nvSpPr>
        <p:spPr bwMode="auto">
          <a:xfrm>
            <a:off x="304801" y="5462324"/>
            <a:ext cx="433132" cy="276999"/>
          </a:xfrm>
          <a:prstGeom prst="rect">
            <a:avLst/>
          </a:prstGeom>
          <a:noFill/>
          <a:ln w="9525">
            <a:noFill/>
            <a:miter lim="800000"/>
            <a:headEnd/>
            <a:tailEnd/>
          </a:ln>
        </p:spPr>
        <p:txBody>
          <a:bodyPr wrap="none">
            <a:spAutoFit/>
          </a:bodyPr>
          <a:lstStyle/>
          <a:p>
            <a:r>
              <a:rPr lang="en-US" sz="1200"/>
              <a:t>CW</a:t>
            </a:r>
          </a:p>
        </p:txBody>
      </p:sp>
      <p:sp>
        <p:nvSpPr>
          <p:cNvPr id="29700" name="Text Box 5"/>
          <p:cNvSpPr txBox="1">
            <a:spLocks noChangeArrowheads="1"/>
          </p:cNvSpPr>
          <p:nvPr/>
        </p:nvSpPr>
        <p:spPr bwMode="auto">
          <a:xfrm>
            <a:off x="1905000" y="1748896"/>
            <a:ext cx="5230919" cy="3170099"/>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9701" name="Rectangle 6"/>
          <p:cNvSpPr>
            <a:spLocks noChangeArrowheads="1"/>
          </p:cNvSpPr>
          <p:nvPr/>
        </p:nvSpPr>
        <p:spPr bwMode="auto">
          <a:xfrm>
            <a:off x="2743200" y="2349500"/>
            <a:ext cx="5257800" cy="1206500"/>
          </a:xfrm>
          <a:prstGeom prst="rect">
            <a:avLst/>
          </a:prstGeom>
          <a:noFill/>
          <a:ln w="38100">
            <a:solidFill>
              <a:srgbClr val="FF0000"/>
            </a:solidFill>
            <a:miter lim="800000"/>
            <a:headEnd/>
            <a:tailEnd/>
          </a:ln>
        </p:spPr>
        <p:txBody>
          <a:bodyPr wrap="none" anchor="ctr"/>
          <a:lstStyle/>
          <a:p>
            <a:endParaRPr lang="en-US"/>
          </a:p>
        </p:txBody>
      </p:sp>
      <p:sp>
        <p:nvSpPr>
          <p:cNvPr id="29702" name="Line 7"/>
          <p:cNvSpPr>
            <a:spLocks noChangeShapeType="1"/>
          </p:cNvSpPr>
          <p:nvPr/>
        </p:nvSpPr>
        <p:spPr bwMode="auto">
          <a:xfrm>
            <a:off x="8001000" y="2349500"/>
            <a:ext cx="0" cy="1206500"/>
          </a:xfrm>
          <a:prstGeom prst="line">
            <a:avLst/>
          </a:prstGeom>
          <a:noFill/>
          <a:ln w="38100">
            <a:solidFill>
              <a:schemeClr val="bg1"/>
            </a:solidFill>
            <a:round/>
            <a:headEnd/>
            <a:tailEnd/>
          </a:ln>
        </p:spPr>
        <p:txBody>
          <a:bodyPr/>
          <a:lstStyle/>
          <a:p>
            <a:endParaRPr lang="en-US"/>
          </a:p>
        </p:txBody>
      </p:sp>
      <p:sp>
        <p:nvSpPr>
          <p:cNvPr id="29703" name="Line 8"/>
          <p:cNvSpPr>
            <a:spLocks noChangeShapeType="1"/>
          </p:cNvSpPr>
          <p:nvPr/>
        </p:nvSpPr>
        <p:spPr bwMode="auto">
          <a:xfrm>
            <a:off x="5257800" y="2222500"/>
            <a:ext cx="0" cy="1524000"/>
          </a:xfrm>
          <a:prstGeom prst="line">
            <a:avLst/>
          </a:prstGeom>
          <a:noFill/>
          <a:ln w="38100">
            <a:solidFill>
              <a:srgbClr val="FF0000"/>
            </a:solidFill>
            <a:round/>
            <a:headEnd/>
            <a:tailEnd/>
          </a:ln>
        </p:spPr>
        <p:txBody>
          <a:bodyPr/>
          <a:lstStyle/>
          <a:p>
            <a:endParaRPr lang="en-US"/>
          </a:p>
        </p:txBody>
      </p:sp>
      <p:sp>
        <p:nvSpPr>
          <p:cNvPr id="29704" name="Line 12"/>
          <p:cNvSpPr>
            <a:spLocks noChangeShapeType="1"/>
          </p:cNvSpPr>
          <p:nvPr/>
        </p:nvSpPr>
        <p:spPr bwMode="auto">
          <a:xfrm flipH="1">
            <a:off x="4038600" y="2921000"/>
            <a:ext cx="1143000" cy="0"/>
          </a:xfrm>
          <a:prstGeom prst="line">
            <a:avLst/>
          </a:prstGeom>
          <a:noFill/>
          <a:ln w="38100">
            <a:solidFill>
              <a:srgbClr val="FF0000"/>
            </a:solidFill>
            <a:round/>
            <a:headEnd/>
            <a:tailEnd type="triangle" w="med" len="med"/>
          </a:ln>
        </p:spPr>
        <p:txBody>
          <a:bodyPr/>
          <a:lstStyle/>
          <a:p>
            <a:endParaRPr lang="en-US"/>
          </a:p>
        </p:txBody>
      </p:sp>
      <p:sp>
        <p:nvSpPr>
          <p:cNvPr id="29705" name="Text Box 13"/>
          <p:cNvSpPr txBox="1">
            <a:spLocks noChangeArrowheads="1"/>
          </p:cNvSpPr>
          <p:nvPr/>
        </p:nvSpPr>
        <p:spPr bwMode="auto">
          <a:xfrm>
            <a:off x="7239001" y="2730500"/>
            <a:ext cx="1713931" cy="461665"/>
          </a:xfrm>
          <a:prstGeom prst="rect">
            <a:avLst/>
          </a:prstGeom>
          <a:noFill/>
          <a:ln w="38100">
            <a:noFill/>
            <a:miter lim="800000"/>
            <a:headEnd/>
            <a:tailEnd/>
          </a:ln>
        </p:spPr>
        <p:txBody>
          <a:bodyPr wrap="none">
            <a:spAutoFit/>
          </a:bodyPr>
          <a:lstStyle/>
          <a:p>
            <a:r>
              <a:rPr lang="en-US"/>
              <a:t>(stays fixed)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254000"/>
            <a:ext cx="8001000" cy="954107"/>
          </a:xfrm>
          <a:prstGeom prst="rect">
            <a:avLst/>
          </a:prstGeom>
          <a:noFill/>
          <a:ln w="9525">
            <a:noFill/>
            <a:miter lim="800000"/>
            <a:headEnd/>
            <a:tailEnd/>
          </a:ln>
        </p:spPr>
        <p:txBody>
          <a:bodyPr>
            <a:spAutoFit/>
          </a:bodyPr>
          <a:lstStyle/>
          <a:p>
            <a:r>
              <a:rPr lang="en-US" sz="2800"/>
              <a:t>Which way is the current on the front of the coil? (right or left)</a:t>
            </a:r>
          </a:p>
        </p:txBody>
      </p:sp>
      <p:sp>
        <p:nvSpPr>
          <p:cNvPr id="30723" name="Text Box 3"/>
          <p:cNvSpPr txBox="1">
            <a:spLocks noChangeArrowheads="1"/>
          </p:cNvSpPr>
          <p:nvPr/>
        </p:nvSpPr>
        <p:spPr bwMode="auto">
          <a:xfrm>
            <a:off x="304801" y="5462324"/>
            <a:ext cx="1234633" cy="276999"/>
          </a:xfrm>
          <a:prstGeom prst="rect">
            <a:avLst/>
          </a:prstGeom>
          <a:noFill/>
          <a:ln w="9525">
            <a:noFill/>
            <a:miter lim="800000"/>
            <a:headEnd/>
            <a:tailEnd/>
          </a:ln>
        </p:spPr>
        <p:txBody>
          <a:bodyPr wrap="none">
            <a:spAutoFit/>
          </a:bodyPr>
          <a:lstStyle/>
          <a:p>
            <a:r>
              <a:rPr lang="en-US" sz="1200"/>
              <a:t>right on the front</a:t>
            </a:r>
          </a:p>
        </p:txBody>
      </p:sp>
      <p:sp>
        <p:nvSpPr>
          <p:cNvPr id="30724" name="Line 6"/>
          <p:cNvSpPr>
            <a:spLocks noChangeShapeType="1"/>
          </p:cNvSpPr>
          <p:nvPr/>
        </p:nvSpPr>
        <p:spPr bwMode="auto">
          <a:xfrm>
            <a:off x="8001000" y="2349500"/>
            <a:ext cx="0" cy="1206500"/>
          </a:xfrm>
          <a:prstGeom prst="line">
            <a:avLst/>
          </a:prstGeom>
          <a:noFill/>
          <a:ln w="38100">
            <a:solidFill>
              <a:schemeClr val="bg1"/>
            </a:solidFill>
            <a:round/>
            <a:headEnd/>
            <a:tailEnd/>
          </a:ln>
        </p:spPr>
        <p:txBody>
          <a:bodyPr/>
          <a:lstStyle/>
          <a:p>
            <a:endParaRPr lang="en-US"/>
          </a:p>
        </p:txBody>
      </p:sp>
      <p:sp>
        <p:nvSpPr>
          <p:cNvPr id="30725" name="Rectangle 13"/>
          <p:cNvSpPr>
            <a:spLocks noChangeArrowheads="1"/>
          </p:cNvSpPr>
          <p:nvPr/>
        </p:nvSpPr>
        <p:spPr bwMode="auto">
          <a:xfrm>
            <a:off x="1447800" y="1460500"/>
            <a:ext cx="838200" cy="1651000"/>
          </a:xfrm>
          <a:prstGeom prst="rect">
            <a:avLst/>
          </a:prstGeom>
          <a:noFill/>
          <a:ln w="38100">
            <a:solidFill>
              <a:schemeClr val="tx1"/>
            </a:solidFill>
            <a:miter lim="800000"/>
            <a:headEnd/>
            <a:tailEnd/>
          </a:ln>
        </p:spPr>
        <p:txBody>
          <a:bodyPr wrap="none" anchor="ctr"/>
          <a:lstStyle/>
          <a:p>
            <a:endParaRPr lang="en-US"/>
          </a:p>
        </p:txBody>
      </p:sp>
      <p:sp>
        <p:nvSpPr>
          <p:cNvPr id="30726" name="Rectangle 16"/>
          <p:cNvSpPr>
            <a:spLocks noChangeArrowheads="1"/>
          </p:cNvSpPr>
          <p:nvPr/>
        </p:nvSpPr>
        <p:spPr bwMode="auto">
          <a:xfrm>
            <a:off x="1447800" y="3810000"/>
            <a:ext cx="838200" cy="1651000"/>
          </a:xfrm>
          <a:prstGeom prst="rect">
            <a:avLst/>
          </a:prstGeom>
          <a:noFill/>
          <a:ln w="38100">
            <a:solidFill>
              <a:schemeClr val="tx1"/>
            </a:solidFill>
            <a:miter lim="800000"/>
            <a:headEnd/>
            <a:tailEnd/>
          </a:ln>
        </p:spPr>
        <p:txBody>
          <a:bodyPr wrap="none" anchor="ctr"/>
          <a:lstStyle/>
          <a:p>
            <a:endParaRPr lang="en-US"/>
          </a:p>
        </p:txBody>
      </p:sp>
      <p:sp>
        <p:nvSpPr>
          <p:cNvPr id="30727" name="Text Box 17"/>
          <p:cNvSpPr txBox="1">
            <a:spLocks noChangeArrowheads="1"/>
          </p:cNvSpPr>
          <p:nvPr/>
        </p:nvSpPr>
        <p:spPr bwMode="auto">
          <a:xfrm>
            <a:off x="1660526" y="2637896"/>
            <a:ext cx="407484" cy="461665"/>
          </a:xfrm>
          <a:prstGeom prst="rect">
            <a:avLst/>
          </a:prstGeom>
          <a:noFill/>
          <a:ln w="38100">
            <a:noFill/>
            <a:miter lim="800000"/>
            <a:headEnd/>
            <a:tailEnd/>
          </a:ln>
        </p:spPr>
        <p:txBody>
          <a:bodyPr wrap="none">
            <a:spAutoFit/>
          </a:bodyPr>
          <a:lstStyle/>
          <a:p>
            <a:r>
              <a:rPr lang="en-US"/>
              <a:t>N</a:t>
            </a:r>
          </a:p>
        </p:txBody>
      </p:sp>
      <p:sp>
        <p:nvSpPr>
          <p:cNvPr id="30728" name="Text Box 18"/>
          <p:cNvSpPr txBox="1">
            <a:spLocks noChangeArrowheads="1"/>
          </p:cNvSpPr>
          <p:nvPr/>
        </p:nvSpPr>
        <p:spPr bwMode="auto">
          <a:xfrm>
            <a:off x="1660526" y="3844396"/>
            <a:ext cx="356188" cy="461665"/>
          </a:xfrm>
          <a:prstGeom prst="rect">
            <a:avLst/>
          </a:prstGeom>
          <a:noFill/>
          <a:ln w="38100">
            <a:noFill/>
            <a:miter lim="800000"/>
            <a:headEnd/>
            <a:tailEnd/>
          </a:ln>
        </p:spPr>
        <p:txBody>
          <a:bodyPr wrap="none">
            <a:spAutoFit/>
          </a:bodyPr>
          <a:lstStyle/>
          <a:p>
            <a:r>
              <a:rPr lang="en-US"/>
              <a:t>S</a:t>
            </a:r>
          </a:p>
        </p:txBody>
      </p:sp>
      <p:sp>
        <p:nvSpPr>
          <p:cNvPr id="30729" name="AutoShape 19"/>
          <p:cNvSpPr>
            <a:spLocks noChangeArrowheads="1"/>
          </p:cNvSpPr>
          <p:nvPr/>
        </p:nvSpPr>
        <p:spPr bwMode="auto">
          <a:xfrm>
            <a:off x="3352800" y="3238500"/>
            <a:ext cx="1371600" cy="508000"/>
          </a:xfrm>
          <a:prstGeom prst="parallelogram">
            <a:avLst>
              <a:gd name="adj" fmla="val 56250"/>
            </a:avLst>
          </a:prstGeom>
          <a:noFill/>
          <a:ln w="38100">
            <a:solidFill>
              <a:srgbClr val="FF0000"/>
            </a:solidFill>
            <a:miter lim="800000"/>
            <a:headEnd/>
            <a:tailEnd/>
          </a:ln>
        </p:spPr>
        <p:txBody>
          <a:bodyPr wrap="none" anchor="ctr"/>
          <a:lstStyle/>
          <a:p>
            <a:endParaRPr lang="en-US"/>
          </a:p>
        </p:txBody>
      </p:sp>
      <p:sp>
        <p:nvSpPr>
          <p:cNvPr id="30730" name="Line 20"/>
          <p:cNvSpPr>
            <a:spLocks noChangeShapeType="1"/>
          </p:cNvSpPr>
          <p:nvPr/>
        </p:nvSpPr>
        <p:spPr bwMode="auto">
          <a:xfrm flipH="1">
            <a:off x="2057400" y="3429000"/>
            <a:ext cx="10668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228601" y="2730500"/>
            <a:ext cx="5045075" cy="2923877"/>
          </a:xfrm>
          <a:prstGeom prst="rect">
            <a:avLst/>
          </a:prstGeom>
          <a:noFill/>
          <a:ln w="38100">
            <a:noFill/>
            <a:miter lim="800000"/>
            <a:headEnd/>
            <a:tailEnd/>
          </a:ln>
        </p:spPr>
        <p:txBody>
          <a:bodyPr>
            <a:spAutoFit/>
          </a:bodyPr>
          <a:lstStyle/>
          <a:p>
            <a:r>
              <a:rPr lang="en-US" sz="2000" dirty="0"/>
              <a:t>Ways to change flux: (show)</a:t>
            </a:r>
          </a:p>
          <a:p>
            <a:r>
              <a:rPr lang="en-US" sz="2000" dirty="0">
                <a:sym typeface="Symbol" pitchFamily="18" charset="2"/>
              </a:rPr>
              <a:t> = </a:t>
            </a:r>
            <a:r>
              <a:rPr lang="en-US" sz="2000" dirty="0" err="1">
                <a:sym typeface="Symbol" pitchFamily="18" charset="2"/>
              </a:rPr>
              <a:t>BAcos</a:t>
            </a:r>
            <a:r>
              <a:rPr lang="en-US" sz="2000" dirty="0">
                <a:sym typeface="Symbol" pitchFamily="18" charset="2"/>
              </a:rPr>
              <a:t></a:t>
            </a:r>
          </a:p>
          <a:p>
            <a:pPr lvl="1"/>
            <a:r>
              <a:rPr lang="en-US" sz="2000" dirty="0">
                <a:sym typeface="Symbol" pitchFamily="18" charset="2"/>
              </a:rPr>
              <a:t>Change B (magnetic field)</a:t>
            </a:r>
          </a:p>
          <a:p>
            <a:pPr lvl="1"/>
            <a:r>
              <a:rPr lang="en-US" sz="2000" dirty="0">
                <a:sym typeface="Symbol" pitchFamily="18" charset="2"/>
              </a:rPr>
              <a:t>Change A (area)</a:t>
            </a:r>
          </a:p>
          <a:p>
            <a:pPr lvl="1"/>
            <a:r>
              <a:rPr lang="en-US" sz="2000" dirty="0">
                <a:sym typeface="Symbol" pitchFamily="18" charset="2"/>
              </a:rPr>
              <a:t>Change  (angle - rotate)</a:t>
            </a:r>
          </a:p>
          <a:p>
            <a:pPr lvl="1"/>
            <a:r>
              <a:rPr lang="en-US" sz="2000" dirty="0">
                <a:sym typeface="Symbol" pitchFamily="18" charset="2"/>
              </a:rPr>
              <a:t>Change any combination:</a:t>
            </a:r>
          </a:p>
          <a:p>
            <a:pPr lvl="2"/>
            <a:r>
              <a:rPr lang="en-US" sz="2000" dirty="0">
                <a:sym typeface="Symbol" pitchFamily="18" charset="2"/>
              </a:rPr>
              <a:t> = </a:t>
            </a:r>
            <a:r>
              <a:rPr lang="en-US" sz="2000" dirty="0" err="1">
                <a:sym typeface="Symbol" pitchFamily="18" charset="2"/>
              </a:rPr>
              <a:t>BAcos</a:t>
            </a:r>
            <a:r>
              <a:rPr lang="en-US" sz="2000" dirty="0">
                <a:sym typeface="Symbol" pitchFamily="18" charset="2"/>
              </a:rPr>
              <a:t> - </a:t>
            </a:r>
            <a:r>
              <a:rPr lang="en-US" sz="2000" dirty="0" err="1">
                <a:sym typeface="Symbol" pitchFamily="18" charset="2"/>
              </a:rPr>
              <a:t>BAcos</a:t>
            </a:r>
            <a:r>
              <a:rPr lang="en-US" sz="2000" dirty="0">
                <a:sym typeface="Symbol" pitchFamily="18" charset="2"/>
              </a:rPr>
              <a:t></a:t>
            </a:r>
          </a:p>
          <a:p>
            <a:pPr lvl="2"/>
            <a:r>
              <a:rPr lang="en-US" sz="2000" dirty="0">
                <a:sym typeface="Symbol" pitchFamily="18" charset="2"/>
              </a:rPr>
              <a:t>           (final)   -  (initial)</a:t>
            </a:r>
          </a:p>
          <a:p>
            <a:pPr lvl="1"/>
            <a:endParaRPr lang="en-US" sz="2000" dirty="0">
              <a:sym typeface="Symbol" pitchFamily="18" charset="2"/>
            </a:endParaRPr>
          </a:p>
        </p:txBody>
      </p:sp>
      <p:grpSp>
        <p:nvGrpSpPr>
          <p:cNvPr id="2" name="Group 8"/>
          <p:cNvGrpSpPr>
            <a:grpSpLocks/>
          </p:cNvGrpSpPr>
          <p:nvPr/>
        </p:nvGrpSpPr>
        <p:grpSpPr bwMode="auto">
          <a:xfrm>
            <a:off x="152400" y="63501"/>
            <a:ext cx="7010400" cy="2308489"/>
            <a:chOff x="96" y="48"/>
            <a:chExt cx="4416" cy="1745"/>
          </a:xfrm>
        </p:grpSpPr>
        <p:sp>
          <p:nvSpPr>
            <p:cNvPr id="4101" name="Text Box 2"/>
            <p:cNvSpPr txBox="1">
              <a:spLocks noChangeArrowheads="1"/>
            </p:cNvSpPr>
            <p:nvPr/>
          </p:nvSpPr>
          <p:spPr bwMode="auto">
            <a:xfrm>
              <a:off x="96" y="48"/>
              <a:ext cx="3178" cy="1745"/>
            </a:xfrm>
            <a:prstGeom prst="rect">
              <a:avLst/>
            </a:prstGeom>
            <a:noFill/>
            <a:ln w="38100">
              <a:noFill/>
              <a:miter lim="800000"/>
              <a:headEnd/>
              <a:tailEnd/>
            </a:ln>
          </p:spPr>
          <p:txBody>
            <a:bodyPr>
              <a:spAutoFit/>
            </a:bodyPr>
            <a:lstStyle/>
            <a:p>
              <a:r>
                <a:rPr lang="en-US"/>
                <a:t>Magnetic Flux:</a:t>
              </a:r>
            </a:p>
            <a:p>
              <a:r>
                <a:rPr lang="en-US">
                  <a:sym typeface="Symbol" pitchFamily="18" charset="2"/>
                </a:rPr>
                <a:t> = BAcos</a:t>
              </a:r>
            </a:p>
            <a:p>
              <a:pPr lvl="1"/>
              <a:r>
                <a:rPr lang="en-US">
                  <a:sym typeface="Symbol" pitchFamily="18" charset="2"/>
                </a:rPr>
                <a:t> - Magnetic Flux in Webers</a:t>
              </a:r>
            </a:p>
            <a:p>
              <a:pPr lvl="1"/>
              <a:r>
                <a:rPr lang="en-US">
                  <a:sym typeface="Symbol" pitchFamily="18" charset="2"/>
                </a:rPr>
                <a:t>B - Magnetic Field in T</a:t>
              </a:r>
            </a:p>
            <a:p>
              <a:pPr lvl="1"/>
              <a:r>
                <a:rPr lang="en-US">
                  <a:sym typeface="Symbol" pitchFamily="18" charset="2"/>
                </a:rPr>
                <a:t>A - Area in m</a:t>
              </a:r>
              <a:r>
                <a:rPr lang="en-US" baseline="30000">
                  <a:sym typeface="Symbol" pitchFamily="18" charset="2"/>
                </a:rPr>
                <a:t>2</a:t>
              </a:r>
            </a:p>
            <a:p>
              <a:pPr lvl="1"/>
              <a:r>
                <a:rPr lang="el-GR">
                  <a:cs typeface="Times New Roman" charset="0"/>
                </a:rPr>
                <a:t>θ</a:t>
              </a:r>
              <a:r>
                <a:rPr lang="en-US">
                  <a:cs typeface="Times New Roman" charset="0"/>
                </a:rPr>
                <a:t> - Angle twixt B and A</a:t>
              </a:r>
              <a:endParaRPr lang="en-US">
                <a:sym typeface="Symbol" pitchFamily="18" charset="2"/>
              </a:endParaRPr>
            </a:p>
          </p:txBody>
        </p:sp>
        <p:sp>
          <p:nvSpPr>
            <p:cNvPr id="4102" name="AutoShape 6"/>
            <p:cNvSpPr>
              <a:spLocks noChangeArrowheads="1"/>
            </p:cNvSpPr>
            <p:nvPr/>
          </p:nvSpPr>
          <p:spPr bwMode="auto">
            <a:xfrm>
              <a:off x="3360" y="960"/>
              <a:ext cx="1152" cy="517"/>
            </a:xfrm>
            <a:prstGeom prst="parallelogram">
              <a:avLst>
                <a:gd name="adj" fmla="val 81568"/>
              </a:avLst>
            </a:prstGeom>
            <a:solidFill>
              <a:srgbClr val="FF99CC"/>
            </a:solidFill>
            <a:ln w="38100">
              <a:solidFill>
                <a:srgbClr val="FF0000"/>
              </a:solidFill>
              <a:miter lim="800000"/>
              <a:headEnd/>
              <a:tailEnd/>
            </a:ln>
          </p:spPr>
          <p:txBody>
            <a:bodyPr wrap="none" anchor="ctr"/>
            <a:lstStyle/>
            <a:p>
              <a:pPr algn="ctr"/>
              <a:r>
                <a:rPr lang="en-US"/>
                <a:t>A</a:t>
              </a:r>
            </a:p>
          </p:txBody>
        </p:sp>
        <p:sp>
          <p:nvSpPr>
            <p:cNvPr id="4103" name="Line 7"/>
            <p:cNvSpPr>
              <a:spLocks noChangeShapeType="1"/>
            </p:cNvSpPr>
            <p:nvPr/>
          </p:nvSpPr>
          <p:spPr bwMode="auto">
            <a:xfrm flipV="1">
              <a:off x="3936" y="225"/>
              <a:ext cx="0" cy="960"/>
            </a:xfrm>
            <a:prstGeom prst="line">
              <a:avLst/>
            </a:prstGeom>
            <a:noFill/>
            <a:ln w="38100">
              <a:solidFill>
                <a:srgbClr val="FF0000"/>
              </a:solidFill>
              <a:round/>
              <a:headEnd/>
              <a:tailEnd type="triangle" w="med" len="med"/>
            </a:ln>
          </p:spPr>
          <p:txBody>
            <a:bodyPr/>
            <a:lstStyle/>
            <a:p>
              <a:endParaRPr lang="en-US"/>
            </a:p>
          </p:txBody>
        </p:sp>
      </p:grpSp>
      <p:sp>
        <p:nvSpPr>
          <p:cNvPr id="48137" name="Text Box 9"/>
          <p:cNvSpPr txBox="1">
            <a:spLocks noChangeArrowheads="1"/>
          </p:cNvSpPr>
          <p:nvPr/>
        </p:nvSpPr>
        <p:spPr bwMode="auto">
          <a:xfrm>
            <a:off x="990601" y="5334000"/>
            <a:ext cx="6343403" cy="461665"/>
          </a:xfrm>
          <a:prstGeom prst="rect">
            <a:avLst/>
          </a:prstGeom>
          <a:noFill/>
          <a:ln w="38100">
            <a:noFill/>
            <a:miter lim="800000"/>
            <a:headEnd/>
            <a:tailEnd/>
          </a:ln>
        </p:spPr>
        <p:txBody>
          <a:bodyPr wrap="none">
            <a:spAutoFit/>
          </a:bodyPr>
          <a:lstStyle/>
          <a:p>
            <a:r>
              <a:rPr lang="en-US"/>
              <a:t>Show with overhead max flux with loop, min flux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09600" y="254001"/>
            <a:ext cx="8001000" cy="523220"/>
          </a:xfrm>
          <a:prstGeom prst="rect">
            <a:avLst/>
          </a:prstGeom>
          <a:noFill/>
          <a:ln w="9525">
            <a:noFill/>
            <a:miter lim="800000"/>
            <a:headEnd/>
            <a:tailEnd/>
          </a:ln>
        </p:spPr>
        <p:txBody>
          <a:bodyPr>
            <a:spAutoFit/>
          </a:bodyPr>
          <a:lstStyle/>
          <a:p>
            <a:r>
              <a:rPr lang="en-US" sz="2800"/>
              <a:t>Which way will the current flow in the circle?</a:t>
            </a:r>
          </a:p>
        </p:txBody>
      </p:sp>
      <p:sp>
        <p:nvSpPr>
          <p:cNvPr id="31747" name="Text Box 3"/>
          <p:cNvSpPr txBox="1">
            <a:spLocks noChangeArrowheads="1"/>
          </p:cNvSpPr>
          <p:nvPr/>
        </p:nvSpPr>
        <p:spPr bwMode="auto">
          <a:xfrm>
            <a:off x="304800" y="5462324"/>
            <a:ext cx="543739" cy="276999"/>
          </a:xfrm>
          <a:prstGeom prst="rect">
            <a:avLst/>
          </a:prstGeom>
          <a:noFill/>
          <a:ln w="9525">
            <a:noFill/>
            <a:miter lim="800000"/>
            <a:headEnd/>
            <a:tailEnd/>
          </a:ln>
        </p:spPr>
        <p:txBody>
          <a:bodyPr wrap="none">
            <a:spAutoFit/>
          </a:bodyPr>
          <a:lstStyle/>
          <a:p>
            <a:r>
              <a:rPr lang="en-US" sz="1200"/>
              <a:t>ACW</a:t>
            </a:r>
          </a:p>
        </p:txBody>
      </p:sp>
      <p:sp>
        <p:nvSpPr>
          <p:cNvPr id="31748" name="Line 4"/>
          <p:cNvSpPr>
            <a:spLocks noChangeShapeType="1"/>
          </p:cNvSpPr>
          <p:nvPr/>
        </p:nvSpPr>
        <p:spPr bwMode="auto">
          <a:xfrm>
            <a:off x="8001000" y="2349500"/>
            <a:ext cx="0" cy="1206500"/>
          </a:xfrm>
          <a:prstGeom prst="line">
            <a:avLst/>
          </a:prstGeom>
          <a:noFill/>
          <a:ln w="38100">
            <a:solidFill>
              <a:schemeClr val="bg1"/>
            </a:solidFill>
            <a:round/>
            <a:headEnd/>
            <a:tailEnd/>
          </a:ln>
        </p:spPr>
        <p:txBody>
          <a:bodyPr/>
          <a:lstStyle/>
          <a:p>
            <a:endParaRPr lang="en-US"/>
          </a:p>
        </p:txBody>
      </p:sp>
      <p:sp>
        <p:nvSpPr>
          <p:cNvPr id="31749" name="Oval 11"/>
          <p:cNvSpPr>
            <a:spLocks noChangeArrowheads="1"/>
          </p:cNvSpPr>
          <p:nvPr/>
        </p:nvSpPr>
        <p:spPr bwMode="auto">
          <a:xfrm>
            <a:off x="1905000" y="2222500"/>
            <a:ext cx="1981200" cy="1651000"/>
          </a:xfrm>
          <a:prstGeom prst="ellipse">
            <a:avLst/>
          </a:prstGeom>
          <a:noFill/>
          <a:ln w="38100">
            <a:solidFill>
              <a:srgbClr val="FF0000"/>
            </a:solidFill>
            <a:round/>
            <a:headEnd/>
            <a:tailEnd/>
          </a:ln>
        </p:spPr>
        <p:txBody>
          <a:bodyPr wrap="none" anchor="ctr"/>
          <a:lstStyle/>
          <a:p>
            <a:endParaRPr lang="en-US"/>
          </a:p>
        </p:txBody>
      </p:sp>
      <p:sp>
        <p:nvSpPr>
          <p:cNvPr id="31750" name="Line 12"/>
          <p:cNvSpPr>
            <a:spLocks noChangeShapeType="1"/>
          </p:cNvSpPr>
          <p:nvPr/>
        </p:nvSpPr>
        <p:spPr bwMode="auto">
          <a:xfrm>
            <a:off x="4876800" y="1270000"/>
            <a:ext cx="0" cy="3873500"/>
          </a:xfrm>
          <a:prstGeom prst="line">
            <a:avLst/>
          </a:prstGeom>
          <a:noFill/>
          <a:ln w="38100">
            <a:solidFill>
              <a:schemeClr val="tx1"/>
            </a:solidFill>
            <a:round/>
            <a:headEnd/>
            <a:tailEnd type="triangle" w="med" len="med"/>
          </a:ln>
        </p:spPr>
        <p:txBody>
          <a:bodyPr/>
          <a:lstStyle/>
          <a:p>
            <a:endParaRPr lang="en-US"/>
          </a:p>
        </p:txBody>
      </p:sp>
      <p:sp>
        <p:nvSpPr>
          <p:cNvPr id="31751" name="Text Box 13"/>
          <p:cNvSpPr txBox="1">
            <a:spLocks noChangeArrowheads="1"/>
          </p:cNvSpPr>
          <p:nvPr/>
        </p:nvSpPr>
        <p:spPr bwMode="auto">
          <a:xfrm>
            <a:off x="5546726" y="1579563"/>
            <a:ext cx="2835275" cy="954107"/>
          </a:xfrm>
          <a:prstGeom prst="rect">
            <a:avLst/>
          </a:prstGeom>
          <a:noFill/>
          <a:ln w="38100">
            <a:noFill/>
            <a:miter lim="800000"/>
            <a:headEnd/>
            <a:tailEnd/>
          </a:ln>
        </p:spPr>
        <p:txBody>
          <a:bodyPr>
            <a:spAutoFit/>
          </a:bodyPr>
          <a:lstStyle/>
          <a:p>
            <a:r>
              <a:rPr lang="en-US" sz="2800"/>
              <a:t>Wire with current increasing</a:t>
            </a:r>
          </a:p>
        </p:txBody>
      </p:sp>
      <p:sp>
        <p:nvSpPr>
          <p:cNvPr id="31752" name="Text Box 14"/>
          <p:cNvSpPr txBox="1">
            <a:spLocks noChangeArrowheads="1"/>
          </p:cNvSpPr>
          <p:nvPr/>
        </p:nvSpPr>
        <p:spPr bwMode="auto">
          <a:xfrm>
            <a:off x="5165725" y="3847042"/>
            <a:ext cx="338554" cy="646331"/>
          </a:xfrm>
          <a:prstGeom prst="rect">
            <a:avLst/>
          </a:prstGeom>
          <a:noFill/>
          <a:ln w="38100">
            <a:noFill/>
            <a:miter lim="800000"/>
            <a:headEnd/>
            <a:tailEnd/>
          </a:ln>
        </p:spPr>
        <p:txBody>
          <a:bodyPr wrap="none">
            <a:spAutoFit/>
          </a:bodyPr>
          <a:lstStyle/>
          <a:p>
            <a:r>
              <a:rPr lang="en-US" sz="3600"/>
              <a:t>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09600" y="254001"/>
            <a:ext cx="8001000" cy="523220"/>
          </a:xfrm>
          <a:prstGeom prst="rect">
            <a:avLst/>
          </a:prstGeom>
          <a:noFill/>
          <a:ln w="9525">
            <a:noFill/>
            <a:miter lim="800000"/>
            <a:headEnd/>
            <a:tailEnd/>
          </a:ln>
        </p:spPr>
        <p:txBody>
          <a:bodyPr>
            <a:spAutoFit/>
          </a:bodyPr>
          <a:lstStyle/>
          <a:p>
            <a:r>
              <a:rPr lang="en-US" sz="2800"/>
              <a:t>Which way will the current flow in the circle?</a:t>
            </a:r>
          </a:p>
        </p:txBody>
      </p:sp>
      <p:sp>
        <p:nvSpPr>
          <p:cNvPr id="32771" name="Text Box 3"/>
          <p:cNvSpPr txBox="1">
            <a:spLocks noChangeArrowheads="1"/>
          </p:cNvSpPr>
          <p:nvPr/>
        </p:nvSpPr>
        <p:spPr bwMode="auto">
          <a:xfrm>
            <a:off x="304801" y="5462324"/>
            <a:ext cx="433132" cy="276999"/>
          </a:xfrm>
          <a:prstGeom prst="rect">
            <a:avLst/>
          </a:prstGeom>
          <a:noFill/>
          <a:ln w="9525">
            <a:noFill/>
            <a:miter lim="800000"/>
            <a:headEnd/>
            <a:tailEnd/>
          </a:ln>
        </p:spPr>
        <p:txBody>
          <a:bodyPr wrap="none">
            <a:spAutoFit/>
          </a:bodyPr>
          <a:lstStyle/>
          <a:p>
            <a:r>
              <a:rPr lang="en-US" sz="1200"/>
              <a:t>CW</a:t>
            </a:r>
          </a:p>
        </p:txBody>
      </p:sp>
      <p:sp>
        <p:nvSpPr>
          <p:cNvPr id="32772" name="Line 4"/>
          <p:cNvSpPr>
            <a:spLocks noChangeShapeType="1"/>
          </p:cNvSpPr>
          <p:nvPr/>
        </p:nvSpPr>
        <p:spPr bwMode="auto">
          <a:xfrm>
            <a:off x="8001000" y="2349500"/>
            <a:ext cx="0" cy="1206500"/>
          </a:xfrm>
          <a:prstGeom prst="line">
            <a:avLst/>
          </a:prstGeom>
          <a:noFill/>
          <a:ln w="38100">
            <a:solidFill>
              <a:schemeClr val="bg1"/>
            </a:solidFill>
            <a:round/>
            <a:headEnd/>
            <a:tailEnd/>
          </a:ln>
        </p:spPr>
        <p:txBody>
          <a:bodyPr/>
          <a:lstStyle/>
          <a:p>
            <a:endParaRPr lang="en-US"/>
          </a:p>
        </p:txBody>
      </p:sp>
      <p:sp>
        <p:nvSpPr>
          <p:cNvPr id="32773" name="Oval 5"/>
          <p:cNvSpPr>
            <a:spLocks noChangeArrowheads="1"/>
          </p:cNvSpPr>
          <p:nvPr/>
        </p:nvSpPr>
        <p:spPr bwMode="auto">
          <a:xfrm>
            <a:off x="1905000" y="2222500"/>
            <a:ext cx="1981200" cy="1651000"/>
          </a:xfrm>
          <a:prstGeom prst="ellipse">
            <a:avLst/>
          </a:prstGeom>
          <a:noFill/>
          <a:ln w="38100">
            <a:solidFill>
              <a:srgbClr val="FF0000"/>
            </a:solidFill>
            <a:round/>
            <a:headEnd/>
            <a:tailEnd/>
          </a:ln>
        </p:spPr>
        <p:txBody>
          <a:bodyPr wrap="none" anchor="ctr"/>
          <a:lstStyle/>
          <a:p>
            <a:endParaRPr lang="en-US"/>
          </a:p>
        </p:txBody>
      </p:sp>
      <p:sp>
        <p:nvSpPr>
          <p:cNvPr id="32774" name="Line 6"/>
          <p:cNvSpPr>
            <a:spLocks noChangeShapeType="1"/>
          </p:cNvSpPr>
          <p:nvPr/>
        </p:nvSpPr>
        <p:spPr bwMode="auto">
          <a:xfrm>
            <a:off x="4876800" y="1270000"/>
            <a:ext cx="0" cy="3873500"/>
          </a:xfrm>
          <a:prstGeom prst="line">
            <a:avLst/>
          </a:prstGeom>
          <a:noFill/>
          <a:ln w="38100">
            <a:solidFill>
              <a:schemeClr val="tx1"/>
            </a:solidFill>
            <a:round/>
            <a:headEnd/>
            <a:tailEnd type="triangle" w="med" len="med"/>
          </a:ln>
        </p:spPr>
        <p:txBody>
          <a:bodyPr/>
          <a:lstStyle/>
          <a:p>
            <a:endParaRPr lang="en-US"/>
          </a:p>
        </p:txBody>
      </p:sp>
      <p:sp>
        <p:nvSpPr>
          <p:cNvPr id="32775" name="Text Box 7"/>
          <p:cNvSpPr txBox="1">
            <a:spLocks noChangeArrowheads="1"/>
          </p:cNvSpPr>
          <p:nvPr/>
        </p:nvSpPr>
        <p:spPr bwMode="auto">
          <a:xfrm>
            <a:off x="5546726" y="1579563"/>
            <a:ext cx="2835275" cy="954107"/>
          </a:xfrm>
          <a:prstGeom prst="rect">
            <a:avLst/>
          </a:prstGeom>
          <a:noFill/>
          <a:ln w="38100">
            <a:noFill/>
            <a:miter lim="800000"/>
            <a:headEnd/>
            <a:tailEnd/>
          </a:ln>
        </p:spPr>
        <p:txBody>
          <a:bodyPr>
            <a:spAutoFit/>
          </a:bodyPr>
          <a:lstStyle/>
          <a:p>
            <a:r>
              <a:rPr lang="en-US" sz="2800"/>
              <a:t>Wire with current Decreasing</a:t>
            </a:r>
          </a:p>
        </p:txBody>
      </p:sp>
      <p:sp>
        <p:nvSpPr>
          <p:cNvPr id="32776" name="Text Box 8"/>
          <p:cNvSpPr txBox="1">
            <a:spLocks noChangeArrowheads="1"/>
          </p:cNvSpPr>
          <p:nvPr/>
        </p:nvSpPr>
        <p:spPr bwMode="auto">
          <a:xfrm>
            <a:off x="5165725" y="3847042"/>
            <a:ext cx="338554" cy="646331"/>
          </a:xfrm>
          <a:prstGeom prst="rect">
            <a:avLst/>
          </a:prstGeom>
          <a:noFill/>
          <a:ln w="38100">
            <a:noFill/>
            <a:miter lim="800000"/>
            <a:headEnd/>
            <a:tailEnd/>
          </a:ln>
        </p:spPr>
        <p:txBody>
          <a:bodyPr wrap="none">
            <a:spAutoFit/>
          </a:bodyPr>
          <a:lstStyle/>
          <a:p>
            <a:r>
              <a:rPr lang="en-US" sz="3600"/>
              <a:t>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09600" y="254001"/>
            <a:ext cx="8001000" cy="523220"/>
          </a:xfrm>
          <a:prstGeom prst="rect">
            <a:avLst/>
          </a:prstGeom>
          <a:noFill/>
          <a:ln w="9525">
            <a:noFill/>
            <a:miter lim="800000"/>
            <a:headEnd/>
            <a:tailEnd/>
          </a:ln>
        </p:spPr>
        <p:txBody>
          <a:bodyPr>
            <a:spAutoFit/>
          </a:bodyPr>
          <a:lstStyle/>
          <a:p>
            <a:r>
              <a:rPr lang="en-US" sz="2800"/>
              <a:t>Which way will the current flow?</a:t>
            </a:r>
          </a:p>
        </p:txBody>
      </p:sp>
      <p:sp>
        <p:nvSpPr>
          <p:cNvPr id="33795" name="Text Box 3"/>
          <p:cNvSpPr txBox="1">
            <a:spLocks noChangeArrowheads="1"/>
          </p:cNvSpPr>
          <p:nvPr/>
        </p:nvSpPr>
        <p:spPr bwMode="auto">
          <a:xfrm>
            <a:off x="304800" y="5462324"/>
            <a:ext cx="543739" cy="276999"/>
          </a:xfrm>
          <a:prstGeom prst="rect">
            <a:avLst/>
          </a:prstGeom>
          <a:noFill/>
          <a:ln w="9525">
            <a:noFill/>
            <a:miter lim="800000"/>
            <a:headEnd/>
            <a:tailEnd/>
          </a:ln>
        </p:spPr>
        <p:txBody>
          <a:bodyPr wrap="none">
            <a:spAutoFit/>
          </a:bodyPr>
          <a:lstStyle/>
          <a:p>
            <a:r>
              <a:rPr lang="en-US" sz="1200"/>
              <a:t>ACW</a:t>
            </a:r>
          </a:p>
        </p:txBody>
      </p:sp>
      <p:sp>
        <p:nvSpPr>
          <p:cNvPr id="33796" name="Oval 4"/>
          <p:cNvSpPr>
            <a:spLocks noChangeArrowheads="1"/>
          </p:cNvSpPr>
          <p:nvPr/>
        </p:nvSpPr>
        <p:spPr bwMode="auto">
          <a:xfrm>
            <a:off x="2895600" y="2032000"/>
            <a:ext cx="1981200" cy="1651000"/>
          </a:xfrm>
          <a:prstGeom prst="ellipse">
            <a:avLst/>
          </a:prstGeom>
          <a:noFill/>
          <a:ln w="38100">
            <a:solidFill>
              <a:srgbClr val="FF0000"/>
            </a:solidFill>
            <a:round/>
            <a:headEnd/>
            <a:tailEnd/>
          </a:ln>
        </p:spPr>
        <p:txBody>
          <a:bodyPr wrap="none" anchor="ctr"/>
          <a:lstStyle/>
          <a:p>
            <a:endParaRPr lang="en-US"/>
          </a:p>
        </p:txBody>
      </p:sp>
      <p:sp>
        <p:nvSpPr>
          <p:cNvPr id="33797" name="Rectangle 6"/>
          <p:cNvSpPr>
            <a:spLocks noChangeArrowheads="1"/>
          </p:cNvSpPr>
          <p:nvPr/>
        </p:nvSpPr>
        <p:spPr bwMode="auto">
          <a:xfrm>
            <a:off x="2590800" y="4445000"/>
            <a:ext cx="3581400" cy="698500"/>
          </a:xfrm>
          <a:prstGeom prst="rect">
            <a:avLst/>
          </a:prstGeom>
          <a:solidFill>
            <a:schemeClr val="bg1"/>
          </a:solidFill>
          <a:ln w="38100">
            <a:noFill/>
            <a:miter lim="800000"/>
            <a:headEnd/>
            <a:tailEnd/>
          </a:ln>
        </p:spPr>
        <p:txBody>
          <a:bodyPr wrap="none" anchor="ctr"/>
          <a:lstStyle/>
          <a:p>
            <a:endParaRPr lang="en-US"/>
          </a:p>
        </p:txBody>
      </p:sp>
      <p:sp>
        <p:nvSpPr>
          <p:cNvPr id="33798" name="Text Box 13"/>
          <p:cNvSpPr txBox="1">
            <a:spLocks noChangeArrowheads="1"/>
          </p:cNvSpPr>
          <p:nvPr/>
        </p:nvSpPr>
        <p:spPr bwMode="auto">
          <a:xfrm>
            <a:off x="5916614" y="1651000"/>
            <a:ext cx="3227387" cy="954107"/>
          </a:xfrm>
          <a:prstGeom prst="rect">
            <a:avLst/>
          </a:prstGeom>
          <a:noFill/>
          <a:ln w="38100">
            <a:noFill/>
            <a:miter lim="800000"/>
            <a:headEnd/>
            <a:tailEnd/>
          </a:ln>
        </p:spPr>
        <p:txBody>
          <a:bodyPr>
            <a:spAutoFit/>
          </a:bodyPr>
          <a:lstStyle/>
          <a:p>
            <a:r>
              <a:rPr lang="en-US" sz="2800"/>
              <a:t>Current in outer loop Decreases (ACW)</a:t>
            </a:r>
          </a:p>
        </p:txBody>
      </p:sp>
      <p:sp>
        <p:nvSpPr>
          <p:cNvPr id="33799" name="Oval 14"/>
          <p:cNvSpPr>
            <a:spLocks noChangeArrowheads="1"/>
          </p:cNvSpPr>
          <p:nvPr/>
        </p:nvSpPr>
        <p:spPr bwMode="auto">
          <a:xfrm>
            <a:off x="2057400" y="1333500"/>
            <a:ext cx="3657600" cy="3048000"/>
          </a:xfrm>
          <a:prstGeom prst="ellipse">
            <a:avLst/>
          </a:prstGeom>
          <a:noFill/>
          <a:ln w="38100">
            <a:solidFill>
              <a:schemeClr val="tx1"/>
            </a:solidFill>
            <a:round/>
            <a:headEnd/>
            <a:tailEnd/>
          </a:ln>
        </p:spPr>
        <p:txBody>
          <a:bodyPr wrap="none" anchor="ctr"/>
          <a:lstStyle/>
          <a:p>
            <a:endParaRPr lang="en-US"/>
          </a:p>
        </p:txBody>
      </p:sp>
      <p:sp>
        <p:nvSpPr>
          <p:cNvPr id="33800" name="Line 15"/>
          <p:cNvSpPr>
            <a:spLocks noChangeShapeType="1"/>
          </p:cNvSpPr>
          <p:nvPr/>
        </p:nvSpPr>
        <p:spPr bwMode="auto">
          <a:xfrm flipV="1">
            <a:off x="3810000" y="1186657"/>
            <a:ext cx="304800" cy="146843"/>
          </a:xfrm>
          <a:prstGeom prst="line">
            <a:avLst/>
          </a:prstGeom>
          <a:noFill/>
          <a:ln w="38100">
            <a:solidFill>
              <a:schemeClr val="tx1"/>
            </a:solidFill>
            <a:round/>
            <a:headEnd/>
            <a:tailEnd/>
          </a:ln>
        </p:spPr>
        <p:txBody>
          <a:bodyPr/>
          <a:lstStyle/>
          <a:p>
            <a:endParaRPr lang="en-US"/>
          </a:p>
        </p:txBody>
      </p:sp>
      <p:sp>
        <p:nvSpPr>
          <p:cNvPr id="33801" name="Line 16"/>
          <p:cNvSpPr>
            <a:spLocks noChangeShapeType="1"/>
          </p:cNvSpPr>
          <p:nvPr/>
        </p:nvSpPr>
        <p:spPr bwMode="auto">
          <a:xfrm>
            <a:off x="3810000" y="1333501"/>
            <a:ext cx="304800" cy="146844"/>
          </a:xfrm>
          <a:prstGeom prst="line">
            <a:avLst/>
          </a:prstGeom>
          <a:noFill/>
          <a:ln w="38100">
            <a:solidFill>
              <a:schemeClr val="tx1"/>
            </a:solidFill>
            <a:round/>
            <a:headEnd/>
            <a:tailEnd/>
          </a:ln>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609600" y="254001"/>
            <a:ext cx="8001000" cy="523220"/>
          </a:xfrm>
          <a:prstGeom prst="rect">
            <a:avLst/>
          </a:prstGeom>
          <a:noFill/>
          <a:ln w="9525">
            <a:noFill/>
            <a:miter lim="800000"/>
            <a:headEnd/>
            <a:tailEnd/>
          </a:ln>
        </p:spPr>
        <p:txBody>
          <a:bodyPr>
            <a:spAutoFit/>
          </a:bodyPr>
          <a:lstStyle/>
          <a:p>
            <a:r>
              <a:rPr lang="en-US" sz="2800"/>
              <a:t>Which way will the current flow in the inner loop?</a:t>
            </a:r>
          </a:p>
        </p:txBody>
      </p:sp>
      <p:sp>
        <p:nvSpPr>
          <p:cNvPr id="34819" name="Text Box 3"/>
          <p:cNvSpPr txBox="1">
            <a:spLocks noChangeArrowheads="1"/>
          </p:cNvSpPr>
          <p:nvPr/>
        </p:nvSpPr>
        <p:spPr bwMode="auto">
          <a:xfrm>
            <a:off x="304801" y="5462324"/>
            <a:ext cx="433132" cy="276999"/>
          </a:xfrm>
          <a:prstGeom prst="rect">
            <a:avLst/>
          </a:prstGeom>
          <a:noFill/>
          <a:ln w="9525">
            <a:noFill/>
            <a:miter lim="800000"/>
            <a:headEnd/>
            <a:tailEnd/>
          </a:ln>
        </p:spPr>
        <p:txBody>
          <a:bodyPr wrap="none">
            <a:spAutoFit/>
          </a:bodyPr>
          <a:lstStyle/>
          <a:p>
            <a:r>
              <a:rPr lang="en-US" sz="1200"/>
              <a:t>CW</a:t>
            </a:r>
          </a:p>
        </p:txBody>
      </p:sp>
      <p:sp>
        <p:nvSpPr>
          <p:cNvPr id="34820" name="Oval 9"/>
          <p:cNvSpPr>
            <a:spLocks noChangeArrowheads="1"/>
          </p:cNvSpPr>
          <p:nvPr/>
        </p:nvSpPr>
        <p:spPr bwMode="auto">
          <a:xfrm>
            <a:off x="2895600" y="2032000"/>
            <a:ext cx="1981200" cy="1651000"/>
          </a:xfrm>
          <a:prstGeom prst="ellipse">
            <a:avLst/>
          </a:prstGeom>
          <a:noFill/>
          <a:ln w="38100">
            <a:solidFill>
              <a:srgbClr val="FF0000"/>
            </a:solidFill>
            <a:round/>
            <a:headEnd/>
            <a:tailEnd/>
          </a:ln>
        </p:spPr>
        <p:txBody>
          <a:bodyPr wrap="none" anchor="ctr"/>
          <a:lstStyle/>
          <a:p>
            <a:endParaRPr lang="en-US"/>
          </a:p>
        </p:txBody>
      </p:sp>
      <p:sp>
        <p:nvSpPr>
          <p:cNvPr id="34821" name="Rectangle 10"/>
          <p:cNvSpPr>
            <a:spLocks noChangeArrowheads="1"/>
          </p:cNvSpPr>
          <p:nvPr/>
        </p:nvSpPr>
        <p:spPr bwMode="auto">
          <a:xfrm>
            <a:off x="1295400" y="1079500"/>
            <a:ext cx="5638800" cy="3683000"/>
          </a:xfrm>
          <a:prstGeom prst="rect">
            <a:avLst/>
          </a:prstGeom>
          <a:noFill/>
          <a:ln w="38100">
            <a:solidFill>
              <a:schemeClr val="tx1"/>
            </a:solidFill>
            <a:miter lim="800000"/>
            <a:headEnd/>
            <a:tailEnd/>
          </a:ln>
        </p:spPr>
        <p:txBody>
          <a:bodyPr wrap="none" anchor="ctr"/>
          <a:lstStyle/>
          <a:p>
            <a:endParaRPr lang="en-US"/>
          </a:p>
        </p:txBody>
      </p:sp>
      <p:sp>
        <p:nvSpPr>
          <p:cNvPr id="34822" name="Rectangle 11"/>
          <p:cNvSpPr>
            <a:spLocks noChangeArrowheads="1"/>
          </p:cNvSpPr>
          <p:nvPr/>
        </p:nvSpPr>
        <p:spPr bwMode="auto">
          <a:xfrm>
            <a:off x="2590800" y="4445000"/>
            <a:ext cx="3581400" cy="698500"/>
          </a:xfrm>
          <a:prstGeom prst="rect">
            <a:avLst/>
          </a:prstGeom>
          <a:solidFill>
            <a:schemeClr val="bg1"/>
          </a:solidFill>
          <a:ln w="38100">
            <a:noFill/>
            <a:miter lim="800000"/>
            <a:headEnd/>
            <a:tailEnd/>
          </a:ln>
        </p:spPr>
        <p:txBody>
          <a:bodyPr wrap="none" anchor="ctr"/>
          <a:lstStyle/>
          <a:p>
            <a:endParaRPr lang="en-US"/>
          </a:p>
        </p:txBody>
      </p:sp>
      <p:sp>
        <p:nvSpPr>
          <p:cNvPr id="34823" name="Line 12"/>
          <p:cNvSpPr>
            <a:spLocks noChangeShapeType="1"/>
          </p:cNvSpPr>
          <p:nvPr/>
        </p:nvSpPr>
        <p:spPr bwMode="auto">
          <a:xfrm>
            <a:off x="2514600" y="4762500"/>
            <a:ext cx="914400" cy="0"/>
          </a:xfrm>
          <a:prstGeom prst="line">
            <a:avLst/>
          </a:prstGeom>
          <a:noFill/>
          <a:ln w="38100">
            <a:solidFill>
              <a:schemeClr val="tx1"/>
            </a:solidFill>
            <a:round/>
            <a:headEnd/>
            <a:tailEnd/>
          </a:ln>
        </p:spPr>
        <p:txBody>
          <a:bodyPr/>
          <a:lstStyle/>
          <a:p>
            <a:endParaRPr lang="en-US"/>
          </a:p>
        </p:txBody>
      </p:sp>
      <p:sp>
        <p:nvSpPr>
          <p:cNvPr id="34824" name="Line 13"/>
          <p:cNvSpPr>
            <a:spLocks noChangeShapeType="1"/>
          </p:cNvSpPr>
          <p:nvPr/>
        </p:nvSpPr>
        <p:spPr bwMode="auto">
          <a:xfrm>
            <a:off x="3429000" y="4635500"/>
            <a:ext cx="0" cy="254000"/>
          </a:xfrm>
          <a:prstGeom prst="line">
            <a:avLst/>
          </a:prstGeom>
          <a:noFill/>
          <a:ln w="38100">
            <a:solidFill>
              <a:schemeClr val="tx1"/>
            </a:solidFill>
            <a:round/>
            <a:headEnd/>
            <a:tailEnd/>
          </a:ln>
        </p:spPr>
        <p:txBody>
          <a:bodyPr/>
          <a:lstStyle/>
          <a:p>
            <a:endParaRPr lang="en-US"/>
          </a:p>
        </p:txBody>
      </p:sp>
      <p:sp>
        <p:nvSpPr>
          <p:cNvPr id="34825" name="Line 14"/>
          <p:cNvSpPr>
            <a:spLocks noChangeShapeType="1"/>
          </p:cNvSpPr>
          <p:nvPr/>
        </p:nvSpPr>
        <p:spPr bwMode="auto">
          <a:xfrm>
            <a:off x="3505200" y="4508500"/>
            <a:ext cx="0" cy="571500"/>
          </a:xfrm>
          <a:prstGeom prst="line">
            <a:avLst/>
          </a:prstGeom>
          <a:noFill/>
          <a:ln w="38100">
            <a:solidFill>
              <a:schemeClr val="tx1"/>
            </a:solidFill>
            <a:round/>
            <a:headEnd/>
            <a:tailEnd/>
          </a:ln>
        </p:spPr>
        <p:txBody>
          <a:bodyPr/>
          <a:lstStyle/>
          <a:p>
            <a:endParaRPr lang="en-US"/>
          </a:p>
        </p:txBody>
      </p:sp>
      <p:sp>
        <p:nvSpPr>
          <p:cNvPr id="34826" name="Line 15"/>
          <p:cNvSpPr>
            <a:spLocks noChangeShapeType="1"/>
          </p:cNvSpPr>
          <p:nvPr/>
        </p:nvSpPr>
        <p:spPr bwMode="auto">
          <a:xfrm flipH="1">
            <a:off x="5486400" y="4762500"/>
            <a:ext cx="685800" cy="0"/>
          </a:xfrm>
          <a:prstGeom prst="line">
            <a:avLst/>
          </a:prstGeom>
          <a:noFill/>
          <a:ln w="38100">
            <a:solidFill>
              <a:schemeClr val="tx1"/>
            </a:solidFill>
            <a:round/>
            <a:headEnd/>
            <a:tailEnd/>
          </a:ln>
        </p:spPr>
        <p:txBody>
          <a:bodyPr/>
          <a:lstStyle/>
          <a:p>
            <a:endParaRPr lang="en-US"/>
          </a:p>
        </p:txBody>
      </p:sp>
      <p:sp>
        <p:nvSpPr>
          <p:cNvPr id="34827" name="Rectangle 16"/>
          <p:cNvSpPr>
            <a:spLocks noChangeArrowheads="1"/>
          </p:cNvSpPr>
          <p:nvPr/>
        </p:nvSpPr>
        <p:spPr bwMode="auto">
          <a:xfrm>
            <a:off x="4267200" y="4667250"/>
            <a:ext cx="1219200" cy="190500"/>
          </a:xfrm>
          <a:prstGeom prst="rect">
            <a:avLst/>
          </a:prstGeom>
          <a:noFill/>
          <a:ln w="38100">
            <a:solidFill>
              <a:schemeClr val="tx1"/>
            </a:solidFill>
            <a:miter lim="800000"/>
            <a:headEnd/>
            <a:tailEnd/>
          </a:ln>
        </p:spPr>
        <p:txBody>
          <a:bodyPr wrap="none" anchor="ctr"/>
          <a:lstStyle/>
          <a:p>
            <a:endParaRPr lang="en-US"/>
          </a:p>
        </p:txBody>
      </p:sp>
      <p:sp>
        <p:nvSpPr>
          <p:cNvPr id="34828" name="Line 17"/>
          <p:cNvSpPr>
            <a:spLocks noChangeShapeType="1"/>
          </p:cNvSpPr>
          <p:nvPr/>
        </p:nvSpPr>
        <p:spPr bwMode="auto">
          <a:xfrm flipH="1">
            <a:off x="3505200" y="4762500"/>
            <a:ext cx="762000" cy="0"/>
          </a:xfrm>
          <a:prstGeom prst="line">
            <a:avLst/>
          </a:prstGeom>
          <a:noFill/>
          <a:ln w="38100">
            <a:solidFill>
              <a:schemeClr val="tx1"/>
            </a:solidFill>
            <a:round/>
            <a:headEnd/>
            <a:tailEnd/>
          </a:ln>
        </p:spPr>
        <p:txBody>
          <a:bodyPr/>
          <a:lstStyle/>
          <a:p>
            <a:endParaRPr lang="en-US"/>
          </a:p>
        </p:txBody>
      </p:sp>
      <p:sp>
        <p:nvSpPr>
          <p:cNvPr id="34829" name="Text Box 18"/>
          <p:cNvSpPr txBox="1">
            <a:spLocks noChangeArrowheads="1"/>
          </p:cNvSpPr>
          <p:nvPr/>
        </p:nvSpPr>
        <p:spPr bwMode="auto">
          <a:xfrm>
            <a:off x="4251325" y="5008563"/>
            <a:ext cx="3257623" cy="523220"/>
          </a:xfrm>
          <a:prstGeom prst="rect">
            <a:avLst/>
          </a:prstGeom>
          <a:noFill/>
          <a:ln w="38100">
            <a:noFill/>
            <a:miter lim="800000"/>
            <a:headEnd/>
            <a:tailEnd/>
          </a:ln>
        </p:spPr>
        <p:txBody>
          <a:bodyPr wrap="none">
            <a:spAutoFit/>
          </a:bodyPr>
          <a:lstStyle/>
          <a:p>
            <a:r>
              <a:rPr lang="en-US" sz="2800"/>
              <a:t>Resistance Decreases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431925" y="127000"/>
            <a:ext cx="4227439" cy="1015663"/>
          </a:xfrm>
          <a:prstGeom prst="rect">
            <a:avLst/>
          </a:prstGeom>
          <a:noFill/>
          <a:ln w="38100">
            <a:noFill/>
            <a:miter lim="800000"/>
            <a:headEnd/>
            <a:tailEnd/>
          </a:ln>
        </p:spPr>
        <p:txBody>
          <a:bodyPr wrap="none">
            <a:spAutoFit/>
          </a:bodyPr>
          <a:lstStyle/>
          <a:p>
            <a:r>
              <a:rPr lang="en-US" sz="2000" dirty="0"/>
              <a:t>Lenz’s Law - induced current resists:</a:t>
            </a:r>
          </a:p>
          <a:p>
            <a:pPr lvl="1">
              <a:buFontTx/>
              <a:buChar char="•"/>
            </a:pPr>
            <a:r>
              <a:rPr lang="en-US" sz="2000" dirty="0"/>
              <a:t>Change in flux</a:t>
            </a:r>
          </a:p>
          <a:p>
            <a:pPr lvl="1">
              <a:buFontTx/>
              <a:buChar char="•"/>
            </a:pPr>
            <a:r>
              <a:rPr lang="en-US" sz="2000" dirty="0"/>
              <a:t>Motion that caused change in flux</a:t>
            </a:r>
          </a:p>
        </p:txBody>
      </p:sp>
      <p:sp>
        <p:nvSpPr>
          <p:cNvPr id="5123" name="Rectangle 3"/>
          <p:cNvSpPr>
            <a:spLocks noChangeArrowheads="1"/>
          </p:cNvSpPr>
          <p:nvPr/>
        </p:nvSpPr>
        <p:spPr bwMode="auto">
          <a:xfrm>
            <a:off x="3657600" y="2032000"/>
            <a:ext cx="3962400" cy="698500"/>
          </a:xfrm>
          <a:prstGeom prst="rect">
            <a:avLst/>
          </a:prstGeom>
          <a:noFill/>
          <a:ln w="38100">
            <a:solidFill>
              <a:srgbClr val="FF0000"/>
            </a:solidFill>
            <a:miter lim="800000"/>
            <a:headEnd/>
            <a:tailEnd/>
          </a:ln>
        </p:spPr>
        <p:txBody>
          <a:bodyPr wrap="none" anchor="ctr"/>
          <a:lstStyle/>
          <a:p>
            <a:endParaRPr lang="en-US"/>
          </a:p>
        </p:txBody>
      </p:sp>
      <p:sp>
        <p:nvSpPr>
          <p:cNvPr id="5124" name="Line 4"/>
          <p:cNvSpPr>
            <a:spLocks noChangeShapeType="1"/>
          </p:cNvSpPr>
          <p:nvPr/>
        </p:nvSpPr>
        <p:spPr bwMode="auto">
          <a:xfrm flipV="1">
            <a:off x="3657600" y="1775355"/>
            <a:ext cx="533400" cy="256646"/>
          </a:xfrm>
          <a:prstGeom prst="line">
            <a:avLst/>
          </a:prstGeom>
          <a:noFill/>
          <a:ln w="38100">
            <a:solidFill>
              <a:srgbClr val="FF0000"/>
            </a:solidFill>
            <a:round/>
            <a:headEnd/>
            <a:tailEnd/>
          </a:ln>
        </p:spPr>
        <p:txBody>
          <a:bodyPr/>
          <a:lstStyle/>
          <a:p>
            <a:endParaRPr lang="en-US"/>
          </a:p>
        </p:txBody>
      </p:sp>
      <p:sp>
        <p:nvSpPr>
          <p:cNvPr id="5125" name="Line 5"/>
          <p:cNvSpPr>
            <a:spLocks noChangeShapeType="1"/>
          </p:cNvSpPr>
          <p:nvPr/>
        </p:nvSpPr>
        <p:spPr bwMode="auto">
          <a:xfrm>
            <a:off x="4191000" y="1778000"/>
            <a:ext cx="3962400" cy="0"/>
          </a:xfrm>
          <a:prstGeom prst="line">
            <a:avLst/>
          </a:prstGeom>
          <a:noFill/>
          <a:ln w="38100">
            <a:solidFill>
              <a:srgbClr val="FF0000"/>
            </a:solidFill>
            <a:round/>
            <a:headEnd/>
            <a:tailEnd/>
          </a:ln>
        </p:spPr>
        <p:txBody>
          <a:bodyPr/>
          <a:lstStyle/>
          <a:p>
            <a:endParaRPr lang="en-US"/>
          </a:p>
        </p:txBody>
      </p:sp>
      <p:sp>
        <p:nvSpPr>
          <p:cNvPr id="5126" name="Line 6"/>
          <p:cNvSpPr>
            <a:spLocks noChangeShapeType="1"/>
          </p:cNvSpPr>
          <p:nvPr/>
        </p:nvSpPr>
        <p:spPr bwMode="auto">
          <a:xfrm flipV="1">
            <a:off x="7620000" y="1778000"/>
            <a:ext cx="533400" cy="254000"/>
          </a:xfrm>
          <a:prstGeom prst="line">
            <a:avLst/>
          </a:prstGeom>
          <a:noFill/>
          <a:ln w="38100">
            <a:solidFill>
              <a:srgbClr val="FF0000"/>
            </a:solidFill>
            <a:round/>
            <a:headEnd/>
            <a:tailEnd/>
          </a:ln>
        </p:spPr>
        <p:txBody>
          <a:bodyPr/>
          <a:lstStyle/>
          <a:p>
            <a:endParaRPr lang="en-US"/>
          </a:p>
        </p:txBody>
      </p:sp>
      <p:sp>
        <p:nvSpPr>
          <p:cNvPr id="5127" name="Line 7"/>
          <p:cNvSpPr>
            <a:spLocks noChangeShapeType="1"/>
          </p:cNvSpPr>
          <p:nvPr/>
        </p:nvSpPr>
        <p:spPr bwMode="auto">
          <a:xfrm>
            <a:off x="8153400" y="1778000"/>
            <a:ext cx="0" cy="698500"/>
          </a:xfrm>
          <a:prstGeom prst="line">
            <a:avLst/>
          </a:prstGeom>
          <a:noFill/>
          <a:ln w="38100">
            <a:solidFill>
              <a:srgbClr val="FF0000"/>
            </a:solidFill>
            <a:round/>
            <a:headEnd/>
            <a:tailEnd/>
          </a:ln>
        </p:spPr>
        <p:txBody>
          <a:bodyPr/>
          <a:lstStyle/>
          <a:p>
            <a:endParaRPr lang="en-US"/>
          </a:p>
        </p:txBody>
      </p:sp>
      <p:sp>
        <p:nvSpPr>
          <p:cNvPr id="5128" name="Line 8"/>
          <p:cNvSpPr>
            <a:spLocks noChangeShapeType="1"/>
          </p:cNvSpPr>
          <p:nvPr/>
        </p:nvSpPr>
        <p:spPr bwMode="auto">
          <a:xfrm flipV="1">
            <a:off x="7620000" y="2473855"/>
            <a:ext cx="533400" cy="256646"/>
          </a:xfrm>
          <a:prstGeom prst="line">
            <a:avLst/>
          </a:prstGeom>
          <a:noFill/>
          <a:ln w="38100">
            <a:solidFill>
              <a:srgbClr val="FF0000"/>
            </a:solidFill>
            <a:round/>
            <a:headEnd/>
            <a:tailEnd/>
          </a:ln>
        </p:spPr>
        <p:txBody>
          <a:bodyPr/>
          <a:lstStyle/>
          <a:p>
            <a:endParaRPr lang="en-US"/>
          </a:p>
        </p:txBody>
      </p:sp>
      <p:sp>
        <p:nvSpPr>
          <p:cNvPr id="5129" name="Text Box 9"/>
          <p:cNvSpPr txBox="1">
            <a:spLocks noChangeArrowheads="1"/>
          </p:cNvSpPr>
          <p:nvPr/>
        </p:nvSpPr>
        <p:spPr bwMode="auto">
          <a:xfrm>
            <a:off x="3870326" y="2151063"/>
            <a:ext cx="444352" cy="523220"/>
          </a:xfrm>
          <a:prstGeom prst="rect">
            <a:avLst/>
          </a:prstGeom>
          <a:noFill/>
          <a:ln w="38100">
            <a:noFill/>
            <a:miter lim="800000"/>
            <a:headEnd/>
            <a:tailEnd/>
          </a:ln>
        </p:spPr>
        <p:txBody>
          <a:bodyPr wrap="none">
            <a:spAutoFit/>
          </a:bodyPr>
          <a:lstStyle/>
          <a:p>
            <a:r>
              <a:rPr lang="en-US" sz="2800"/>
              <a:t>N</a:t>
            </a:r>
          </a:p>
        </p:txBody>
      </p:sp>
      <p:sp>
        <p:nvSpPr>
          <p:cNvPr id="5130" name="Text Box 10"/>
          <p:cNvSpPr txBox="1">
            <a:spLocks noChangeArrowheads="1"/>
          </p:cNvSpPr>
          <p:nvPr/>
        </p:nvSpPr>
        <p:spPr bwMode="auto">
          <a:xfrm>
            <a:off x="6858000" y="2159001"/>
            <a:ext cx="385042" cy="523220"/>
          </a:xfrm>
          <a:prstGeom prst="rect">
            <a:avLst/>
          </a:prstGeom>
          <a:noFill/>
          <a:ln w="38100">
            <a:noFill/>
            <a:miter lim="800000"/>
            <a:headEnd/>
            <a:tailEnd/>
          </a:ln>
        </p:spPr>
        <p:txBody>
          <a:bodyPr wrap="none">
            <a:spAutoFit/>
          </a:bodyPr>
          <a:lstStyle/>
          <a:p>
            <a:r>
              <a:rPr lang="en-US" sz="2800"/>
              <a:t>S</a:t>
            </a:r>
          </a:p>
        </p:txBody>
      </p:sp>
      <p:sp>
        <p:nvSpPr>
          <p:cNvPr id="5131" name="Line 12"/>
          <p:cNvSpPr>
            <a:spLocks noChangeShapeType="1"/>
          </p:cNvSpPr>
          <p:nvPr/>
        </p:nvSpPr>
        <p:spPr bwMode="auto">
          <a:xfrm flipH="1">
            <a:off x="4343400" y="1638300"/>
            <a:ext cx="1371600" cy="0"/>
          </a:xfrm>
          <a:prstGeom prst="line">
            <a:avLst/>
          </a:prstGeom>
          <a:noFill/>
          <a:ln w="38100">
            <a:solidFill>
              <a:srgbClr val="FF0000"/>
            </a:solidFill>
            <a:round/>
            <a:headEnd/>
            <a:tailEnd type="triangle" w="med" len="med"/>
          </a:ln>
        </p:spPr>
        <p:txBody>
          <a:bodyPr/>
          <a:lstStyle/>
          <a:p>
            <a:endParaRPr lang="en-US"/>
          </a:p>
        </p:txBody>
      </p:sp>
      <p:sp>
        <p:nvSpPr>
          <p:cNvPr id="5132" name="Text Box 18"/>
          <p:cNvSpPr txBox="1">
            <a:spLocks noChangeArrowheads="1"/>
          </p:cNvSpPr>
          <p:nvPr/>
        </p:nvSpPr>
        <p:spPr bwMode="auto">
          <a:xfrm>
            <a:off x="838200" y="3365500"/>
            <a:ext cx="7848600" cy="2308324"/>
          </a:xfrm>
          <a:prstGeom prst="rect">
            <a:avLst/>
          </a:prstGeom>
          <a:noFill/>
          <a:ln w="38100">
            <a:noFill/>
            <a:miter lim="800000"/>
            <a:headEnd/>
            <a:tailEnd/>
          </a:ln>
        </p:spPr>
        <p:txBody>
          <a:bodyPr>
            <a:spAutoFit/>
          </a:bodyPr>
          <a:lstStyle/>
          <a:p>
            <a:r>
              <a:rPr lang="en-US" dirty="0"/>
              <a:t>Ways to predict direction:</a:t>
            </a:r>
          </a:p>
          <a:p>
            <a:pPr lvl="1"/>
            <a:r>
              <a:rPr lang="en-US" dirty="0"/>
              <a:t>Magnet:</a:t>
            </a:r>
          </a:p>
          <a:p>
            <a:pPr lvl="2"/>
            <a:r>
              <a:rPr lang="en-US" dirty="0"/>
              <a:t>Oppose the motion – Conservation of Energy!</a:t>
            </a:r>
          </a:p>
          <a:p>
            <a:pPr lvl="1"/>
            <a:r>
              <a:rPr lang="en-US" dirty="0"/>
              <a:t>Flux:</a:t>
            </a:r>
          </a:p>
          <a:p>
            <a:pPr lvl="2"/>
            <a:r>
              <a:rPr lang="en-US" dirty="0"/>
              <a:t>Lose it – replace it/Gain it – Oppose it</a:t>
            </a:r>
          </a:p>
          <a:p>
            <a:r>
              <a:rPr lang="en-US" dirty="0"/>
              <a:t>Direction of current, energy in wire, work done</a:t>
            </a:r>
          </a:p>
        </p:txBody>
      </p:sp>
      <p:sp>
        <p:nvSpPr>
          <p:cNvPr id="5133" name="Oval 19"/>
          <p:cNvSpPr>
            <a:spLocks noChangeArrowheads="1"/>
          </p:cNvSpPr>
          <p:nvPr/>
        </p:nvSpPr>
        <p:spPr bwMode="auto">
          <a:xfrm>
            <a:off x="11430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4" name="Oval 20"/>
          <p:cNvSpPr>
            <a:spLocks noChangeArrowheads="1"/>
          </p:cNvSpPr>
          <p:nvPr/>
        </p:nvSpPr>
        <p:spPr bwMode="auto">
          <a:xfrm>
            <a:off x="12954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5" name="Oval 21"/>
          <p:cNvSpPr>
            <a:spLocks noChangeArrowheads="1"/>
          </p:cNvSpPr>
          <p:nvPr/>
        </p:nvSpPr>
        <p:spPr bwMode="auto">
          <a:xfrm>
            <a:off x="14478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6" name="Oval 22"/>
          <p:cNvSpPr>
            <a:spLocks noChangeArrowheads="1"/>
          </p:cNvSpPr>
          <p:nvPr/>
        </p:nvSpPr>
        <p:spPr bwMode="auto">
          <a:xfrm>
            <a:off x="16002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7" name="Oval 23"/>
          <p:cNvSpPr>
            <a:spLocks noChangeArrowheads="1"/>
          </p:cNvSpPr>
          <p:nvPr/>
        </p:nvSpPr>
        <p:spPr bwMode="auto">
          <a:xfrm>
            <a:off x="17526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8" name="Oval 24"/>
          <p:cNvSpPr>
            <a:spLocks noChangeArrowheads="1"/>
          </p:cNvSpPr>
          <p:nvPr/>
        </p:nvSpPr>
        <p:spPr bwMode="auto">
          <a:xfrm>
            <a:off x="19050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39" name="Oval 25"/>
          <p:cNvSpPr>
            <a:spLocks noChangeArrowheads="1"/>
          </p:cNvSpPr>
          <p:nvPr/>
        </p:nvSpPr>
        <p:spPr bwMode="auto">
          <a:xfrm>
            <a:off x="20574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40" name="Oval 26"/>
          <p:cNvSpPr>
            <a:spLocks noChangeArrowheads="1"/>
          </p:cNvSpPr>
          <p:nvPr/>
        </p:nvSpPr>
        <p:spPr bwMode="auto">
          <a:xfrm>
            <a:off x="2209800" y="1706563"/>
            <a:ext cx="76200" cy="1143000"/>
          </a:xfrm>
          <a:prstGeom prst="ellipse">
            <a:avLst/>
          </a:prstGeom>
          <a:noFill/>
          <a:ln w="25400">
            <a:solidFill>
              <a:schemeClr val="tx1"/>
            </a:solidFill>
            <a:round/>
            <a:headEnd/>
            <a:tailEnd/>
          </a:ln>
        </p:spPr>
        <p:txBody>
          <a:bodyPr wrap="none" anchor="ctr"/>
          <a:lstStyle/>
          <a:p>
            <a:endParaRPr lang="en-US"/>
          </a:p>
        </p:txBody>
      </p:sp>
      <p:sp>
        <p:nvSpPr>
          <p:cNvPr id="5141" name="Oval 27"/>
          <p:cNvSpPr>
            <a:spLocks noChangeArrowheads="1"/>
          </p:cNvSpPr>
          <p:nvPr/>
        </p:nvSpPr>
        <p:spPr bwMode="auto">
          <a:xfrm>
            <a:off x="2362200" y="1706563"/>
            <a:ext cx="76200" cy="11430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2971800" y="-190500"/>
            <a:ext cx="6172200" cy="2523768"/>
          </a:xfrm>
          <a:prstGeom prst="rect">
            <a:avLst/>
          </a:prstGeom>
          <a:noFill/>
          <a:ln w="38100">
            <a:noFill/>
            <a:miter lim="800000"/>
            <a:headEnd/>
            <a:tailEnd/>
          </a:ln>
        </p:spPr>
        <p:txBody>
          <a:bodyPr>
            <a:spAutoFit/>
          </a:bodyPr>
          <a:lstStyle/>
          <a:p>
            <a:r>
              <a:rPr lang="en-US" sz="4400" dirty="0">
                <a:sym typeface="Symbol" pitchFamily="18" charset="2"/>
              </a:rPr>
              <a:t></a:t>
            </a:r>
            <a:r>
              <a:rPr lang="en-US" sz="2000" dirty="0">
                <a:sym typeface="Symbol" pitchFamily="18" charset="2"/>
              </a:rPr>
              <a:t> = -N </a:t>
            </a:r>
            <a:r>
              <a:rPr lang="en-US" sz="2000" u="sng" dirty="0">
                <a:sym typeface="Symbol" pitchFamily="18" charset="2"/>
              </a:rPr>
              <a:t></a:t>
            </a:r>
          </a:p>
          <a:p>
            <a:pPr lvl="1"/>
            <a:r>
              <a:rPr lang="en-US" sz="2000" dirty="0">
                <a:sym typeface="Symbol" pitchFamily="18" charset="2"/>
              </a:rPr>
              <a:t>        </a:t>
            </a:r>
            <a:r>
              <a:rPr lang="en-US" sz="2000" dirty="0" smtClean="0">
                <a:sym typeface="Symbol" pitchFamily="18" charset="2"/>
              </a:rPr>
              <a:t></a:t>
            </a:r>
            <a:r>
              <a:rPr lang="en-US" sz="2000" dirty="0">
                <a:sym typeface="Symbol" pitchFamily="18" charset="2"/>
              </a:rPr>
              <a:t>t</a:t>
            </a:r>
          </a:p>
          <a:p>
            <a:pPr lvl="1"/>
            <a:r>
              <a:rPr lang="en-US" sz="2000" dirty="0">
                <a:sym typeface="Symbol" pitchFamily="18" charset="2"/>
              </a:rPr>
              <a:t> - Electromotive force (voltage)</a:t>
            </a:r>
          </a:p>
          <a:p>
            <a:pPr lvl="1"/>
            <a:r>
              <a:rPr lang="en-US" sz="1400" dirty="0">
                <a:sym typeface="Symbol" pitchFamily="18" charset="2"/>
              </a:rPr>
              <a:t>(Current flows in a direction that opposes the change in flux)</a:t>
            </a:r>
            <a:endParaRPr lang="en-US" sz="1400" dirty="0"/>
          </a:p>
          <a:p>
            <a:pPr lvl="1"/>
            <a:r>
              <a:rPr lang="en-US" sz="2000" dirty="0"/>
              <a:t>N - # windings</a:t>
            </a:r>
          </a:p>
          <a:p>
            <a:pPr lvl="1"/>
            <a:r>
              <a:rPr lang="el-GR" sz="2000" dirty="0">
                <a:cs typeface="Times New Roman" charset="0"/>
                <a:sym typeface="Symbol" pitchFamily="18" charset="2"/>
              </a:rPr>
              <a:t>Δ</a:t>
            </a:r>
            <a:r>
              <a:rPr lang="en-US" sz="2000" dirty="0">
                <a:sym typeface="Symbol" pitchFamily="18" charset="2"/>
              </a:rPr>
              <a:t> - Change in Magnetic Flux</a:t>
            </a:r>
          </a:p>
          <a:p>
            <a:pPr lvl="1"/>
            <a:r>
              <a:rPr lang="el-GR" sz="2000" dirty="0">
                <a:cs typeface="Times New Roman" charset="0"/>
                <a:sym typeface="Symbol" pitchFamily="18" charset="2"/>
              </a:rPr>
              <a:t>Δ</a:t>
            </a:r>
            <a:r>
              <a:rPr lang="en-US" sz="2000" dirty="0">
                <a:cs typeface="Times New Roman" charset="0"/>
                <a:sym typeface="Symbol" pitchFamily="18" charset="2"/>
              </a:rPr>
              <a:t>t - The time elapsed</a:t>
            </a:r>
            <a:endParaRPr lang="en-US" sz="2000" dirty="0">
              <a:sym typeface="Symbol" pitchFamily="18" charset="2"/>
            </a:endParaRPr>
          </a:p>
        </p:txBody>
      </p:sp>
      <p:sp>
        <p:nvSpPr>
          <p:cNvPr id="6147" name="Text Box 3"/>
          <p:cNvSpPr txBox="1">
            <a:spLocks noChangeArrowheads="1"/>
          </p:cNvSpPr>
          <p:nvPr/>
        </p:nvSpPr>
        <p:spPr bwMode="auto">
          <a:xfrm>
            <a:off x="0" y="0"/>
            <a:ext cx="2407454" cy="769441"/>
          </a:xfrm>
          <a:prstGeom prst="rect">
            <a:avLst/>
          </a:prstGeom>
          <a:noFill/>
          <a:ln w="38100">
            <a:noFill/>
            <a:miter lim="800000"/>
            <a:headEnd/>
            <a:tailEnd/>
          </a:ln>
        </p:spPr>
        <p:txBody>
          <a:bodyPr wrap="none">
            <a:spAutoFit/>
          </a:bodyPr>
          <a:lstStyle/>
          <a:p>
            <a:r>
              <a:rPr lang="en-US" sz="2800"/>
              <a:t>Faraday’s Law:</a:t>
            </a:r>
          </a:p>
          <a:p>
            <a:r>
              <a:rPr lang="en-US" sz="1600"/>
              <a:t>(Maxwell’s 3</a:t>
            </a:r>
            <a:r>
              <a:rPr lang="en-US" sz="1600" baseline="30000"/>
              <a:t>rd</a:t>
            </a:r>
            <a:r>
              <a:rPr lang="en-US" sz="1600"/>
              <a:t> law)</a:t>
            </a:r>
          </a:p>
        </p:txBody>
      </p:sp>
      <p:sp>
        <p:nvSpPr>
          <p:cNvPr id="80900" name="Text Box 4"/>
          <p:cNvSpPr txBox="1">
            <a:spLocks noChangeArrowheads="1"/>
          </p:cNvSpPr>
          <p:nvPr/>
        </p:nvSpPr>
        <p:spPr bwMode="auto">
          <a:xfrm>
            <a:off x="120650" y="2836333"/>
            <a:ext cx="5262979" cy="3416320"/>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80901" name="Line 5"/>
          <p:cNvSpPr>
            <a:spLocks noChangeShapeType="1"/>
          </p:cNvSpPr>
          <p:nvPr/>
        </p:nvSpPr>
        <p:spPr bwMode="auto">
          <a:xfrm>
            <a:off x="1981200" y="3429000"/>
            <a:ext cx="3124200" cy="0"/>
          </a:xfrm>
          <a:prstGeom prst="line">
            <a:avLst/>
          </a:prstGeom>
          <a:noFill/>
          <a:ln w="38100">
            <a:solidFill>
              <a:srgbClr val="FF0000"/>
            </a:solidFill>
            <a:round/>
            <a:headEnd/>
            <a:tailEnd/>
          </a:ln>
        </p:spPr>
        <p:txBody>
          <a:bodyPr/>
          <a:lstStyle/>
          <a:p>
            <a:endParaRPr lang="en-US"/>
          </a:p>
        </p:txBody>
      </p:sp>
      <p:sp>
        <p:nvSpPr>
          <p:cNvPr id="80902" name="Line 6"/>
          <p:cNvSpPr>
            <a:spLocks noChangeShapeType="1"/>
          </p:cNvSpPr>
          <p:nvPr/>
        </p:nvSpPr>
        <p:spPr bwMode="auto">
          <a:xfrm>
            <a:off x="1981200" y="5270500"/>
            <a:ext cx="3124200" cy="0"/>
          </a:xfrm>
          <a:prstGeom prst="line">
            <a:avLst/>
          </a:prstGeom>
          <a:noFill/>
          <a:ln w="38100">
            <a:solidFill>
              <a:srgbClr val="FF0000"/>
            </a:solidFill>
            <a:round/>
            <a:headEnd/>
            <a:tailEnd/>
          </a:ln>
        </p:spPr>
        <p:txBody>
          <a:bodyPr/>
          <a:lstStyle/>
          <a:p>
            <a:endParaRPr lang="en-US"/>
          </a:p>
        </p:txBody>
      </p:sp>
      <p:sp>
        <p:nvSpPr>
          <p:cNvPr id="80903" name="Line 7"/>
          <p:cNvSpPr>
            <a:spLocks noChangeShapeType="1"/>
          </p:cNvSpPr>
          <p:nvPr/>
        </p:nvSpPr>
        <p:spPr bwMode="auto">
          <a:xfrm>
            <a:off x="1981200" y="3429000"/>
            <a:ext cx="0" cy="1841500"/>
          </a:xfrm>
          <a:prstGeom prst="line">
            <a:avLst/>
          </a:prstGeom>
          <a:noFill/>
          <a:ln w="38100">
            <a:solidFill>
              <a:srgbClr val="FF0000"/>
            </a:solidFill>
            <a:round/>
            <a:headEnd/>
            <a:tailEnd/>
          </a:ln>
        </p:spPr>
        <p:txBody>
          <a:bodyPr/>
          <a:lstStyle/>
          <a:p>
            <a:endParaRPr lang="en-US"/>
          </a:p>
        </p:txBody>
      </p:sp>
      <p:sp>
        <p:nvSpPr>
          <p:cNvPr id="80904" name="Line 8"/>
          <p:cNvSpPr>
            <a:spLocks noChangeShapeType="1"/>
          </p:cNvSpPr>
          <p:nvPr/>
        </p:nvSpPr>
        <p:spPr bwMode="auto">
          <a:xfrm>
            <a:off x="5086350" y="3429000"/>
            <a:ext cx="0" cy="1841500"/>
          </a:xfrm>
          <a:prstGeom prst="line">
            <a:avLst/>
          </a:prstGeom>
          <a:noFill/>
          <a:ln w="38100">
            <a:solidFill>
              <a:srgbClr val="FF0000"/>
            </a:solidFill>
            <a:round/>
            <a:headEnd/>
            <a:tailEnd/>
          </a:ln>
        </p:spPr>
        <p:txBody>
          <a:bodyPr/>
          <a:lstStyle/>
          <a:p>
            <a:endParaRPr lang="en-US"/>
          </a:p>
        </p:txBody>
      </p:sp>
      <p:sp>
        <p:nvSpPr>
          <p:cNvPr id="80905" name="Text Box 9"/>
          <p:cNvSpPr txBox="1">
            <a:spLocks noChangeArrowheads="1"/>
          </p:cNvSpPr>
          <p:nvPr/>
        </p:nvSpPr>
        <p:spPr bwMode="auto">
          <a:xfrm>
            <a:off x="838200" y="3937001"/>
            <a:ext cx="1160895" cy="523220"/>
          </a:xfrm>
          <a:prstGeom prst="rect">
            <a:avLst/>
          </a:prstGeom>
          <a:noFill/>
          <a:ln w="38100">
            <a:noFill/>
            <a:miter lim="800000"/>
            <a:headEnd/>
            <a:tailEnd/>
          </a:ln>
        </p:spPr>
        <p:txBody>
          <a:bodyPr wrap="none">
            <a:spAutoFit/>
          </a:bodyPr>
          <a:lstStyle/>
          <a:p>
            <a:r>
              <a:rPr lang="en-US" sz="2800"/>
              <a:t>50. cm</a:t>
            </a:r>
          </a:p>
        </p:txBody>
      </p:sp>
      <p:sp>
        <p:nvSpPr>
          <p:cNvPr id="80906" name="Text Box 10"/>
          <p:cNvSpPr txBox="1">
            <a:spLocks noChangeArrowheads="1"/>
          </p:cNvSpPr>
          <p:nvPr/>
        </p:nvSpPr>
        <p:spPr bwMode="auto">
          <a:xfrm>
            <a:off x="3200400" y="2996407"/>
            <a:ext cx="1071127" cy="523220"/>
          </a:xfrm>
          <a:prstGeom prst="rect">
            <a:avLst/>
          </a:prstGeom>
          <a:noFill/>
          <a:ln w="38100">
            <a:noFill/>
            <a:miter lim="800000"/>
            <a:headEnd/>
            <a:tailEnd/>
          </a:ln>
        </p:spPr>
        <p:txBody>
          <a:bodyPr wrap="none">
            <a:spAutoFit/>
          </a:bodyPr>
          <a:lstStyle/>
          <a:p>
            <a:r>
              <a:rPr lang="en-US" sz="2800"/>
              <a:t>75 cm</a:t>
            </a:r>
          </a:p>
        </p:txBody>
      </p:sp>
      <p:sp>
        <p:nvSpPr>
          <p:cNvPr id="80907" name="Line 11"/>
          <p:cNvSpPr>
            <a:spLocks noChangeShapeType="1"/>
          </p:cNvSpPr>
          <p:nvPr/>
        </p:nvSpPr>
        <p:spPr bwMode="auto">
          <a:xfrm>
            <a:off x="5257800" y="4381500"/>
            <a:ext cx="990600" cy="0"/>
          </a:xfrm>
          <a:prstGeom prst="line">
            <a:avLst/>
          </a:prstGeom>
          <a:noFill/>
          <a:ln w="38100">
            <a:solidFill>
              <a:srgbClr val="FF0000"/>
            </a:solidFill>
            <a:round/>
            <a:headEnd/>
            <a:tailEnd type="triangle" w="med" len="med"/>
          </a:ln>
        </p:spPr>
        <p:txBody>
          <a:bodyPr/>
          <a:lstStyle/>
          <a:p>
            <a:endParaRPr lang="en-US"/>
          </a:p>
        </p:txBody>
      </p:sp>
      <p:sp>
        <p:nvSpPr>
          <p:cNvPr id="80908" name="Text Box 12"/>
          <p:cNvSpPr txBox="1">
            <a:spLocks noChangeArrowheads="1"/>
          </p:cNvSpPr>
          <p:nvPr/>
        </p:nvSpPr>
        <p:spPr bwMode="auto">
          <a:xfrm>
            <a:off x="152400" y="3365501"/>
            <a:ext cx="1556773" cy="523220"/>
          </a:xfrm>
          <a:prstGeom prst="rect">
            <a:avLst/>
          </a:prstGeom>
          <a:noFill/>
          <a:ln w="9525">
            <a:noFill/>
            <a:miter lim="800000"/>
            <a:headEnd/>
            <a:tailEnd/>
          </a:ln>
        </p:spPr>
        <p:txBody>
          <a:bodyPr wrap="none">
            <a:spAutoFit/>
          </a:bodyPr>
          <a:lstStyle/>
          <a:p>
            <a:r>
              <a:rPr lang="en-US" sz="2800"/>
              <a:t>B = 1.7 T</a:t>
            </a:r>
          </a:p>
        </p:txBody>
      </p:sp>
      <p:sp>
        <p:nvSpPr>
          <p:cNvPr id="80909" name="Text Box 13"/>
          <p:cNvSpPr txBox="1">
            <a:spLocks noChangeArrowheads="1"/>
          </p:cNvSpPr>
          <p:nvPr/>
        </p:nvSpPr>
        <p:spPr bwMode="auto">
          <a:xfrm>
            <a:off x="0" y="2292615"/>
            <a:ext cx="8991600" cy="830997"/>
          </a:xfrm>
          <a:prstGeom prst="rect">
            <a:avLst/>
          </a:prstGeom>
          <a:noFill/>
          <a:ln w="9525">
            <a:noFill/>
            <a:miter lim="800000"/>
            <a:headEnd/>
            <a:tailEnd/>
          </a:ln>
        </p:spPr>
        <p:txBody>
          <a:bodyPr>
            <a:spAutoFit/>
          </a:bodyPr>
          <a:lstStyle/>
          <a:p>
            <a:r>
              <a:rPr lang="en-US"/>
              <a:t>Example: The loop is removed in 0.012 s.  What is the EMF generated?  Which way does the current flow? (N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dissolve">
                                      <p:cBhvr>
                                        <p:cTn id="7" dur="5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dissolve">
                                      <p:cBhvr>
                                        <p:cTn id="12" dur="500"/>
                                        <p:tgtEl>
                                          <p:spTgt spid="8090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0901"/>
                                        </p:tgtEl>
                                        <p:attrNameLst>
                                          <p:attrName>style.visibility</p:attrName>
                                        </p:attrNameLst>
                                      </p:cBhvr>
                                      <p:to>
                                        <p:strVal val="visible"/>
                                      </p:to>
                                    </p:set>
                                    <p:animEffect transition="in" filter="dissolve">
                                      <p:cBhvr>
                                        <p:cTn id="15" dur="500"/>
                                        <p:tgtEl>
                                          <p:spTgt spid="8090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0902"/>
                                        </p:tgtEl>
                                        <p:attrNameLst>
                                          <p:attrName>style.visibility</p:attrName>
                                        </p:attrNameLst>
                                      </p:cBhvr>
                                      <p:to>
                                        <p:strVal val="visible"/>
                                      </p:to>
                                    </p:set>
                                    <p:animEffect transition="in" filter="dissolve">
                                      <p:cBhvr>
                                        <p:cTn id="18" dur="500"/>
                                        <p:tgtEl>
                                          <p:spTgt spid="8090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0903"/>
                                        </p:tgtEl>
                                        <p:attrNameLst>
                                          <p:attrName>style.visibility</p:attrName>
                                        </p:attrNameLst>
                                      </p:cBhvr>
                                      <p:to>
                                        <p:strVal val="visible"/>
                                      </p:to>
                                    </p:set>
                                    <p:animEffect transition="in" filter="dissolve">
                                      <p:cBhvr>
                                        <p:cTn id="21" dur="500"/>
                                        <p:tgtEl>
                                          <p:spTgt spid="8090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0904"/>
                                        </p:tgtEl>
                                        <p:attrNameLst>
                                          <p:attrName>style.visibility</p:attrName>
                                        </p:attrNameLst>
                                      </p:cBhvr>
                                      <p:to>
                                        <p:strVal val="visible"/>
                                      </p:to>
                                    </p:set>
                                    <p:animEffect transition="in" filter="dissolve">
                                      <p:cBhvr>
                                        <p:cTn id="24" dur="500"/>
                                        <p:tgtEl>
                                          <p:spTgt spid="80904"/>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0905"/>
                                        </p:tgtEl>
                                        <p:attrNameLst>
                                          <p:attrName>style.visibility</p:attrName>
                                        </p:attrNameLst>
                                      </p:cBhvr>
                                      <p:to>
                                        <p:strVal val="visible"/>
                                      </p:to>
                                    </p:set>
                                    <p:animEffect transition="in" filter="dissolve">
                                      <p:cBhvr>
                                        <p:cTn id="27" dur="500"/>
                                        <p:tgtEl>
                                          <p:spTgt spid="8090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0906"/>
                                        </p:tgtEl>
                                        <p:attrNameLst>
                                          <p:attrName>style.visibility</p:attrName>
                                        </p:attrNameLst>
                                      </p:cBhvr>
                                      <p:to>
                                        <p:strVal val="visible"/>
                                      </p:to>
                                    </p:set>
                                    <p:animEffect transition="in" filter="dissolve">
                                      <p:cBhvr>
                                        <p:cTn id="30" dur="500"/>
                                        <p:tgtEl>
                                          <p:spTgt spid="8090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0907"/>
                                        </p:tgtEl>
                                        <p:attrNameLst>
                                          <p:attrName>style.visibility</p:attrName>
                                        </p:attrNameLst>
                                      </p:cBhvr>
                                      <p:to>
                                        <p:strVal val="visible"/>
                                      </p:to>
                                    </p:set>
                                    <p:animEffect transition="in" filter="dissolve">
                                      <p:cBhvr>
                                        <p:cTn id="33" dur="500"/>
                                        <p:tgtEl>
                                          <p:spTgt spid="8090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80908"/>
                                        </p:tgtEl>
                                        <p:attrNameLst>
                                          <p:attrName>style.visibility</p:attrName>
                                        </p:attrNameLst>
                                      </p:cBhvr>
                                      <p:to>
                                        <p:strVal val="visible"/>
                                      </p:to>
                                    </p:set>
                                    <p:animEffect transition="in" filter="dissolve">
                                      <p:cBhvr>
                                        <p:cTn id="36" dur="500"/>
                                        <p:tgtEl>
                                          <p:spTgt spid="8090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80909"/>
                                        </p:tgtEl>
                                        <p:attrNameLst>
                                          <p:attrName>style.visibility</p:attrName>
                                        </p:attrNameLst>
                                      </p:cBhvr>
                                      <p:to>
                                        <p:strVal val="visible"/>
                                      </p:to>
                                    </p:set>
                                    <p:animEffect transition="in" filter="dissolve">
                                      <p:cBhvr>
                                        <p:cTn id="39" dur="500"/>
                                        <p:tgtEl>
                                          <p:spTgt spid="80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900" grpId="0"/>
      <p:bldP spid="80901" grpId="0" animBg="1"/>
      <p:bldP spid="80902" grpId="0" animBg="1"/>
      <p:bldP spid="80903" grpId="0" animBg="1"/>
      <p:bldP spid="80904" grpId="0" animBg="1"/>
      <p:bldP spid="80905" grpId="0"/>
      <p:bldP spid="80906" grpId="0"/>
      <p:bldP spid="80907" grpId="0" animBg="1"/>
      <p:bldP spid="80908" grpId="0"/>
      <p:bldP spid="809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09600" y="254001"/>
            <a:ext cx="8305800" cy="3416320"/>
          </a:xfrm>
          <a:prstGeom prst="rect">
            <a:avLst/>
          </a:prstGeom>
          <a:noFill/>
          <a:ln w="9525">
            <a:noFill/>
            <a:miter lim="800000"/>
            <a:headEnd/>
            <a:tailEnd/>
          </a:ln>
        </p:spPr>
        <p:txBody>
          <a:bodyPr>
            <a:spAutoFit/>
          </a:bodyPr>
          <a:lstStyle/>
          <a:p>
            <a:r>
              <a:rPr lang="en-US" sz="1800"/>
              <a:t>The loop is removed in .012 s.  What is the EMF generated?  Which way does the current flow? (N = 1)</a:t>
            </a:r>
          </a:p>
          <a:p>
            <a:endParaRPr lang="en-US" sz="1800"/>
          </a:p>
          <a:p>
            <a:r>
              <a:rPr lang="en-US" sz="1800"/>
              <a:t>So the flux (out of the page) goes away.  The flux is (1.7 T)(0.75 m)(0.50 m) = 0.6375 Webers (Tm</a:t>
            </a:r>
            <a:r>
              <a:rPr lang="en-US" sz="1800" baseline="30000"/>
              <a:t>2</a:t>
            </a:r>
            <a:r>
              <a:rPr lang="en-US" sz="1800"/>
              <a:t>), and the EMF is (0.6375 Webers)/(0.012 s) = 53.125 V</a:t>
            </a:r>
          </a:p>
          <a:p>
            <a:endParaRPr lang="en-US" sz="1800"/>
          </a:p>
          <a:p>
            <a:r>
              <a:rPr lang="en-US" sz="1800"/>
              <a:t>Now for the direction, we lost flux out of the page, so we replace it (therefore resisting the change)  to create flux out of the page, the loop would make the N pole out of the page, and therefore the current would go acw (anti clockwise) in the loop using the loop right hand rule.</a:t>
            </a:r>
          </a:p>
          <a:p>
            <a:endParaRPr lang="en-US" sz="1800"/>
          </a:p>
          <a:p>
            <a:r>
              <a:rPr lang="en-US" sz="1800"/>
              <a:t>There are other ways to predict the direction, but in this case, this is the best.</a:t>
            </a:r>
          </a:p>
        </p:txBody>
      </p:sp>
      <p:sp>
        <p:nvSpPr>
          <p:cNvPr id="7171" name="Text Box 3"/>
          <p:cNvSpPr txBox="1">
            <a:spLocks noChangeArrowheads="1"/>
          </p:cNvSpPr>
          <p:nvPr/>
        </p:nvSpPr>
        <p:spPr bwMode="auto">
          <a:xfrm>
            <a:off x="304800" y="5462324"/>
            <a:ext cx="790473" cy="276999"/>
          </a:xfrm>
          <a:prstGeom prst="rect">
            <a:avLst/>
          </a:prstGeom>
          <a:noFill/>
          <a:ln w="9525">
            <a:noFill/>
            <a:miter lim="800000"/>
            <a:headEnd/>
            <a:tailEnd/>
          </a:ln>
        </p:spPr>
        <p:txBody>
          <a:bodyPr wrap="none">
            <a:spAutoFit/>
          </a:bodyPr>
          <a:lstStyle/>
          <a:p>
            <a:r>
              <a:rPr lang="en-US" sz="1200"/>
              <a:t>53 V, acw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49720" y="1445949"/>
            <a:ext cx="6954148" cy="1107996"/>
          </a:xfrm>
          <a:prstGeom prst="rect">
            <a:avLst/>
          </a:prstGeom>
          <a:noFill/>
          <a:ln w="9525">
            <a:noFill/>
            <a:miter lim="800000"/>
            <a:headEnd/>
            <a:tailEnd/>
          </a:ln>
        </p:spPr>
        <p:txBody>
          <a:bodyPr wrap="none">
            <a:spAutoFit/>
          </a:bodyPr>
          <a:lstStyle/>
          <a:p>
            <a:pPr algn="ctr"/>
            <a:r>
              <a:rPr lang="en-US" sz="6600"/>
              <a:t>Whiteboards - EMF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254000"/>
            <a:ext cx="8229600" cy="1815882"/>
          </a:xfrm>
          <a:prstGeom prst="rect">
            <a:avLst/>
          </a:prstGeom>
          <a:noFill/>
          <a:ln w="9525">
            <a:noFill/>
            <a:miter lim="800000"/>
            <a:headEnd/>
            <a:tailEnd/>
          </a:ln>
        </p:spPr>
        <p:txBody>
          <a:bodyPr>
            <a:spAutoFit/>
          </a:bodyPr>
          <a:lstStyle/>
          <a:p>
            <a:r>
              <a:rPr lang="en-US" sz="2800" dirty="0"/>
              <a:t>The approach of the magnet makes the B field inside the 3.0 cm </a:t>
            </a:r>
            <a:r>
              <a:rPr lang="en-US" sz="2800" b="1" u="sng" dirty="0"/>
              <a:t>diameter</a:t>
            </a:r>
            <a:r>
              <a:rPr lang="en-US" sz="2800" dirty="0"/>
              <a:t> loop go from </a:t>
            </a:r>
            <a:r>
              <a:rPr lang="en-US" sz="2800" dirty="0" smtClean="0"/>
              <a:t>0.025 </a:t>
            </a:r>
            <a:r>
              <a:rPr lang="en-US" sz="2800" dirty="0"/>
              <a:t>T to </a:t>
            </a:r>
            <a:r>
              <a:rPr lang="en-US" sz="2800" dirty="0" smtClean="0"/>
              <a:t>0.175 </a:t>
            </a:r>
            <a:r>
              <a:rPr lang="en-US" sz="2800" dirty="0"/>
              <a:t>T in </a:t>
            </a:r>
            <a:r>
              <a:rPr lang="en-US" sz="2800" dirty="0" smtClean="0"/>
              <a:t>0.0035 </a:t>
            </a:r>
            <a:r>
              <a:rPr lang="en-US" sz="2800" dirty="0"/>
              <a:t>s.  What is the EMF, direction of the current, and which electrode is + (current flows out of it)</a:t>
            </a:r>
          </a:p>
        </p:txBody>
      </p:sp>
      <p:sp>
        <p:nvSpPr>
          <p:cNvPr id="9219" name="Text Box 3"/>
          <p:cNvSpPr txBox="1">
            <a:spLocks noChangeArrowheads="1"/>
          </p:cNvSpPr>
          <p:nvPr/>
        </p:nvSpPr>
        <p:spPr bwMode="auto">
          <a:xfrm>
            <a:off x="304800" y="5462324"/>
            <a:ext cx="1151918" cy="276999"/>
          </a:xfrm>
          <a:prstGeom prst="rect">
            <a:avLst/>
          </a:prstGeom>
          <a:noFill/>
          <a:ln w="9525">
            <a:noFill/>
            <a:miter lim="800000"/>
            <a:headEnd/>
            <a:tailEnd/>
          </a:ln>
        </p:spPr>
        <p:txBody>
          <a:bodyPr wrap="none">
            <a:spAutoFit/>
          </a:bodyPr>
          <a:lstStyle/>
          <a:p>
            <a:r>
              <a:rPr lang="en-US" sz="1200" dirty="0" smtClean="0"/>
              <a:t>0.030 </a:t>
            </a:r>
            <a:r>
              <a:rPr lang="en-US" sz="1200" dirty="0"/>
              <a:t>V, </a:t>
            </a:r>
            <a:r>
              <a:rPr lang="en-US" sz="1200" dirty="0" err="1"/>
              <a:t>acw</a:t>
            </a:r>
            <a:r>
              <a:rPr lang="en-US" sz="1200" dirty="0"/>
              <a:t>, A</a:t>
            </a:r>
          </a:p>
        </p:txBody>
      </p:sp>
      <p:sp>
        <p:nvSpPr>
          <p:cNvPr id="9220" name="Rectangle 8"/>
          <p:cNvSpPr>
            <a:spLocks noChangeArrowheads="1"/>
          </p:cNvSpPr>
          <p:nvPr/>
        </p:nvSpPr>
        <p:spPr bwMode="auto">
          <a:xfrm>
            <a:off x="3657600" y="3175000"/>
            <a:ext cx="3962400" cy="698500"/>
          </a:xfrm>
          <a:prstGeom prst="rect">
            <a:avLst/>
          </a:prstGeom>
          <a:noFill/>
          <a:ln w="38100">
            <a:solidFill>
              <a:srgbClr val="FF0000"/>
            </a:solidFill>
            <a:miter lim="800000"/>
            <a:headEnd/>
            <a:tailEnd/>
          </a:ln>
        </p:spPr>
        <p:txBody>
          <a:bodyPr wrap="none" anchor="ctr"/>
          <a:lstStyle/>
          <a:p>
            <a:endParaRPr lang="en-US"/>
          </a:p>
        </p:txBody>
      </p:sp>
      <p:sp>
        <p:nvSpPr>
          <p:cNvPr id="9221" name="Line 9"/>
          <p:cNvSpPr>
            <a:spLocks noChangeShapeType="1"/>
          </p:cNvSpPr>
          <p:nvPr/>
        </p:nvSpPr>
        <p:spPr bwMode="auto">
          <a:xfrm flipV="1">
            <a:off x="3657600" y="2918355"/>
            <a:ext cx="533400" cy="256646"/>
          </a:xfrm>
          <a:prstGeom prst="line">
            <a:avLst/>
          </a:prstGeom>
          <a:noFill/>
          <a:ln w="38100">
            <a:solidFill>
              <a:srgbClr val="FF0000"/>
            </a:solidFill>
            <a:round/>
            <a:headEnd/>
            <a:tailEnd/>
          </a:ln>
        </p:spPr>
        <p:txBody>
          <a:bodyPr/>
          <a:lstStyle/>
          <a:p>
            <a:endParaRPr lang="en-US"/>
          </a:p>
        </p:txBody>
      </p:sp>
      <p:sp>
        <p:nvSpPr>
          <p:cNvPr id="9222" name="Line 10"/>
          <p:cNvSpPr>
            <a:spLocks noChangeShapeType="1"/>
          </p:cNvSpPr>
          <p:nvPr/>
        </p:nvSpPr>
        <p:spPr bwMode="auto">
          <a:xfrm>
            <a:off x="4191000" y="2921000"/>
            <a:ext cx="3962400" cy="0"/>
          </a:xfrm>
          <a:prstGeom prst="line">
            <a:avLst/>
          </a:prstGeom>
          <a:noFill/>
          <a:ln w="38100">
            <a:solidFill>
              <a:srgbClr val="FF0000"/>
            </a:solidFill>
            <a:round/>
            <a:headEnd/>
            <a:tailEnd/>
          </a:ln>
        </p:spPr>
        <p:txBody>
          <a:bodyPr/>
          <a:lstStyle/>
          <a:p>
            <a:endParaRPr lang="en-US"/>
          </a:p>
        </p:txBody>
      </p:sp>
      <p:sp>
        <p:nvSpPr>
          <p:cNvPr id="9223" name="Line 11"/>
          <p:cNvSpPr>
            <a:spLocks noChangeShapeType="1"/>
          </p:cNvSpPr>
          <p:nvPr/>
        </p:nvSpPr>
        <p:spPr bwMode="auto">
          <a:xfrm flipV="1">
            <a:off x="7620000" y="2921000"/>
            <a:ext cx="533400" cy="254000"/>
          </a:xfrm>
          <a:prstGeom prst="line">
            <a:avLst/>
          </a:prstGeom>
          <a:noFill/>
          <a:ln w="38100">
            <a:solidFill>
              <a:srgbClr val="FF0000"/>
            </a:solidFill>
            <a:round/>
            <a:headEnd/>
            <a:tailEnd/>
          </a:ln>
        </p:spPr>
        <p:txBody>
          <a:bodyPr/>
          <a:lstStyle/>
          <a:p>
            <a:endParaRPr lang="en-US"/>
          </a:p>
        </p:txBody>
      </p:sp>
      <p:sp>
        <p:nvSpPr>
          <p:cNvPr id="9224" name="Line 12"/>
          <p:cNvSpPr>
            <a:spLocks noChangeShapeType="1"/>
          </p:cNvSpPr>
          <p:nvPr/>
        </p:nvSpPr>
        <p:spPr bwMode="auto">
          <a:xfrm>
            <a:off x="8153400" y="2921000"/>
            <a:ext cx="0" cy="698500"/>
          </a:xfrm>
          <a:prstGeom prst="line">
            <a:avLst/>
          </a:prstGeom>
          <a:noFill/>
          <a:ln w="38100">
            <a:solidFill>
              <a:srgbClr val="FF0000"/>
            </a:solidFill>
            <a:round/>
            <a:headEnd/>
            <a:tailEnd/>
          </a:ln>
        </p:spPr>
        <p:txBody>
          <a:bodyPr/>
          <a:lstStyle/>
          <a:p>
            <a:endParaRPr lang="en-US"/>
          </a:p>
        </p:txBody>
      </p:sp>
      <p:sp>
        <p:nvSpPr>
          <p:cNvPr id="9225" name="Line 13"/>
          <p:cNvSpPr>
            <a:spLocks noChangeShapeType="1"/>
          </p:cNvSpPr>
          <p:nvPr/>
        </p:nvSpPr>
        <p:spPr bwMode="auto">
          <a:xfrm flipV="1">
            <a:off x="7620000" y="3616855"/>
            <a:ext cx="533400" cy="256646"/>
          </a:xfrm>
          <a:prstGeom prst="line">
            <a:avLst/>
          </a:prstGeom>
          <a:noFill/>
          <a:ln w="38100">
            <a:solidFill>
              <a:srgbClr val="FF0000"/>
            </a:solidFill>
            <a:round/>
            <a:headEnd/>
            <a:tailEnd/>
          </a:ln>
        </p:spPr>
        <p:txBody>
          <a:bodyPr/>
          <a:lstStyle/>
          <a:p>
            <a:endParaRPr lang="en-US"/>
          </a:p>
        </p:txBody>
      </p:sp>
      <p:sp>
        <p:nvSpPr>
          <p:cNvPr id="9226" name="Text Box 14"/>
          <p:cNvSpPr txBox="1">
            <a:spLocks noChangeArrowheads="1"/>
          </p:cNvSpPr>
          <p:nvPr/>
        </p:nvSpPr>
        <p:spPr bwMode="auto">
          <a:xfrm>
            <a:off x="3870326" y="3294063"/>
            <a:ext cx="444352" cy="523220"/>
          </a:xfrm>
          <a:prstGeom prst="rect">
            <a:avLst/>
          </a:prstGeom>
          <a:noFill/>
          <a:ln w="38100">
            <a:noFill/>
            <a:miter lim="800000"/>
            <a:headEnd/>
            <a:tailEnd/>
          </a:ln>
        </p:spPr>
        <p:txBody>
          <a:bodyPr wrap="none">
            <a:spAutoFit/>
          </a:bodyPr>
          <a:lstStyle/>
          <a:p>
            <a:r>
              <a:rPr lang="en-US" sz="2800"/>
              <a:t>N</a:t>
            </a:r>
          </a:p>
        </p:txBody>
      </p:sp>
      <p:sp>
        <p:nvSpPr>
          <p:cNvPr id="9227" name="Text Box 15"/>
          <p:cNvSpPr txBox="1">
            <a:spLocks noChangeArrowheads="1"/>
          </p:cNvSpPr>
          <p:nvPr/>
        </p:nvSpPr>
        <p:spPr bwMode="auto">
          <a:xfrm>
            <a:off x="6858000" y="3302001"/>
            <a:ext cx="385042" cy="523220"/>
          </a:xfrm>
          <a:prstGeom prst="rect">
            <a:avLst/>
          </a:prstGeom>
          <a:noFill/>
          <a:ln w="38100">
            <a:noFill/>
            <a:miter lim="800000"/>
            <a:headEnd/>
            <a:tailEnd/>
          </a:ln>
        </p:spPr>
        <p:txBody>
          <a:bodyPr wrap="none">
            <a:spAutoFit/>
          </a:bodyPr>
          <a:lstStyle/>
          <a:p>
            <a:r>
              <a:rPr lang="en-US" sz="2800"/>
              <a:t>S</a:t>
            </a:r>
          </a:p>
        </p:txBody>
      </p:sp>
      <p:sp>
        <p:nvSpPr>
          <p:cNvPr id="9228" name="Oval 16"/>
          <p:cNvSpPr>
            <a:spLocks noChangeArrowheads="1"/>
          </p:cNvSpPr>
          <p:nvPr/>
        </p:nvSpPr>
        <p:spPr bwMode="auto">
          <a:xfrm>
            <a:off x="1371600" y="2857500"/>
            <a:ext cx="838200" cy="1397000"/>
          </a:xfrm>
          <a:prstGeom prst="ellipse">
            <a:avLst/>
          </a:prstGeom>
          <a:noFill/>
          <a:ln w="38100">
            <a:solidFill>
              <a:srgbClr val="FF0000"/>
            </a:solidFill>
            <a:round/>
            <a:headEnd/>
            <a:tailEnd/>
          </a:ln>
        </p:spPr>
        <p:txBody>
          <a:bodyPr wrap="none" anchor="ctr"/>
          <a:lstStyle/>
          <a:p>
            <a:endParaRPr lang="en-US"/>
          </a:p>
        </p:txBody>
      </p:sp>
      <p:sp>
        <p:nvSpPr>
          <p:cNvPr id="9229" name="Line 17"/>
          <p:cNvSpPr>
            <a:spLocks noChangeShapeType="1"/>
          </p:cNvSpPr>
          <p:nvPr/>
        </p:nvSpPr>
        <p:spPr bwMode="auto">
          <a:xfrm flipH="1">
            <a:off x="4343400" y="2540000"/>
            <a:ext cx="1371600" cy="0"/>
          </a:xfrm>
          <a:prstGeom prst="line">
            <a:avLst/>
          </a:prstGeom>
          <a:noFill/>
          <a:ln w="38100">
            <a:solidFill>
              <a:srgbClr val="FF0000"/>
            </a:solidFill>
            <a:round/>
            <a:headEnd/>
            <a:tailEnd type="triangle" w="med" len="med"/>
          </a:ln>
        </p:spPr>
        <p:txBody>
          <a:bodyPr/>
          <a:lstStyle/>
          <a:p>
            <a:endParaRPr lang="en-US"/>
          </a:p>
        </p:txBody>
      </p:sp>
      <p:sp>
        <p:nvSpPr>
          <p:cNvPr id="9230" name="Rectangle 18"/>
          <p:cNvSpPr>
            <a:spLocks noChangeArrowheads="1"/>
          </p:cNvSpPr>
          <p:nvPr/>
        </p:nvSpPr>
        <p:spPr bwMode="auto">
          <a:xfrm>
            <a:off x="1752600" y="4127500"/>
            <a:ext cx="152400" cy="444500"/>
          </a:xfrm>
          <a:prstGeom prst="rect">
            <a:avLst/>
          </a:prstGeom>
          <a:solidFill>
            <a:schemeClr val="bg1"/>
          </a:solidFill>
          <a:ln w="38100">
            <a:noFill/>
            <a:miter lim="800000"/>
            <a:headEnd/>
            <a:tailEnd/>
          </a:ln>
        </p:spPr>
        <p:txBody>
          <a:bodyPr wrap="none" anchor="ctr"/>
          <a:lstStyle/>
          <a:p>
            <a:endParaRPr lang="en-US"/>
          </a:p>
        </p:txBody>
      </p:sp>
      <p:sp>
        <p:nvSpPr>
          <p:cNvPr id="9231" name="Line 19"/>
          <p:cNvSpPr>
            <a:spLocks noChangeShapeType="1"/>
          </p:cNvSpPr>
          <p:nvPr/>
        </p:nvSpPr>
        <p:spPr bwMode="auto">
          <a:xfrm>
            <a:off x="1752600" y="4254500"/>
            <a:ext cx="0" cy="317500"/>
          </a:xfrm>
          <a:prstGeom prst="line">
            <a:avLst/>
          </a:prstGeom>
          <a:noFill/>
          <a:ln w="38100">
            <a:solidFill>
              <a:srgbClr val="FF0000"/>
            </a:solidFill>
            <a:round/>
            <a:headEnd/>
            <a:tailEnd/>
          </a:ln>
        </p:spPr>
        <p:txBody>
          <a:bodyPr/>
          <a:lstStyle/>
          <a:p>
            <a:endParaRPr lang="en-US"/>
          </a:p>
        </p:txBody>
      </p:sp>
      <p:sp>
        <p:nvSpPr>
          <p:cNvPr id="9232" name="Line 20"/>
          <p:cNvSpPr>
            <a:spLocks noChangeShapeType="1"/>
          </p:cNvSpPr>
          <p:nvPr/>
        </p:nvSpPr>
        <p:spPr bwMode="auto">
          <a:xfrm>
            <a:off x="1924050" y="4222750"/>
            <a:ext cx="0" cy="317500"/>
          </a:xfrm>
          <a:prstGeom prst="line">
            <a:avLst/>
          </a:prstGeom>
          <a:noFill/>
          <a:ln w="38100">
            <a:solidFill>
              <a:srgbClr val="FF0000"/>
            </a:solidFill>
            <a:round/>
            <a:headEnd/>
            <a:tailEnd/>
          </a:ln>
        </p:spPr>
        <p:txBody>
          <a:bodyPr/>
          <a:lstStyle/>
          <a:p>
            <a:endParaRPr lang="en-US"/>
          </a:p>
        </p:txBody>
      </p:sp>
      <p:sp>
        <p:nvSpPr>
          <p:cNvPr id="9233" name="Text Box 21"/>
          <p:cNvSpPr txBox="1">
            <a:spLocks noChangeArrowheads="1"/>
          </p:cNvSpPr>
          <p:nvPr/>
        </p:nvSpPr>
        <p:spPr bwMode="auto">
          <a:xfrm>
            <a:off x="1219201" y="4318000"/>
            <a:ext cx="407484" cy="461665"/>
          </a:xfrm>
          <a:prstGeom prst="rect">
            <a:avLst/>
          </a:prstGeom>
          <a:noFill/>
          <a:ln w="38100">
            <a:noFill/>
            <a:miter lim="800000"/>
            <a:headEnd/>
            <a:tailEnd/>
          </a:ln>
        </p:spPr>
        <p:txBody>
          <a:bodyPr wrap="none">
            <a:spAutoFit/>
          </a:bodyPr>
          <a:lstStyle/>
          <a:p>
            <a:r>
              <a:rPr lang="en-US"/>
              <a:t>A</a:t>
            </a:r>
          </a:p>
        </p:txBody>
      </p:sp>
      <p:sp>
        <p:nvSpPr>
          <p:cNvPr id="9234" name="Text Box 22"/>
          <p:cNvSpPr txBox="1">
            <a:spLocks noChangeArrowheads="1"/>
          </p:cNvSpPr>
          <p:nvPr/>
        </p:nvSpPr>
        <p:spPr bwMode="auto">
          <a:xfrm>
            <a:off x="2057400" y="4318000"/>
            <a:ext cx="389850" cy="461665"/>
          </a:xfrm>
          <a:prstGeom prst="rect">
            <a:avLst/>
          </a:prstGeom>
          <a:noFill/>
          <a:ln w="38100">
            <a:noFill/>
            <a:miter lim="800000"/>
            <a:headEnd/>
            <a:tailEnd/>
          </a:ln>
        </p:spPr>
        <p:txBody>
          <a:bodyPr wrap="none">
            <a:spAutoFit/>
          </a:bodyPr>
          <a:lstStyle/>
          <a:p>
            <a:r>
              <a:rPr lang="en-US"/>
              <a:t>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254000"/>
            <a:ext cx="8001000" cy="1384995"/>
          </a:xfrm>
          <a:prstGeom prst="rect">
            <a:avLst/>
          </a:prstGeom>
          <a:noFill/>
          <a:ln w="9525">
            <a:noFill/>
            <a:miter lim="800000"/>
            <a:headEnd/>
            <a:tailEnd/>
          </a:ln>
        </p:spPr>
        <p:txBody>
          <a:bodyPr>
            <a:spAutoFit/>
          </a:bodyPr>
          <a:lstStyle/>
          <a:p>
            <a:r>
              <a:rPr lang="en-US" sz="2800"/>
              <a:t>The bar moves to the right at 2.0 m/s, and the loop is 1.5 m wide.  What EMF is generated, and which direction is the current?</a:t>
            </a:r>
          </a:p>
        </p:txBody>
      </p:sp>
      <p:sp>
        <p:nvSpPr>
          <p:cNvPr id="10243" name="Text Box 3"/>
          <p:cNvSpPr txBox="1">
            <a:spLocks noChangeArrowheads="1"/>
          </p:cNvSpPr>
          <p:nvPr/>
        </p:nvSpPr>
        <p:spPr bwMode="auto">
          <a:xfrm>
            <a:off x="304800" y="5462324"/>
            <a:ext cx="828945" cy="276999"/>
          </a:xfrm>
          <a:prstGeom prst="rect">
            <a:avLst/>
          </a:prstGeom>
          <a:noFill/>
          <a:ln w="9525">
            <a:noFill/>
            <a:miter lim="800000"/>
            <a:headEnd/>
            <a:tailEnd/>
          </a:ln>
        </p:spPr>
        <p:txBody>
          <a:bodyPr wrap="none">
            <a:spAutoFit/>
          </a:bodyPr>
          <a:lstStyle/>
          <a:p>
            <a:r>
              <a:rPr lang="en-US" sz="1200"/>
              <a:t>9.6 V, acw</a:t>
            </a:r>
          </a:p>
        </p:txBody>
      </p:sp>
      <p:sp>
        <p:nvSpPr>
          <p:cNvPr id="10244" name="Text Box 6"/>
          <p:cNvSpPr txBox="1">
            <a:spLocks noChangeArrowheads="1"/>
          </p:cNvSpPr>
          <p:nvPr/>
        </p:nvSpPr>
        <p:spPr bwMode="auto">
          <a:xfrm>
            <a:off x="4114800" y="4572000"/>
            <a:ext cx="2343334" cy="769441"/>
          </a:xfrm>
          <a:prstGeom prst="rect">
            <a:avLst/>
          </a:prstGeom>
          <a:noFill/>
          <a:ln w="9525">
            <a:noFill/>
            <a:miter lim="800000"/>
            <a:headEnd/>
            <a:tailEnd/>
          </a:ln>
        </p:spPr>
        <p:txBody>
          <a:bodyPr wrap="none">
            <a:spAutoFit/>
          </a:bodyPr>
          <a:lstStyle/>
          <a:p>
            <a:r>
              <a:rPr lang="en-US" sz="4400"/>
              <a:t>B = 3.2 T</a:t>
            </a:r>
          </a:p>
        </p:txBody>
      </p:sp>
      <p:sp>
        <p:nvSpPr>
          <p:cNvPr id="10245" name="Text Box 7"/>
          <p:cNvSpPr txBox="1">
            <a:spLocks noChangeArrowheads="1"/>
          </p:cNvSpPr>
          <p:nvPr/>
        </p:nvSpPr>
        <p:spPr bwMode="auto">
          <a:xfrm>
            <a:off x="1905000" y="1748896"/>
            <a:ext cx="5230919" cy="3170099"/>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10246" name="Rectangle 8"/>
          <p:cNvSpPr>
            <a:spLocks noChangeArrowheads="1"/>
          </p:cNvSpPr>
          <p:nvPr/>
        </p:nvSpPr>
        <p:spPr bwMode="auto">
          <a:xfrm>
            <a:off x="2743200" y="2349500"/>
            <a:ext cx="5257800" cy="1206500"/>
          </a:xfrm>
          <a:prstGeom prst="rect">
            <a:avLst/>
          </a:prstGeom>
          <a:noFill/>
          <a:ln w="38100">
            <a:solidFill>
              <a:srgbClr val="FF0000"/>
            </a:solidFill>
            <a:miter lim="800000"/>
            <a:headEnd/>
            <a:tailEnd/>
          </a:ln>
        </p:spPr>
        <p:txBody>
          <a:bodyPr wrap="none" anchor="ctr"/>
          <a:lstStyle/>
          <a:p>
            <a:endParaRPr lang="en-US"/>
          </a:p>
        </p:txBody>
      </p:sp>
      <p:sp>
        <p:nvSpPr>
          <p:cNvPr id="10247" name="Line 9"/>
          <p:cNvSpPr>
            <a:spLocks noChangeShapeType="1"/>
          </p:cNvSpPr>
          <p:nvPr/>
        </p:nvSpPr>
        <p:spPr bwMode="auto">
          <a:xfrm>
            <a:off x="8001000" y="2349500"/>
            <a:ext cx="0" cy="1206500"/>
          </a:xfrm>
          <a:prstGeom prst="line">
            <a:avLst/>
          </a:prstGeom>
          <a:noFill/>
          <a:ln w="38100">
            <a:solidFill>
              <a:schemeClr val="bg1"/>
            </a:solidFill>
            <a:round/>
            <a:headEnd/>
            <a:tailEnd/>
          </a:ln>
        </p:spPr>
        <p:txBody>
          <a:bodyPr/>
          <a:lstStyle/>
          <a:p>
            <a:endParaRPr lang="en-US"/>
          </a:p>
        </p:txBody>
      </p:sp>
      <p:sp>
        <p:nvSpPr>
          <p:cNvPr id="10248" name="Line 10"/>
          <p:cNvSpPr>
            <a:spLocks noChangeShapeType="1"/>
          </p:cNvSpPr>
          <p:nvPr/>
        </p:nvSpPr>
        <p:spPr bwMode="auto">
          <a:xfrm>
            <a:off x="3962400" y="2159000"/>
            <a:ext cx="0" cy="1524000"/>
          </a:xfrm>
          <a:prstGeom prst="line">
            <a:avLst/>
          </a:prstGeom>
          <a:noFill/>
          <a:ln w="38100">
            <a:solidFill>
              <a:srgbClr val="FF0000"/>
            </a:solidFill>
            <a:round/>
            <a:headEnd/>
            <a:tailEnd/>
          </a:ln>
        </p:spPr>
        <p:txBody>
          <a:bodyPr/>
          <a:lstStyle/>
          <a:p>
            <a:endParaRPr lang="en-US"/>
          </a:p>
        </p:txBody>
      </p:sp>
      <p:sp>
        <p:nvSpPr>
          <p:cNvPr id="10249" name="Line 11"/>
          <p:cNvSpPr>
            <a:spLocks noChangeShapeType="1"/>
          </p:cNvSpPr>
          <p:nvPr/>
        </p:nvSpPr>
        <p:spPr bwMode="auto">
          <a:xfrm>
            <a:off x="3962400" y="2921000"/>
            <a:ext cx="1143000" cy="0"/>
          </a:xfrm>
          <a:prstGeom prst="line">
            <a:avLst/>
          </a:prstGeom>
          <a:noFill/>
          <a:ln w="38100">
            <a:solidFill>
              <a:srgbClr val="FF0000"/>
            </a:solidFill>
            <a:round/>
            <a:headEnd/>
            <a:tailEnd type="triangle" w="med" len="med"/>
          </a:ln>
        </p:spPr>
        <p:txBody>
          <a:bodyPr/>
          <a:lstStyle/>
          <a:p>
            <a:endParaRPr lang="en-US"/>
          </a:p>
        </p:txBody>
      </p:sp>
      <p:sp>
        <p:nvSpPr>
          <p:cNvPr id="10250" name="Text Box 12"/>
          <p:cNvSpPr txBox="1">
            <a:spLocks noChangeArrowheads="1"/>
          </p:cNvSpPr>
          <p:nvPr/>
        </p:nvSpPr>
        <p:spPr bwMode="auto">
          <a:xfrm>
            <a:off x="5410201" y="2857500"/>
            <a:ext cx="1393330" cy="584775"/>
          </a:xfrm>
          <a:prstGeom prst="rect">
            <a:avLst/>
          </a:prstGeom>
          <a:noFill/>
          <a:ln w="38100">
            <a:noFill/>
            <a:miter lim="800000"/>
            <a:headEnd/>
            <a:tailEnd/>
          </a:ln>
        </p:spPr>
        <p:txBody>
          <a:bodyPr wrap="none">
            <a:spAutoFit/>
          </a:bodyPr>
          <a:lstStyle/>
          <a:p>
            <a:r>
              <a:rPr lang="en-US" sz="3200"/>
              <a:t>2.0 m/s</a:t>
            </a:r>
          </a:p>
        </p:txBody>
      </p:sp>
      <p:sp>
        <p:nvSpPr>
          <p:cNvPr id="10251" name="Text Box 13"/>
          <p:cNvSpPr txBox="1">
            <a:spLocks noChangeArrowheads="1"/>
          </p:cNvSpPr>
          <p:nvPr/>
        </p:nvSpPr>
        <p:spPr bwMode="auto">
          <a:xfrm>
            <a:off x="1676401" y="2722563"/>
            <a:ext cx="1002197" cy="523220"/>
          </a:xfrm>
          <a:prstGeom prst="rect">
            <a:avLst/>
          </a:prstGeom>
          <a:noFill/>
          <a:ln w="38100">
            <a:noFill/>
            <a:miter lim="800000"/>
            <a:headEnd/>
            <a:tailEnd/>
          </a:ln>
        </p:spPr>
        <p:txBody>
          <a:bodyPr wrap="none">
            <a:spAutoFit/>
          </a:bodyPr>
          <a:lstStyle/>
          <a:p>
            <a:r>
              <a:rPr lang="en-US" sz="2800"/>
              <a:t>1.5 m</a:t>
            </a:r>
          </a:p>
        </p:txBody>
      </p:sp>
      <p:sp>
        <p:nvSpPr>
          <p:cNvPr id="10252" name="Rectangle 15"/>
          <p:cNvSpPr>
            <a:spLocks noChangeArrowheads="1"/>
          </p:cNvSpPr>
          <p:nvPr/>
        </p:nvSpPr>
        <p:spPr bwMode="auto">
          <a:xfrm>
            <a:off x="7772400" y="1905000"/>
            <a:ext cx="838200" cy="2032000"/>
          </a:xfrm>
          <a:prstGeom prst="rect">
            <a:avLst/>
          </a:prstGeom>
          <a:solidFill>
            <a:schemeClr val="bg1"/>
          </a:solidFill>
          <a:ln w="38100">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1024</TotalTime>
  <Words>2097</Words>
  <Application>Microsoft Office PowerPoint</Application>
  <PresentationFormat>On-screen Show (16:10)</PresentationFormat>
  <Paragraphs>252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79</cp:revision>
  <dcterms:created xsi:type="dcterms:W3CDTF">2003-10-15T03:35:38Z</dcterms:created>
  <dcterms:modified xsi:type="dcterms:W3CDTF">2017-03-06T20:21:21Z</dcterms:modified>
</cp:coreProperties>
</file>