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5" r:id="rId2"/>
    <p:sldId id="287" r:id="rId3"/>
    <p:sldId id="288" r:id="rId4"/>
    <p:sldId id="259" r:id="rId5"/>
    <p:sldId id="266" r:id="rId6"/>
    <p:sldId id="267" r:id="rId7"/>
    <p:sldId id="268" r:id="rId8"/>
    <p:sldId id="269" r:id="rId9"/>
    <p:sldId id="271" r:id="rId10"/>
    <p:sldId id="270" r:id="rId11"/>
    <p:sldId id="272" r:id="rId12"/>
    <p:sldId id="274" r:id="rId13"/>
    <p:sldId id="273" r:id="rId14"/>
    <p:sldId id="275" r:id="rId15"/>
    <p:sldId id="276" r:id="rId16"/>
    <p:sldId id="277" r:id="rId17"/>
    <p:sldId id="278" r:id="rId18"/>
    <p:sldId id="279" r:id="rId19"/>
    <p:sldId id="289" r:id="rId20"/>
    <p:sldId id="280" r:id="rId21"/>
    <p:sldId id="282" r:id="rId22"/>
    <p:sldId id="285" r:id="rId23"/>
    <p:sldId id="286" r:id="rId24"/>
    <p:sldId id="284" r:id="rId25"/>
    <p:sldId id="283" r:id="rId2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6" autoAdjust="0"/>
    <p:restoredTop sz="94667" autoAdjust="0"/>
  </p:normalViewPr>
  <p:slideViewPr>
    <p:cSldViewPr>
      <p:cViewPr>
        <p:scale>
          <a:sx n="66" d="100"/>
          <a:sy n="66" d="100"/>
        </p:scale>
        <p:origin x="-2096" y="-1528"/>
      </p:cViewPr>
      <p:guideLst>
        <p:guide orient="horz" pos="180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7105-463B-421B-A2D6-AC84D269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0BFCB-8F43-4AC2-B8F8-7AF30C3E2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C48D1-61CE-4617-B523-D749F7A8C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FD15-548F-486D-8B82-78929F527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8F91E-B138-48FE-B98B-988CA442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75376-5FDE-401E-BA10-29918ADEE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A65EF-E717-4AAE-B5C2-8BEEA0E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0611-7C6B-49B3-BFCD-9B73FCEE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82702-667E-40C6-B533-9A9DFC16E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823CD-FA58-4B2E-85B5-45AECE734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51F72-766F-4BC2-8078-32412323D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/>
            </a:lvl1pPr>
          </a:lstStyle>
          <a:p>
            <a:pPr>
              <a:defRPr/>
            </a:pPr>
            <a:fld id="{F87AC982-53A2-40CF-8A39-7B22765EE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6" y="460375"/>
            <a:ext cx="28520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aseline="0"/>
              <a:t>Forces on wire</a:t>
            </a:r>
          </a:p>
          <a:p>
            <a:pPr lvl="1">
              <a:buFontTx/>
              <a:buChar char="•"/>
            </a:pPr>
            <a:r>
              <a:rPr lang="en-US" sz="3200" baseline="0"/>
              <a:t>How to</a:t>
            </a:r>
          </a:p>
          <a:p>
            <a:pPr lvl="1">
              <a:buFontTx/>
              <a:buChar char="•"/>
            </a:pPr>
            <a:r>
              <a:rPr lang="en-US" sz="3200" baseline="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down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rot="5400000" flipV="1">
            <a:off x="4190339" y="367639"/>
            <a:ext cx="1323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152900" y="193675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1270" name="Text Box 18"/>
          <p:cNvSpPr txBox="1">
            <a:spLocks noChangeArrowheads="1"/>
          </p:cNvSpPr>
          <p:nvPr/>
        </p:nvSpPr>
        <p:spPr bwMode="auto">
          <a:xfrm>
            <a:off x="3810001" y="44450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1271" name="Text Box 19"/>
          <p:cNvSpPr txBox="1">
            <a:spLocks noChangeArrowheads="1"/>
          </p:cNvSpPr>
          <p:nvPr/>
        </p:nvSpPr>
        <p:spPr bwMode="auto">
          <a:xfrm>
            <a:off x="1600200" y="1079500"/>
            <a:ext cx="5262979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402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left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rot="10800000" flipV="1">
            <a:off x="3810000" y="762000"/>
            <a:ext cx="1588" cy="393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125914" y="193675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43001" y="22860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600200" y="1079500"/>
            <a:ext cx="5262979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  <a:p>
            <a:r>
              <a:rPr lang="en-US" baseline="0"/>
              <a:t>.    .     .     .     .     .     .     .     .     .     .     .</a:t>
            </a:r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5867400" y="4953000"/>
            <a:ext cx="15181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Show other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5309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down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rot="16200000" flipV="1">
            <a:off x="4723739" y="367639"/>
            <a:ext cx="1323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038725" y="193675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114801" y="39370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905000" y="1113896"/>
            <a:ext cx="523512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1592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down to the left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rot="19718483" flipV="1">
            <a:off x="4722814" y="762000"/>
            <a:ext cx="1587" cy="393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038725" y="193675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14801" y="39370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05000" y="1113896"/>
            <a:ext cx="523512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5000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magnetic field?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9281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inta da page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4354514" y="222250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2362200" y="2921000"/>
            <a:ext cx="441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4495800" y="3238500"/>
            <a:ext cx="0" cy="10821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4648200" y="3873500"/>
            <a:ext cx="49847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254001"/>
            <a:ext cx="39533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current?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9622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da page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2222500"/>
            <a:ext cx="49847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29210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4495801" y="5080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grpSp>
        <p:nvGrpSpPr>
          <p:cNvPr id="16391" name="Group 8"/>
          <p:cNvGrpSpPr>
            <a:grpSpLocks/>
          </p:cNvGrpSpPr>
          <p:nvPr/>
        </p:nvGrpSpPr>
        <p:grpSpPr bwMode="auto">
          <a:xfrm rot="5400000">
            <a:off x="1638300" y="1714500"/>
            <a:ext cx="4191000" cy="3048000"/>
            <a:chOff x="768" y="1632"/>
            <a:chExt cx="3168" cy="1920"/>
          </a:xfrm>
        </p:grpSpPr>
        <p:sp>
          <p:nvSpPr>
            <p:cNvPr id="16392" name="Line 9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2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5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8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9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9281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inta da page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00400" y="101600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7413" name="Rectangle 19"/>
          <p:cNvSpPr>
            <a:spLocks noChangeArrowheads="1"/>
          </p:cNvSpPr>
          <p:nvPr/>
        </p:nvSpPr>
        <p:spPr bwMode="auto">
          <a:xfrm>
            <a:off x="1296988" y="2094178"/>
            <a:ext cx="914400" cy="1775354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N</a:t>
            </a:r>
          </a:p>
        </p:txBody>
      </p:sp>
      <p:sp>
        <p:nvSpPr>
          <p:cNvPr id="17414" name="Rectangle 21"/>
          <p:cNvSpPr>
            <a:spLocks noChangeArrowheads="1"/>
          </p:cNvSpPr>
          <p:nvPr/>
        </p:nvSpPr>
        <p:spPr bwMode="auto">
          <a:xfrm>
            <a:off x="4267200" y="2095500"/>
            <a:ext cx="914400" cy="1775354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S</a:t>
            </a:r>
          </a:p>
        </p:txBody>
      </p:sp>
      <p:sp>
        <p:nvSpPr>
          <p:cNvPr id="17415" name="Line 22"/>
          <p:cNvSpPr>
            <a:spLocks noChangeShapeType="1"/>
          </p:cNvSpPr>
          <p:nvPr/>
        </p:nvSpPr>
        <p:spPr bwMode="auto">
          <a:xfrm rot="10800000">
            <a:off x="3124200" y="1333500"/>
            <a:ext cx="1588" cy="3365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9622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da page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05000" y="247650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048000" y="1016000"/>
            <a:ext cx="2209800" cy="1143000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baseline="0"/>
              <a:t>N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3048000" y="3175000"/>
            <a:ext cx="2209800" cy="1143000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S</a:t>
            </a:r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 flipH="1">
            <a:off x="2362200" y="26670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9622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da page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533400" y="2094178"/>
            <a:ext cx="914400" cy="1775354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N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503613" y="2095500"/>
            <a:ext cx="914400" cy="1775354"/>
          </a:xfrm>
          <a:prstGeom prst="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aseline="0"/>
              <a:t>S</a:t>
            </a:r>
          </a:p>
        </p:txBody>
      </p:sp>
      <p:grpSp>
        <p:nvGrpSpPr>
          <p:cNvPr id="19462" name="Group 8"/>
          <p:cNvGrpSpPr>
            <a:grpSpLocks/>
          </p:cNvGrpSpPr>
          <p:nvPr/>
        </p:nvGrpSpPr>
        <p:grpSpPr bwMode="auto">
          <a:xfrm>
            <a:off x="6400800" y="2730500"/>
            <a:ext cx="304800" cy="420688"/>
            <a:chOff x="864" y="432"/>
            <a:chExt cx="192" cy="318"/>
          </a:xfrm>
        </p:grpSpPr>
        <p:sp>
          <p:nvSpPr>
            <p:cNvPr id="19480" name="Line 9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10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11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12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3" name="Group 13"/>
          <p:cNvGrpSpPr>
            <a:grpSpLocks/>
          </p:cNvGrpSpPr>
          <p:nvPr/>
        </p:nvGrpSpPr>
        <p:grpSpPr bwMode="auto">
          <a:xfrm rot="5400000">
            <a:off x="5562600" y="1168400"/>
            <a:ext cx="127000" cy="584200"/>
            <a:chOff x="384" y="400"/>
            <a:chExt cx="48" cy="368"/>
          </a:xfrm>
        </p:grpSpPr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4" name="Line 24"/>
          <p:cNvSpPr>
            <a:spLocks noChangeShapeType="1"/>
          </p:cNvSpPr>
          <p:nvPr/>
        </p:nvSpPr>
        <p:spPr bwMode="auto">
          <a:xfrm flipV="1">
            <a:off x="6553200" y="1460500"/>
            <a:ext cx="0" cy="133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25"/>
          <p:cNvSpPr>
            <a:spLocks noChangeShapeType="1"/>
          </p:cNvSpPr>
          <p:nvPr/>
        </p:nvSpPr>
        <p:spPr bwMode="auto">
          <a:xfrm>
            <a:off x="5867400" y="14605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26"/>
          <p:cNvSpPr>
            <a:spLocks noChangeShapeType="1"/>
          </p:cNvSpPr>
          <p:nvPr/>
        </p:nvSpPr>
        <p:spPr bwMode="auto">
          <a:xfrm>
            <a:off x="2590800" y="14605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27"/>
          <p:cNvSpPr>
            <a:spLocks noChangeShapeType="1"/>
          </p:cNvSpPr>
          <p:nvPr/>
        </p:nvSpPr>
        <p:spPr bwMode="auto">
          <a:xfrm flipV="1">
            <a:off x="6553200" y="2984500"/>
            <a:ext cx="0" cy="139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28"/>
          <p:cNvSpPr>
            <a:spLocks noChangeShapeType="1"/>
          </p:cNvSpPr>
          <p:nvPr/>
        </p:nvSpPr>
        <p:spPr bwMode="auto">
          <a:xfrm flipV="1">
            <a:off x="2590800" y="1460500"/>
            <a:ext cx="0" cy="292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29"/>
          <p:cNvSpPr>
            <a:spLocks noChangeShapeType="1"/>
          </p:cNvSpPr>
          <p:nvPr/>
        </p:nvSpPr>
        <p:spPr bwMode="auto">
          <a:xfrm>
            <a:off x="2590800" y="43815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12726" y="93927"/>
            <a:ext cx="75596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aseline="0" dirty="0"/>
              <a:t>F = ?	Il = Up	B = W	(S)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 dirty="0"/>
              <a:t>F = ?	Il = N</a:t>
            </a:r>
            <a:r>
              <a:rPr lang="en-US" sz="2800" baseline="0" dirty="0" smtClean="0"/>
              <a:t>	B </a:t>
            </a:r>
            <a:r>
              <a:rPr lang="en-US" sz="2800" baseline="0" dirty="0"/>
              <a:t>= E</a:t>
            </a:r>
            <a:r>
              <a:rPr lang="en-US" sz="2800" baseline="0" dirty="0" smtClean="0"/>
              <a:t>	(</a:t>
            </a:r>
            <a:r>
              <a:rPr lang="en-US" sz="2800" baseline="0" dirty="0"/>
              <a:t>D)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 dirty="0"/>
              <a:t>F = Up	Il = W	B = ?		(S)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 dirty="0"/>
              <a:t>F = N	Il = Down	B = ?		(W)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 dirty="0"/>
              <a:t>F = E	Il = ?		B = N</a:t>
            </a:r>
            <a:r>
              <a:rPr lang="en-US" sz="2800" baseline="0" dirty="0" smtClean="0"/>
              <a:t>	(</a:t>
            </a:r>
            <a:r>
              <a:rPr lang="en-US" sz="2800" baseline="0" dirty="0"/>
              <a:t>D)</a:t>
            </a:r>
          </a:p>
          <a:p>
            <a:pPr marL="342900" indent="-342900">
              <a:buFontTx/>
              <a:buAutoNum type="arabicPeriod"/>
            </a:pPr>
            <a:r>
              <a:rPr lang="en-US" sz="2800" baseline="0" dirty="0"/>
              <a:t>F = W	Il = ?		B = Up	(S)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0" y="2667000"/>
            <a:ext cx="2667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aseline="0">
                <a:latin typeface="Arial" charset="0"/>
              </a:rPr>
              <a:t>N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W            E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63500"/>
            <a:ext cx="8205788" cy="39703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 dirty="0"/>
              <a:t>Force on a current carrying wire:</a:t>
            </a:r>
          </a:p>
          <a:p>
            <a:r>
              <a:rPr lang="en-US" sz="2800" baseline="0" dirty="0"/>
              <a:t>F = </a:t>
            </a:r>
            <a:r>
              <a:rPr lang="en-US" sz="2800" baseline="0" dirty="0" err="1"/>
              <a:t>IlxB</a:t>
            </a:r>
            <a:r>
              <a:rPr lang="en-US" sz="2800" baseline="0" dirty="0"/>
              <a:t> = </a:t>
            </a:r>
            <a:r>
              <a:rPr lang="en-US" sz="2800" baseline="0" dirty="0" err="1"/>
              <a:t>IlBsin</a:t>
            </a:r>
            <a:r>
              <a:rPr lang="en-US" sz="2800" baseline="0" dirty="0" err="1">
                <a:sym typeface="Symbol" pitchFamily="18" charset="2"/>
              </a:rPr>
              <a:t></a:t>
            </a:r>
            <a:r>
              <a:rPr lang="en-US" sz="2800" baseline="0" dirty="0">
                <a:sym typeface="Symbol" pitchFamily="18" charset="2"/>
              </a:rPr>
              <a:t> (</a:t>
            </a:r>
            <a:r>
              <a:rPr lang="en-US" sz="2800" baseline="0" dirty="0" err="1">
                <a:sym typeface="Symbol" pitchFamily="18" charset="2"/>
              </a:rPr>
              <a:t>rt</a:t>
            </a:r>
            <a:r>
              <a:rPr lang="en-US" sz="2800" baseline="0" dirty="0">
                <a:sym typeface="Symbol" pitchFamily="18" charset="2"/>
              </a:rPr>
              <a:t> hand direction)</a:t>
            </a:r>
          </a:p>
          <a:p>
            <a:pPr lvl="1">
              <a:buFontTx/>
              <a:buChar char="•"/>
            </a:pPr>
            <a:r>
              <a:rPr lang="en-US" sz="2800" baseline="0" dirty="0" err="1">
                <a:sym typeface="Symbol" pitchFamily="18" charset="2"/>
              </a:rPr>
              <a:t>x</a:t>
            </a:r>
            <a:r>
              <a:rPr lang="en-US" sz="2800" baseline="0" dirty="0">
                <a:sym typeface="Symbol" pitchFamily="18" charset="2"/>
              </a:rPr>
              <a:t> is vector cross product</a:t>
            </a:r>
          </a:p>
          <a:p>
            <a:pPr lvl="1">
              <a:buFontTx/>
              <a:buChar char="•"/>
            </a:pPr>
            <a:r>
              <a:rPr lang="en-US" sz="2800" baseline="0" dirty="0">
                <a:sym typeface="Symbol" pitchFamily="18" charset="2"/>
              </a:rPr>
              <a:t>F = force on wire (N)</a:t>
            </a:r>
          </a:p>
          <a:p>
            <a:pPr lvl="1">
              <a:buFontTx/>
              <a:buChar char="•"/>
            </a:pPr>
            <a:r>
              <a:rPr lang="en-US" sz="2800" baseline="0" dirty="0">
                <a:sym typeface="Symbol" pitchFamily="18" charset="2"/>
              </a:rPr>
              <a:t>I = current (A)</a:t>
            </a:r>
          </a:p>
          <a:p>
            <a:pPr lvl="1">
              <a:buFontTx/>
              <a:buChar char="•"/>
            </a:pPr>
            <a:r>
              <a:rPr lang="en-US" sz="2800" baseline="0" dirty="0" err="1">
                <a:sym typeface="Symbol" pitchFamily="18" charset="2"/>
              </a:rPr>
              <a:t>l</a:t>
            </a:r>
            <a:r>
              <a:rPr lang="en-US" sz="2800" baseline="0" dirty="0">
                <a:sym typeface="Symbol" pitchFamily="18" charset="2"/>
              </a:rPr>
              <a:t> = length of wire in B field (</a:t>
            </a:r>
            <a:r>
              <a:rPr lang="en-US" sz="2800" baseline="0" dirty="0" err="1">
                <a:sym typeface="Symbol" pitchFamily="18" charset="2"/>
              </a:rPr>
              <a:t>m</a:t>
            </a:r>
            <a:r>
              <a:rPr lang="en-US" sz="2800" baseline="0" dirty="0">
                <a:sym typeface="Symbol" pitchFamily="18" charset="2"/>
              </a:rPr>
              <a:t>)</a:t>
            </a:r>
          </a:p>
          <a:p>
            <a:pPr lvl="1">
              <a:buFontTx/>
              <a:buChar char="•"/>
            </a:pPr>
            <a:r>
              <a:rPr lang="en-US" sz="2800" baseline="0" dirty="0">
                <a:sym typeface="Symbol" pitchFamily="18" charset="2"/>
              </a:rPr>
              <a:t>B = magnetic field in </a:t>
            </a:r>
            <a:r>
              <a:rPr lang="en-US" sz="2800" baseline="0" dirty="0" err="1">
                <a:sym typeface="Symbol" pitchFamily="18" charset="2"/>
              </a:rPr>
              <a:t>Teslas</a:t>
            </a:r>
            <a:r>
              <a:rPr lang="en-US" sz="2800" baseline="0" dirty="0">
                <a:sym typeface="Symbol" pitchFamily="18" charset="2"/>
              </a:rPr>
              <a:t> (1 T = 1 N/Am)</a:t>
            </a:r>
          </a:p>
          <a:p>
            <a:pPr lvl="4"/>
            <a:r>
              <a:rPr lang="en-US" sz="2800" baseline="0" dirty="0">
                <a:sym typeface="Symbol" pitchFamily="18" charset="2"/>
              </a:rPr>
              <a:t>1 T = 10,000 Gauss</a:t>
            </a:r>
          </a:p>
          <a:p>
            <a:pPr lvl="1">
              <a:buFontTx/>
              <a:buChar char="•"/>
            </a:pPr>
            <a:r>
              <a:rPr lang="en-US" sz="2800" baseline="0" dirty="0" err="1">
                <a:sym typeface="Symbol" pitchFamily="18" charset="2"/>
              </a:rPr>
              <a:t></a:t>
            </a:r>
            <a:r>
              <a:rPr lang="en-US" sz="2800" baseline="0" dirty="0">
                <a:sym typeface="Symbol" pitchFamily="18" charset="2"/>
              </a:rPr>
              <a:t> = Angle twixt B and </a:t>
            </a:r>
            <a:r>
              <a:rPr lang="en-US" sz="2800" baseline="0" dirty="0" err="1">
                <a:sym typeface="Symbol" pitchFamily="18" charset="2"/>
              </a:rPr>
              <a:t>l</a:t>
            </a:r>
            <a:r>
              <a:rPr lang="en-US" sz="2800" baseline="0" dirty="0">
                <a:sym typeface="Symbol" pitchFamily="18" charset="2"/>
              </a:rPr>
              <a:t> (tail to tail)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3873500"/>
            <a:ext cx="8001000" cy="1587500"/>
            <a:chOff x="336" y="2544"/>
            <a:chExt cx="5040" cy="1200"/>
          </a:xfrm>
        </p:grpSpPr>
        <p:sp>
          <p:nvSpPr>
            <p:cNvPr id="3076" name="Text Box 5"/>
            <p:cNvSpPr txBox="1">
              <a:spLocks noChangeArrowheads="1"/>
            </p:cNvSpPr>
            <p:nvPr/>
          </p:nvSpPr>
          <p:spPr bwMode="auto">
            <a:xfrm>
              <a:off x="336" y="2899"/>
              <a:ext cx="3360" cy="8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aseline="0" dirty="0"/>
                <a:t>Demo - Wire loop with magnet</a:t>
              </a:r>
            </a:p>
            <a:p>
              <a:r>
                <a:rPr lang="en-US" sz="3200" baseline="0" dirty="0"/>
                <a:t>What about the direction???</a:t>
              </a:r>
              <a:endParaRPr lang="en-US" sz="3200" baseline="0" dirty="0">
                <a:sym typeface="Symbol" pitchFamily="18" charset="2"/>
              </a:endParaRPr>
            </a:p>
          </p:txBody>
        </p:sp>
        <p:grpSp>
          <p:nvGrpSpPr>
            <p:cNvPr id="3077" name="Group 10"/>
            <p:cNvGrpSpPr>
              <a:grpSpLocks/>
            </p:cNvGrpSpPr>
            <p:nvPr/>
          </p:nvGrpSpPr>
          <p:grpSpPr bwMode="auto">
            <a:xfrm>
              <a:off x="4032" y="2544"/>
              <a:ext cx="1344" cy="1200"/>
              <a:chOff x="1200" y="768"/>
              <a:chExt cx="2688" cy="2496"/>
            </a:xfrm>
          </p:grpSpPr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>
                <a:off x="1200" y="1872"/>
                <a:ext cx="469" cy="1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 baseline="0"/>
                  <a:t>I</a:t>
                </a:r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1920" y="768"/>
                <a:ext cx="1392" cy="864"/>
              </a:xfrm>
              <a:prstGeom prst="rect">
                <a:avLst/>
              </a:prstGeom>
              <a:solidFill>
                <a:schemeClr val="bg2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5400" b="1" baseline="0"/>
                  <a:t>N</a:t>
                </a:r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1392" cy="864"/>
              </a:xfrm>
              <a:prstGeom prst="rect">
                <a:avLst/>
              </a:prstGeom>
              <a:solidFill>
                <a:schemeClr val="bg2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5400" baseline="0"/>
                  <a:t>S</a:t>
                </a:r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488" y="201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41550" y="1445948"/>
            <a:ext cx="51461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 baseline="0"/>
              <a:t>Whiteboards - </a:t>
            </a:r>
          </a:p>
          <a:p>
            <a:pPr algn="ctr"/>
            <a:r>
              <a:rPr lang="en-US" sz="6600" baseline="0"/>
              <a:t>Force: </a:t>
            </a:r>
            <a:r>
              <a:rPr lang="en-US" sz="4400" baseline="0"/>
              <a:t>F = IlBsin</a:t>
            </a:r>
            <a:r>
              <a:rPr lang="en-US" sz="4400" baseline="0">
                <a:sym typeface="Symbol" pitchFamily="18" charset="2"/>
              </a:rPr>
              <a:t></a:t>
            </a:r>
            <a:endParaRPr lang="en-US" sz="9600" baseline="0"/>
          </a:p>
          <a:p>
            <a:pPr algn="ctr"/>
            <a:r>
              <a:rPr lang="en-US" sz="6600" baseline="0"/>
              <a:t>1 | 2 | 3 | 4 |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2540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A  0.15 T magnetic field is 27</a:t>
            </a:r>
            <a:r>
              <a:rPr lang="en-US" sz="2800" baseline="30000"/>
              <a:t>o</a:t>
            </a:r>
            <a:r>
              <a:rPr lang="en-US" sz="2800" baseline="0"/>
              <a:t> east of North  What’s the force on a 3.2 m long wire if the current is 5.0 A to the West?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838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2.1 N vertically downward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65126" y="1383771"/>
            <a:ext cx="8321675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>
                <a:sym typeface="Symbol" pitchFamily="18" charset="2"/>
              </a:rPr>
              <a:t> = </a:t>
            </a:r>
            <a:r>
              <a:rPr lang="en-US" sz="2800" baseline="0"/>
              <a:t> 90</a:t>
            </a:r>
            <a:r>
              <a:rPr lang="en-US" sz="2800" baseline="30000"/>
              <a:t>o</a:t>
            </a:r>
            <a:r>
              <a:rPr lang="en-US" sz="2800" baseline="0"/>
              <a:t> + 27</a:t>
            </a:r>
            <a:r>
              <a:rPr lang="en-US" sz="2800" baseline="30000"/>
              <a:t>o</a:t>
            </a:r>
            <a:r>
              <a:rPr lang="en-US" sz="2800" baseline="0"/>
              <a:t> = 117</a:t>
            </a:r>
            <a:r>
              <a:rPr lang="en-US" sz="2800" baseline="30000"/>
              <a:t>o</a:t>
            </a:r>
          </a:p>
          <a:p>
            <a:r>
              <a:rPr lang="en-US" sz="2800" baseline="0"/>
              <a:t>F = IlBsin</a:t>
            </a:r>
            <a:r>
              <a:rPr lang="en-US" sz="2800" baseline="0">
                <a:sym typeface="Symbol" pitchFamily="18" charset="2"/>
              </a:rPr>
              <a:t></a:t>
            </a:r>
          </a:p>
          <a:p>
            <a:r>
              <a:rPr lang="en-US" sz="2800" baseline="0">
                <a:sym typeface="Symbol" pitchFamily="18" charset="2"/>
              </a:rPr>
              <a:t>F = (5.0 A)(3.2 m)(0.15 T)sin(117</a:t>
            </a:r>
            <a:r>
              <a:rPr lang="en-US" sz="2800" baseline="30000">
                <a:sym typeface="Symbol" pitchFamily="18" charset="2"/>
              </a:rPr>
              <a:t>o</a:t>
            </a:r>
            <a:r>
              <a:rPr lang="en-US" sz="2800" baseline="0">
                <a:sym typeface="Symbol" pitchFamily="18" charset="2"/>
              </a:rPr>
              <a:t>) = 2.13841 N</a:t>
            </a:r>
          </a:p>
          <a:p>
            <a:r>
              <a:rPr lang="en-US" sz="2800" baseline="0">
                <a:sym typeface="Symbol" pitchFamily="18" charset="2"/>
              </a:rPr>
              <a:t>E x U = S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6096000" y="2667000"/>
            <a:ext cx="2667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aseline="0">
                <a:latin typeface="Arial" charset="0"/>
              </a:rPr>
              <a:t>N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W            E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254000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What current in what direction would you need to have a force of 10.0 N to the west in 50.0 cm of wire perpendicular to Earth’s magnetic field of 0.5 x 10</a:t>
            </a:r>
            <a:r>
              <a:rPr lang="en-US" sz="2800" baseline="30000"/>
              <a:t>-4</a:t>
            </a:r>
            <a:r>
              <a:rPr lang="en-US" sz="2800" baseline="0"/>
              <a:t> T to the North?</a:t>
            </a:r>
            <a:endParaRPr lang="en-US" sz="2800" baseline="300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12532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4 x 10</a:t>
            </a:r>
            <a:r>
              <a:rPr lang="en-US" sz="1200" baseline="30000"/>
              <a:t>5</a:t>
            </a:r>
            <a:r>
              <a:rPr lang="en-US" sz="1200" baseline="0"/>
              <a:t> A upward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65126" y="1383771"/>
            <a:ext cx="832167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aseline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4801" y="1841500"/>
            <a:ext cx="8321675" cy="21236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F = IlBsin</a:t>
            </a:r>
            <a:r>
              <a:rPr lang="en-US" sz="2800" baseline="0">
                <a:sym typeface="Symbol" pitchFamily="18" charset="2"/>
              </a:rPr>
              <a:t></a:t>
            </a:r>
          </a:p>
          <a:p>
            <a:r>
              <a:rPr lang="en-US" sz="2800" baseline="0">
                <a:sym typeface="Symbol" pitchFamily="18" charset="2"/>
              </a:rPr>
              <a:t>10.0 N = I(.500 m)(</a:t>
            </a:r>
            <a:r>
              <a:rPr lang="en-US" sz="2800" baseline="0"/>
              <a:t>.5 x 10</a:t>
            </a:r>
            <a:r>
              <a:rPr lang="en-US" sz="2800" baseline="30000"/>
              <a:t>-4</a:t>
            </a:r>
            <a:r>
              <a:rPr lang="en-US" sz="2800" baseline="0"/>
              <a:t> T</a:t>
            </a:r>
            <a:r>
              <a:rPr lang="en-US" sz="2800" baseline="0">
                <a:sym typeface="Symbol" pitchFamily="18" charset="2"/>
              </a:rPr>
              <a:t>)sin(90</a:t>
            </a:r>
            <a:r>
              <a:rPr lang="en-US" sz="2800" baseline="30000">
                <a:sym typeface="Symbol" pitchFamily="18" charset="2"/>
              </a:rPr>
              <a:t>o</a:t>
            </a:r>
            <a:r>
              <a:rPr lang="en-US" sz="2800" baseline="0">
                <a:sym typeface="Symbol" pitchFamily="18" charset="2"/>
              </a:rPr>
              <a:t>)</a:t>
            </a:r>
          </a:p>
          <a:p>
            <a:r>
              <a:rPr lang="en-US" sz="2800" baseline="0"/>
              <a:t>I = 4 x 10</a:t>
            </a:r>
            <a:r>
              <a:rPr lang="en-US" sz="2800" baseline="30000"/>
              <a:t>5</a:t>
            </a:r>
            <a:r>
              <a:rPr lang="en-US" sz="2800" baseline="0"/>
              <a:t> A</a:t>
            </a:r>
          </a:p>
          <a:p>
            <a:r>
              <a:rPr lang="en-US" baseline="0"/>
              <a:t>? x N = S</a:t>
            </a:r>
          </a:p>
          <a:p>
            <a:r>
              <a:rPr lang="en-US" baseline="0"/>
              <a:t>(U)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96000" y="2667000"/>
            <a:ext cx="2667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aseline="0">
                <a:latin typeface="Arial" charset="0"/>
              </a:rPr>
              <a:t>N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W            E</a:t>
            </a:r>
          </a:p>
          <a:p>
            <a:pPr algn="ctr"/>
            <a:endParaRPr lang="en-US" sz="2800" baseline="0">
              <a:latin typeface="Arial" charset="0"/>
            </a:endParaRPr>
          </a:p>
          <a:p>
            <a:pPr algn="ctr"/>
            <a:r>
              <a:rPr lang="en-US" sz="2800" baseline="0">
                <a:latin typeface="Arial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2540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 dirty="0"/>
              <a:t>A 17 cm wire forms a 37</a:t>
            </a:r>
            <a:r>
              <a:rPr lang="en-US" sz="2800" baseline="30000" dirty="0"/>
              <a:t>o </a:t>
            </a:r>
            <a:r>
              <a:rPr lang="en-US" sz="2800" baseline="0" dirty="0"/>
              <a:t>angle with an unknown magnetic field.  What is the magnetic field if the force equals </a:t>
            </a:r>
            <a:r>
              <a:rPr lang="en-US" sz="2800" baseline="0" dirty="0" smtClean="0"/>
              <a:t>0.015 </a:t>
            </a:r>
            <a:r>
              <a:rPr lang="en-US" sz="2800" baseline="0" dirty="0"/>
              <a:t>N and  I = 5.0 A?</a:t>
            </a:r>
            <a:endParaRPr lang="en-US" sz="2800" baseline="30000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8971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2.9 x 10</a:t>
            </a:r>
            <a:r>
              <a:rPr lang="en-US" sz="1200" baseline="30000"/>
              <a:t>-2</a:t>
            </a:r>
            <a:r>
              <a:rPr lang="en-US" sz="1200" baseline="0"/>
              <a:t> T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65126" y="1383771"/>
            <a:ext cx="8321675" cy="8925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aseline="0"/>
          </a:p>
          <a:p>
            <a:endParaRPr lang="en-US" baseline="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65126" y="1574271"/>
            <a:ext cx="8321675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 dirty="0"/>
              <a:t>F = </a:t>
            </a:r>
            <a:r>
              <a:rPr lang="en-US" sz="2800" baseline="0" dirty="0" err="1"/>
              <a:t>IlBsin</a:t>
            </a:r>
            <a:r>
              <a:rPr lang="en-US" sz="2800" baseline="0" dirty="0">
                <a:sym typeface="Symbol" pitchFamily="18" charset="2"/>
              </a:rPr>
              <a:t></a:t>
            </a:r>
          </a:p>
          <a:p>
            <a:r>
              <a:rPr lang="en-US" sz="2800" baseline="0" dirty="0" smtClean="0">
                <a:sym typeface="Symbol" pitchFamily="18" charset="2"/>
              </a:rPr>
              <a:t>0.015 </a:t>
            </a:r>
            <a:r>
              <a:rPr lang="en-US" sz="2800" baseline="0" dirty="0">
                <a:sym typeface="Symbol" pitchFamily="18" charset="2"/>
              </a:rPr>
              <a:t>N = (5.0 A)(.170 m)</a:t>
            </a:r>
            <a:r>
              <a:rPr lang="en-US" sz="2800" baseline="0" dirty="0" err="1">
                <a:sym typeface="Symbol" pitchFamily="18" charset="2"/>
              </a:rPr>
              <a:t>Bsin</a:t>
            </a:r>
            <a:r>
              <a:rPr lang="en-US" sz="2800" baseline="0" dirty="0">
                <a:sym typeface="Symbol" pitchFamily="18" charset="2"/>
              </a:rPr>
              <a:t>(37</a:t>
            </a:r>
            <a:r>
              <a:rPr lang="en-US" sz="2800" baseline="30000" dirty="0">
                <a:sym typeface="Symbol" pitchFamily="18" charset="2"/>
              </a:rPr>
              <a:t>o</a:t>
            </a:r>
            <a:r>
              <a:rPr lang="en-US" sz="2800" baseline="0" dirty="0">
                <a:sym typeface="Symbol" pitchFamily="18" charset="2"/>
              </a:rPr>
              <a:t>)</a:t>
            </a:r>
          </a:p>
          <a:p>
            <a:r>
              <a:rPr lang="en-US" sz="2800" baseline="0" dirty="0"/>
              <a:t>B = 2.9 x 10</a:t>
            </a:r>
            <a:r>
              <a:rPr lang="en-US" sz="2800" baseline="30000" dirty="0"/>
              <a:t>-2</a:t>
            </a:r>
            <a:r>
              <a:rPr lang="en-US" sz="2800" baseline="0" dirty="0"/>
              <a:t> T</a:t>
            </a:r>
          </a:p>
          <a:p>
            <a:endParaRPr lang="en-US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1" y="3683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8.5 A, ACW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26141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 dirty="0"/>
              <a:t>B = </a:t>
            </a:r>
            <a:r>
              <a:rPr lang="en-US" sz="4400" baseline="0" dirty="0" smtClean="0"/>
              <a:t>0.25 </a:t>
            </a:r>
            <a:r>
              <a:rPr lang="en-US" sz="4400" baseline="0" dirty="0"/>
              <a:t>T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609600" y="762000"/>
            <a:ext cx="5262979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</a:t>
            </a:r>
            <a:r>
              <a:rPr lang="en-US" baseline="0" dirty="0" smtClean="0"/>
              <a:t>.     </a:t>
            </a:r>
            <a:r>
              <a:rPr lang="en-US" baseline="0" dirty="0"/>
              <a:t>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  <a:p>
            <a:r>
              <a:rPr lang="en-US" baseline="0" dirty="0"/>
              <a:t>.    .     .     .     .     .     .     .     .     .     .     .</a:t>
            </a: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3124200" y="1905000"/>
            <a:ext cx="3505200" cy="146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6096000" y="20955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6096000" y="29210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5775325" y="2447396"/>
            <a:ext cx="88572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1.5 m</a:t>
            </a:r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6477000" y="2286000"/>
            <a:ext cx="381000" cy="25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6781800" y="2413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>
            <a:off x="7467600" y="2413000"/>
            <a:ext cx="7620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>
            <a:off x="7543800" y="2476500"/>
            <a:ext cx="0" cy="95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Oval 17"/>
          <p:cNvSpPr>
            <a:spLocks noChangeArrowheads="1"/>
          </p:cNvSpPr>
          <p:nvPr/>
        </p:nvSpPr>
        <p:spPr bwMode="auto">
          <a:xfrm>
            <a:off x="7391400" y="2413000"/>
            <a:ext cx="1524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8"/>
          <p:cNvSpPr>
            <a:spLocks noChangeArrowheads="1"/>
          </p:cNvSpPr>
          <p:nvPr/>
        </p:nvSpPr>
        <p:spPr bwMode="auto">
          <a:xfrm>
            <a:off x="7239000" y="3429000"/>
            <a:ext cx="381000" cy="25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19"/>
          <p:cNvSpPr txBox="1">
            <a:spLocks noChangeArrowheads="1"/>
          </p:cNvSpPr>
          <p:nvPr/>
        </p:nvSpPr>
        <p:spPr bwMode="auto">
          <a:xfrm>
            <a:off x="7146926" y="3653896"/>
            <a:ext cx="86859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3.2 N</a:t>
            </a:r>
          </a:p>
        </p:txBody>
      </p:sp>
      <p:sp>
        <p:nvSpPr>
          <p:cNvPr id="25617" name="Line 20"/>
          <p:cNvSpPr>
            <a:spLocks noChangeShapeType="1"/>
          </p:cNvSpPr>
          <p:nvPr/>
        </p:nvSpPr>
        <p:spPr bwMode="auto">
          <a:xfrm>
            <a:off x="7391400" y="13970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Text Box 21"/>
          <p:cNvSpPr txBox="1">
            <a:spLocks noChangeArrowheads="1"/>
          </p:cNvSpPr>
          <p:nvPr/>
        </p:nvSpPr>
        <p:spPr bwMode="auto">
          <a:xfrm>
            <a:off x="6689725" y="669396"/>
            <a:ext cx="132966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Balanced </a:t>
            </a:r>
          </a:p>
          <a:p>
            <a:r>
              <a:rPr lang="en-US" baseline="0"/>
              <a:t>    Pulley</a:t>
            </a:r>
          </a:p>
        </p:txBody>
      </p:sp>
      <p:sp>
        <p:nvSpPr>
          <p:cNvPr id="25619" name="Text Box 23"/>
          <p:cNvSpPr txBox="1">
            <a:spLocks noChangeArrowheads="1"/>
          </p:cNvSpPr>
          <p:nvPr/>
        </p:nvSpPr>
        <p:spPr bwMode="auto">
          <a:xfrm>
            <a:off x="838200" y="0"/>
            <a:ext cx="7070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aseline="0"/>
              <a:t>Find I and its direction in the B-Field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1508126" y="4254501"/>
            <a:ext cx="7026275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F = IlBsin</a:t>
            </a:r>
            <a:r>
              <a:rPr lang="en-US" sz="2800" baseline="0">
                <a:sym typeface="Symbol" pitchFamily="18" charset="2"/>
              </a:rPr>
              <a:t></a:t>
            </a:r>
          </a:p>
          <a:p>
            <a:r>
              <a:rPr lang="en-US" sz="2800" baseline="0">
                <a:sym typeface="Symbol" pitchFamily="18" charset="2"/>
              </a:rPr>
              <a:t>3.2 N = I(1.5 m)(.25 T)sin(90</a:t>
            </a:r>
            <a:r>
              <a:rPr lang="en-US" sz="2800" baseline="30000">
                <a:sym typeface="Symbol" pitchFamily="18" charset="2"/>
              </a:rPr>
              <a:t>o</a:t>
            </a:r>
            <a:r>
              <a:rPr lang="en-US" sz="2800" baseline="0">
                <a:sym typeface="Symbol" pitchFamily="18" charset="2"/>
              </a:rPr>
              <a:t>)</a:t>
            </a:r>
          </a:p>
          <a:p>
            <a:r>
              <a:rPr lang="en-US" sz="2800" baseline="0"/>
              <a:t>I = 8.5 A, ACW, down on left side</a:t>
            </a:r>
          </a:p>
          <a:p>
            <a:endParaRPr lang="en-US" baseline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8685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.060 N, Up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304800" y="1016000"/>
            <a:ext cx="26141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 dirty="0"/>
              <a:t>B = </a:t>
            </a:r>
            <a:r>
              <a:rPr lang="en-US" sz="4400" baseline="0" dirty="0" smtClean="0"/>
              <a:t>0.15 </a:t>
            </a:r>
            <a:r>
              <a:rPr lang="en-US" sz="4400" baseline="0" dirty="0"/>
              <a:t>T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2895600" y="542396"/>
            <a:ext cx="523512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  <a:p>
            <a:r>
              <a:rPr lang="en-US" sz="2000" baseline="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26629" name="Line 8"/>
          <p:cNvSpPr>
            <a:spLocks noChangeShapeType="1"/>
          </p:cNvSpPr>
          <p:nvPr/>
        </p:nvSpPr>
        <p:spPr bwMode="auto">
          <a:xfrm>
            <a:off x="4191000" y="1587500"/>
            <a:ext cx="320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>
            <a:off x="4191000" y="1587500"/>
            <a:ext cx="0" cy="222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>
            <a:off x="7391400" y="1651000"/>
            <a:ext cx="0" cy="222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632" name="Group 12"/>
          <p:cNvGrpSpPr>
            <a:grpSpLocks/>
          </p:cNvGrpSpPr>
          <p:nvPr/>
        </p:nvGrpSpPr>
        <p:grpSpPr bwMode="auto">
          <a:xfrm rot="5400000">
            <a:off x="6400800" y="3581400"/>
            <a:ext cx="127000" cy="584200"/>
            <a:chOff x="384" y="400"/>
            <a:chExt cx="48" cy="368"/>
          </a:xfrm>
        </p:grpSpPr>
        <p:sp>
          <p:nvSpPr>
            <p:cNvPr id="26646" name="Line 1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1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1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1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1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1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3" name="Group 23"/>
          <p:cNvGrpSpPr>
            <a:grpSpLocks/>
          </p:cNvGrpSpPr>
          <p:nvPr/>
        </p:nvGrpSpPr>
        <p:grpSpPr bwMode="auto">
          <a:xfrm rot="-5400000">
            <a:off x="5078413" y="3621088"/>
            <a:ext cx="254000" cy="504825"/>
            <a:chOff x="864" y="432"/>
            <a:chExt cx="192" cy="318"/>
          </a:xfrm>
        </p:grpSpPr>
        <p:sp>
          <p:nvSpPr>
            <p:cNvPr id="26642" name="Line 24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25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26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27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Line 28"/>
          <p:cNvSpPr>
            <a:spLocks noChangeShapeType="1"/>
          </p:cNvSpPr>
          <p:nvPr/>
        </p:nvSpPr>
        <p:spPr bwMode="auto">
          <a:xfrm>
            <a:off x="4191000" y="37465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29"/>
          <p:cNvSpPr>
            <a:spLocks noChangeShapeType="1"/>
          </p:cNvSpPr>
          <p:nvPr/>
        </p:nvSpPr>
        <p:spPr bwMode="auto">
          <a:xfrm>
            <a:off x="4191000" y="3873500"/>
            <a:ext cx="320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30"/>
          <p:cNvSpPr txBox="1">
            <a:spLocks noChangeArrowheads="1"/>
          </p:cNvSpPr>
          <p:nvPr/>
        </p:nvSpPr>
        <p:spPr bwMode="auto">
          <a:xfrm>
            <a:off x="5394326" y="3145896"/>
            <a:ext cx="102233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20. cm</a:t>
            </a:r>
          </a:p>
        </p:txBody>
      </p:sp>
      <p:sp>
        <p:nvSpPr>
          <p:cNvPr id="26637" name="Line 31"/>
          <p:cNvSpPr>
            <a:spLocks noChangeShapeType="1"/>
          </p:cNvSpPr>
          <p:nvPr/>
        </p:nvSpPr>
        <p:spPr bwMode="auto">
          <a:xfrm flipH="1">
            <a:off x="4419600" y="3365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32"/>
          <p:cNvSpPr>
            <a:spLocks noChangeShapeType="1"/>
          </p:cNvSpPr>
          <p:nvPr/>
        </p:nvSpPr>
        <p:spPr bwMode="auto">
          <a:xfrm>
            <a:off x="6324600" y="3365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Text Box 33"/>
          <p:cNvSpPr txBox="1">
            <a:spLocks noChangeArrowheads="1"/>
          </p:cNvSpPr>
          <p:nvPr/>
        </p:nvSpPr>
        <p:spPr bwMode="auto">
          <a:xfrm>
            <a:off x="4632326" y="3902604"/>
            <a:ext cx="23446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0"/>
              <a:t>12v             6.0 </a:t>
            </a:r>
            <a:r>
              <a:rPr lang="en-US" baseline="0">
                <a:latin typeface="Symbol" pitchFamily="18" charset="2"/>
                <a:sym typeface="Symbol" pitchFamily="18" charset="2"/>
              </a:rPr>
              <a:t></a:t>
            </a:r>
            <a:endParaRPr lang="en-US" baseline="0">
              <a:latin typeface="Symbol" pitchFamily="18" charset="2"/>
            </a:endParaRPr>
          </a:p>
        </p:txBody>
      </p:sp>
      <p:sp>
        <p:nvSpPr>
          <p:cNvPr id="26640" name="Text Box 38"/>
          <p:cNvSpPr txBox="1">
            <a:spLocks noChangeArrowheads="1"/>
          </p:cNvSpPr>
          <p:nvPr/>
        </p:nvSpPr>
        <p:spPr bwMode="auto">
          <a:xfrm>
            <a:off x="4191000" y="127000"/>
            <a:ext cx="4493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aseline="0"/>
              <a:t>Find F and its direction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1508126" y="4254501"/>
            <a:ext cx="7026275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0"/>
              <a:t>F = IlBsin</a:t>
            </a:r>
            <a:r>
              <a:rPr lang="en-US" sz="2800" baseline="0">
                <a:sym typeface="Symbol" pitchFamily="18" charset="2"/>
              </a:rPr>
              <a:t>, I = V/R = 2.0 A</a:t>
            </a:r>
          </a:p>
          <a:p>
            <a:r>
              <a:rPr lang="en-US" sz="2800" baseline="0">
                <a:sym typeface="Symbol" pitchFamily="18" charset="2"/>
              </a:rPr>
              <a:t>F = (2.0 A)(.20 m)(.15 T)sin(90</a:t>
            </a:r>
            <a:r>
              <a:rPr lang="en-US" sz="2800" baseline="30000">
                <a:sym typeface="Symbol" pitchFamily="18" charset="2"/>
              </a:rPr>
              <a:t>o</a:t>
            </a:r>
            <a:r>
              <a:rPr lang="en-US" sz="2800" baseline="0">
                <a:sym typeface="Symbol" pitchFamily="18" charset="2"/>
              </a:rPr>
              <a:t>)</a:t>
            </a:r>
          </a:p>
          <a:p>
            <a:r>
              <a:rPr lang="en-US" sz="2800" baseline="0"/>
              <a:t>F = .060 N, Up</a:t>
            </a:r>
          </a:p>
          <a:p>
            <a:endParaRPr lang="en-US" baseline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04800" y="82688"/>
            <a:ext cx="8205788" cy="553997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 dirty="0"/>
              <a:t>Force on a current carrying wire:</a:t>
            </a:r>
          </a:p>
          <a:p>
            <a:r>
              <a:rPr lang="en-US" baseline="0" dirty="0"/>
              <a:t>F = </a:t>
            </a:r>
            <a:r>
              <a:rPr lang="en-US" baseline="0" dirty="0" err="1"/>
              <a:t>ILxB</a:t>
            </a:r>
            <a:r>
              <a:rPr lang="en-US" baseline="0" dirty="0"/>
              <a:t> = </a:t>
            </a:r>
            <a:r>
              <a:rPr lang="en-US" baseline="0" dirty="0" err="1"/>
              <a:t>IlBsin</a:t>
            </a:r>
            <a:r>
              <a:rPr lang="en-US" baseline="0" dirty="0" err="1">
                <a:sym typeface="Symbol" pitchFamily="18" charset="2"/>
              </a:rPr>
              <a:t></a:t>
            </a:r>
            <a:endParaRPr lang="en-US" baseline="0" dirty="0">
              <a:sym typeface="Symbol" pitchFamily="18" charset="2"/>
            </a:endParaRPr>
          </a:p>
          <a:p>
            <a:pPr lvl="1">
              <a:buFontTx/>
              <a:buChar char="•"/>
            </a:pPr>
            <a:r>
              <a:rPr lang="en-US" baseline="0" dirty="0">
                <a:sym typeface="Symbol" pitchFamily="18" charset="2"/>
              </a:rPr>
              <a:t>F = force on wire (N)</a:t>
            </a:r>
          </a:p>
          <a:p>
            <a:pPr lvl="1">
              <a:buFontTx/>
              <a:buChar char="•"/>
            </a:pPr>
            <a:r>
              <a:rPr lang="en-US" baseline="0" dirty="0">
                <a:sym typeface="Symbol" pitchFamily="18" charset="2"/>
              </a:rPr>
              <a:t>I = current (A)</a:t>
            </a:r>
          </a:p>
          <a:p>
            <a:pPr lvl="1">
              <a:buFontTx/>
              <a:buChar char="•"/>
            </a:pPr>
            <a:r>
              <a:rPr lang="en-US" baseline="0" dirty="0" err="1">
                <a:sym typeface="Symbol" pitchFamily="18" charset="2"/>
              </a:rPr>
              <a:t>l</a:t>
            </a:r>
            <a:r>
              <a:rPr lang="en-US" baseline="0" dirty="0">
                <a:sym typeface="Symbol" pitchFamily="18" charset="2"/>
              </a:rPr>
              <a:t> = length of wire in B field (</a:t>
            </a:r>
            <a:r>
              <a:rPr lang="en-US" baseline="0" dirty="0" err="1">
                <a:sym typeface="Symbol" pitchFamily="18" charset="2"/>
              </a:rPr>
              <a:t>m</a:t>
            </a:r>
            <a:r>
              <a:rPr lang="en-US" baseline="0" dirty="0">
                <a:sym typeface="Symbol" pitchFamily="18" charset="2"/>
              </a:rPr>
              <a:t>)</a:t>
            </a:r>
          </a:p>
          <a:p>
            <a:pPr lvl="1">
              <a:buFontTx/>
              <a:buChar char="•"/>
            </a:pPr>
            <a:r>
              <a:rPr lang="en-US" baseline="0" dirty="0">
                <a:sym typeface="Symbol" pitchFamily="18" charset="2"/>
              </a:rPr>
              <a:t>B = magnetic field in </a:t>
            </a:r>
            <a:r>
              <a:rPr lang="en-US" baseline="0" dirty="0" err="1">
                <a:sym typeface="Symbol" pitchFamily="18" charset="2"/>
              </a:rPr>
              <a:t>Teslas</a:t>
            </a:r>
            <a:r>
              <a:rPr lang="en-US" baseline="0" dirty="0">
                <a:sym typeface="Symbol" pitchFamily="18" charset="2"/>
              </a:rPr>
              <a:t> (1 T = 1 N/Am)</a:t>
            </a:r>
          </a:p>
          <a:p>
            <a:pPr lvl="1">
              <a:buFontTx/>
              <a:buChar char="•"/>
            </a:pPr>
            <a:r>
              <a:rPr lang="en-US" baseline="0" dirty="0" err="1">
                <a:sym typeface="Symbol" pitchFamily="18" charset="2"/>
              </a:rPr>
              <a:t></a:t>
            </a:r>
            <a:r>
              <a:rPr lang="en-US" baseline="0" dirty="0">
                <a:sym typeface="Symbol" pitchFamily="18" charset="2"/>
              </a:rPr>
              <a:t> = Angle twixt B and </a:t>
            </a:r>
            <a:r>
              <a:rPr lang="en-US" baseline="0" dirty="0" err="1">
                <a:sym typeface="Symbol" pitchFamily="18" charset="2"/>
              </a:rPr>
              <a:t>l</a:t>
            </a:r>
            <a:r>
              <a:rPr lang="en-US" baseline="0" dirty="0">
                <a:sym typeface="Symbol" pitchFamily="18" charset="2"/>
              </a:rPr>
              <a:t> (tail to tail</a:t>
            </a:r>
            <a:r>
              <a:rPr lang="en-US" baseline="0" dirty="0" smtClean="0">
                <a:sym typeface="Symbol" pitchFamily="18" charset="2"/>
              </a:rPr>
              <a:t>)</a:t>
            </a:r>
          </a:p>
          <a:p>
            <a:endParaRPr lang="en-US" sz="2800" baseline="0" dirty="0" smtClean="0">
              <a:sym typeface="Symbol" pitchFamily="18" charset="2"/>
            </a:endParaRPr>
          </a:p>
          <a:p>
            <a:r>
              <a:rPr lang="en-US" sz="2800" baseline="0" dirty="0" smtClean="0">
                <a:sym typeface="Symbol" pitchFamily="18" charset="2"/>
              </a:rPr>
              <a:t>Direction </a:t>
            </a:r>
            <a:r>
              <a:rPr lang="en-US" sz="2800" baseline="0" dirty="0">
                <a:sym typeface="Symbol" pitchFamily="18" charset="2"/>
              </a:rPr>
              <a:t>of force:</a:t>
            </a:r>
          </a:p>
          <a:p>
            <a:r>
              <a:rPr lang="en-US" sz="2800" baseline="0" dirty="0">
                <a:sym typeface="Symbol" pitchFamily="18" charset="2"/>
              </a:rPr>
              <a:t>Index finger - 	Direction of Il</a:t>
            </a:r>
          </a:p>
          <a:p>
            <a:r>
              <a:rPr lang="en-US" sz="2800" baseline="0" dirty="0">
                <a:sym typeface="Symbol" pitchFamily="18" charset="2"/>
              </a:rPr>
              <a:t>Middle finger - 	Direction of B</a:t>
            </a:r>
          </a:p>
          <a:p>
            <a:r>
              <a:rPr lang="en-US" sz="2800" baseline="0" dirty="0">
                <a:sym typeface="Symbol" pitchFamily="18" charset="2"/>
              </a:rPr>
              <a:t>Thumb - 		Direction of Force</a:t>
            </a:r>
          </a:p>
          <a:p>
            <a:endParaRPr lang="en-US" sz="1800" baseline="0" dirty="0">
              <a:sym typeface="Symbol" pitchFamily="18" charset="2"/>
            </a:endParaRPr>
          </a:p>
          <a:p>
            <a:r>
              <a:rPr lang="en-US" sz="2800" baseline="0" dirty="0">
                <a:sym typeface="Symbol" pitchFamily="18" charset="2"/>
              </a:rPr>
              <a:t>Review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58813" y="1445949"/>
            <a:ext cx="841047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 baseline="0"/>
              <a:t>Whiteboards -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0050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the page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rot="10800000" flipV="1">
            <a:off x="4038600" y="1143000"/>
            <a:ext cx="1588" cy="234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81400" y="120650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6150" name="Group 17"/>
          <p:cNvGrpSpPr>
            <a:grpSpLocks/>
          </p:cNvGrpSpPr>
          <p:nvPr/>
        </p:nvGrpSpPr>
        <p:grpSpPr bwMode="auto">
          <a:xfrm>
            <a:off x="1219200" y="1143000"/>
            <a:ext cx="5029200" cy="2540000"/>
            <a:chOff x="768" y="1632"/>
            <a:chExt cx="3168" cy="1920"/>
          </a:xfrm>
        </p:grpSpPr>
        <p:sp>
          <p:nvSpPr>
            <p:cNvPr id="6152" name="Line 6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7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9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0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1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2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3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4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1" name="Text Box 18"/>
          <p:cNvSpPr txBox="1">
            <a:spLocks noChangeArrowheads="1"/>
          </p:cNvSpPr>
          <p:nvPr/>
        </p:nvSpPr>
        <p:spPr bwMode="auto">
          <a:xfrm>
            <a:off x="457201" y="19685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9281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inta da page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rot="10800000" flipV="1">
            <a:off x="4038600" y="1143000"/>
            <a:ext cx="1588" cy="234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81400" y="120650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 rot="10800000">
            <a:off x="1219200" y="1143000"/>
            <a:ext cx="5029200" cy="2540000"/>
            <a:chOff x="768" y="1632"/>
            <a:chExt cx="3168" cy="1920"/>
          </a:xfrm>
        </p:grpSpPr>
        <p:sp>
          <p:nvSpPr>
            <p:cNvPr id="7176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5" name="Text Box 18"/>
          <p:cNvSpPr txBox="1">
            <a:spLocks noChangeArrowheads="1"/>
          </p:cNvSpPr>
          <p:nvPr/>
        </p:nvSpPr>
        <p:spPr bwMode="auto">
          <a:xfrm>
            <a:off x="457201" y="19685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9622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outa da page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rot="10800000" flipV="1">
            <a:off x="4038600" y="1841500"/>
            <a:ext cx="1588" cy="234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581400" y="190500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 rot="3282574">
            <a:off x="1638300" y="1714500"/>
            <a:ext cx="4191000" cy="3048000"/>
            <a:chOff x="768" y="1632"/>
            <a:chExt cx="3168" cy="1920"/>
          </a:xfrm>
        </p:grpSpPr>
        <p:sp>
          <p:nvSpPr>
            <p:cNvPr id="8200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1752601" y="9525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9281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inta da page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rot="5400000" flipV="1">
            <a:off x="3466439" y="1605889"/>
            <a:ext cx="1323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95700" y="222250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 rot="5400000">
            <a:off x="1638300" y="1714500"/>
            <a:ext cx="4191000" cy="3048000"/>
            <a:chOff x="768" y="1632"/>
            <a:chExt cx="3168" cy="1920"/>
          </a:xfrm>
        </p:grpSpPr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Text Box 18"/>
          <p:cNvSpPr txBox="1">
            <a:spLocks noChangeArrowheads="1"/>
          </p:cNvSpPr>
          <p:nvPr/>
        </p:nvSpPr>
        <p:spPr bwMode="auto">
          <a:xfrm>
            <a:off x="3581401" y="5080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1" y="254001"/>
            <a:ext cx="3674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aseline="0"/>
              <a:t>Which way is the force?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594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aseline="0"/>
              <a:t>??????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695700" y="2222500"/>
            <a:ext cx="3725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I</a:t>
            </a:r>
          </a:p>
        </p:txBody>
      </p:sp>
      <p:grpSp>
        <p:nvGrpSpPr>
          <p:cNvPr id="10245" name="Group 6"/>
          <p:cNvGrpSpPr>
            <a:grpSpLocks/>
          </p:cNvGrpSpPr>
          <p:nvPr/>
        </p:nvGrpSpPr>
        <p:grpSpPr bwMode="auto">
          <a:xfrm rot="5400000">
            <a:off x="1638300" y="1714500"/>
            <a:ext cx="4191000" cy="3048000"/>
            <a:chOff x="768" y="1632"/>
            <a:chExt cx="3168" cy="1920"/>
          </a:xfrm>
        </p:grpSpPr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768" y="163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768" y="182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768" y="20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>
              <a:off x="768" y="220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>
              <a:off x="768" y="240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768" y="2784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>
              <a:off x="768" y="297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5"/>
            <p:cNvSpPr>
              <a:spLocks noChangeShapeType="1"/>
            </p:cNvSpPr>
            <p:nvPr/>
          </p:nvSpPr>
          <p:spPr bwMode="auto">
            <a:xfrm>
              <a:off x="768" y="3168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6"/>
            <p:cNvSpPr>
              <a:spLocks noChangeShapeType="1"/>
            </p:cNvSpPr>
            <p:nvPr/>
          </p:nvSpPr>
          <p:spPr bwMode="auto">
            <a:xfrm>
              <a:off x="768" y="336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7"/>
            <p:cNvSpPr>
              <a:spLocks noChangeShapeType="1"/>
            </p:cNvSpPr>
            <p:nvPr/>
          </p:nvSpPr>
          <p:spPr bwMode="auto">
            <a:xfrm>
              <a:off x="768" y="3552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6" name="Text Box 18"/>
          <p:cNvSpPr txBox="1">
            <a:spLocks noChangeArrowheads="1"/>
          </p:cNvSpPr>
          <p:nvPr/>
        </p:nvSpPr>
        <p:spPr bwMode="auto">
          <a:xfrm>
            <a:off x="3581401" y="508000"/>
            <a:ext cx="561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aseline="0"/>
              <a:t>B</a:t>
            </a:r>
          </a:p>
        </p:txBody>
      </p:sp>
      <p:sp>
        <p:nvSpPr>
          <p:cNvPr id="10247" name="Line 19"/>
          <p:cNvSpPr>
            <a:spLocks noChangeShapeType="1"/>
          </p:cNvSpPr>
          <p:nvPr/>
        </p:nvSpPr>
        <p:spPr bwMode="auto">
          <a:xfrm>
            <a:off x="3597275" y="2095500"/>
            <a:ext cx="0" cy="260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1576</Words>
  <Application>Microsoft Office PowerPoint</Application>
  <PresentationFormat>On-screen Show (16:10)</PresentationFormat>
  <Paragraphs>215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Muriley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</cp:lastModifiedBy>
  <cp:revision>65</cp:revision>
  <dcterms:created xsi:type="dcterms:W3CDTF">2017-02-25T17:35:01Z</dcterms:created>
  <dcterms:modified xsi:type="dcterms:W3CDTF">2017-02-25T21:09:02Z</dcterms:modified>
</cp:coreProperties>
</file>