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81" r:id="rId3"/>
    <p:sldId id="286" r:id="rId4"/>
    <p:sldId id="287" r:id="rId5"/>
    <p:sldId id="288" r:id="rId6"/>
    <p:sldId id="279" r:id="rId7"/>
    <p:sldId id="285" r:id="rId8"/>
    <p:sldId id="278" r:id="rId9"/>
    <p:sldId id="289" r:id="rId10"/>
  </p:sldIdLst>
  <p:sldSz cx="9144000" cy="5715000" type="screen16x10"/>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66" d="100"/>
          <a:sy n="66" d="100"/>
        </p:scale>
        <p:origin x="-96" y="-522"/>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A41D8-FC96-488E-B24D-2FF1C9625896}" type="datetimeFigureOut">
              <a:rPr lang="en-US" smtClean="0"/>
              <a:pPr/>
              <a:t>2019-01-23</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4041C6-FBB8-4774-B6FF-8B74B8E549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Magnetic north pole positions of the Earth. Poles shown are dip poles, defined as positions where the direction of the magnetic field is vertical. Red circles mark magnetic north pole positions as determined by direct observation, blue circles mark positions that have been </a:t>
            </a:r>
            <a:r>
              <a:rPr lang="en-US" altLang="en-US" sz="1200" dirty="0" err="1" smtClean="0"/>
              <a:t>modelled</a:t>
            </a:r>
            <a:r>
              <a:rPr lang="en-US" altLang="en-US" sz="1200" dirty="0" smtClean="0"/>
              <a:t> mathematically.</a:t>
            </a:r>
          </a:p>
          <a:p>
            <a:endParaRPr lang="en-US" dirty="0"/>
          </a:p>
        </p:txBody>
      </p:sp>
      <p:sp>
        <p:nvSpPr>
          <p:cNvPr id="4" name="Slide Number Placeholder 3"/>
          <p:cNvSpPr>
            <a:spLocks noGrp="1"/>
          </p:cNvSpPr>
          <p:nvPr>
            <p:ph type="sldNum" sz="quarter" idx="10"/>
          </p:nvPr>
        </p:nvSpPr>
        <p:spPr/>
        <p:txBody>
          <a:bodyPr/>
          <a:lstStyle/>
          <a:p>
            <a:fld id="{904041C6-FBB8-4774-B6FF-8B74B8E54941}"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http://otbpmaps.com/magnetic-declination/</a:t>
            </a:r>
          </a:p>
        </p:txBody>
      </p:sp>
      <p:sp>
        <p:nvSpPr>
          <p:cNvPr id="24580" name="Slide Number Placeholder 3"/>
          <p:cNvSpPr>
            <a:spLocks noGrp="1"/>
          </p:cNvSpPr>
          <p:nvPr>
            <p:ph type="sldNum" sz="quarter" idx="5"/>
          </p:nvPr>
        </p:nvSpPr>
        <p:spPr bwMode="auto">
          <a:noFill/>
          <a:ln>
            <a:miter lim="800000"/>
            <a:headEnd/>
            <a:tailEnd/>
          </a:ln>
        </p:spPr>
        <p:txBody>
          <a:bodyPr/>
          <a:lstStyle/>
          <a:p>
            <a:fld id="{9EB39C92-246E-4CC2-9857-3D45C44E4CC5}"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http://otbpmaps.com/magnetic-declination/</a:t>
            </a:r>
          </a:p>
          <a:p>
            <a:pPr>
              <a:spcBef>
                <a:spcPct val="0"/>
              </a:spcBef>
            </a:pPr>
            <a:r>
              <a:rPr lang="en-US" smtClean="0"/>
              <a:t>http://www.usgs.gov/faq/categories/10482/3019</a:t>
            </a:r>
          </a:p>
        </p:txBody>
      </p:sp>
      <p:sp>
        <p:nvSpPr>
          <p:cNvPr id="26628" name="Slide Number Placeholder 3"/>
          <p:cNvSpPr>
            <a:spLocks noGrp="1"/>
          </p:cNvSpPr>
          <p:nvPr>
            <p:ph type="sldNum" sz="quarter" idx="5"/>
          </p:nvPr>
        </p:nvSpPr>
        <p:spPr bwMode="auto">
          <a:noFill/>
          <a:ln>
            <a:miter lim="800000"/>
            <a:headEnd/>
            <a:tailEnd/>
          </a:ln>
        </p:spPr>
        <p:txBody>
          <a:bodyPr/>
          <a:lstStyle/>
          <a:p>
            <a:fld id="{43C8A705-942C-4539-BC1A-39D7C4613148}" type="slidenum">
              <a:rPr lang="en-US"/>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B360A-9E4C-4F51-9E00-97F25A1AC09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CCB245-FCA3-4ACB-A5D0-58C9377B110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08000"/>
            <a:ext cx="1943100" cy="457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080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D74E-39A1-47C0-83E0-0CE6C6D3F6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6C65E-6733-4D09-92C1-C13E370B2B5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F2D65-06AF-4456-A8B5-B31FE938798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1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28E7E2-54D7-43AB-9029-6BDDA4DF6B6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5A8F89-0E7D-4F20-ADD6-442DDEF86D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6880C4-FBF5-4E80-A12B-09ED1F971E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6BB3FD-4759-40F2-972A-5425E9A3F2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28D703-1344-4821-B13A-5ED847DFED0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1CA36D-23D4-46AF-BA6A-49FF075DA9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508000"/>
            <a:ext cx="77724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651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74004A8-5ED9-494B-81BF-BD44AF7378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57200" y="444500"/>
            <a:ext cx="8327921" cy="4031873"/>
          </a:xfrm>
          <a:prstGeom prst="rect">
            <a:avLst/>
          </a:prstGeom>
          <a:noFill/>
          <a:ln w="9525">
            <a:noFill/>
            <a:miter lim="800000"/>
            <a:headEnd/>
            <a:tailEnd/>
          </a:ln>
        </p:spPr>
        <p:txBody>
          <a:bodyPr wrap="none">
            <a:spAutoFit/>
          </a:bodyPr>
          <a:lstStyle/>
          <a:p>
            <a:r>
              <a:rPr lang="en-US" sz="3200"/>
              <a:t>Basics of Magnetism</a:t>
            </a:r>
          </a:p>
          <a:p>
            <a:pPr lvl="1">
              <a:buFontTx/>
              <a:buChar char="•"/>
            </a:pPr>
            <a:r>
              <a:rPr lang="en-US" sz="3200"/>
              <a:t>North pole, South pole, and magnetic field</a:t>
            </a:r>
          </a:p>
          <a:p>
            <a:pPr lvl="1">
              <a:buFontTx/>
              <a:buChar char="•"/>
            </a:pPr>
            <a:r>
              <a:rPr lang="en-US" sz="3200"/>
              <a:t>Magnets and domains</a:t>
            </a:r>
          </a:p>
          <a:p>
            <a:pPr lvl="1">
              <a:buFontTx/>
              <a:buChar char="•"/>
            </a:pPr>
            <a:r>
              <a:rPr lang="en-US" sz="3200"/>
              <a:t>How magnets pick things up</a:t>
            </a:r>
          </a:p>
          <a:p>
            <a:pPr lvl="1">
              <a:buFontTx/>
              <a:buChar char="•"/>
            </a:pPr>
            <a:r>
              <a:rPr lang="en-US" sz="3200"/>
              <a:t>Wires with current</a:t>
            </a:r>
          </a:p>
          <a:p>
            <a:pPr lvl="1">
              <a:buFontTx/>
              <a:buChar char="•"/>
            </a:pPr>
            <a:r>
              <a:rPr lang="en-US" sz="3200"/>
              <a:t>Whiteboard – direction of B field around wire</a:t>
            </a:r>
          </a:p>
          <a:p>
            <a:pPr lvl="1">
              <a:buFontTx/>
              <a:buChar char="•"/>
            </a:pPr>
            <a:r>
              <a:rPr lang="en-US" sz="3200"/>
              <a:t>Loops</a:t>
            </a:r>
          </a:p>
          <a:p>
            <a:pPr lvl="1">
              <a:buFontTx/>
              <a:buChar char="•"/>
            </a:pPr>
            <a:r>
              <a:rPr lang="en-US" sz="3200"/>
              <a:t>Whiteboard – direction of North pole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533401" y="317501"/>
            <a:ext cx="8169275" cy="5259916"/>
            <a:chOff x="336" y="240"/>
            <a:chExt cx="5146" cy="3976"/>
          </a:xfrm>
        </p:grpSpPr>
        <p:pic>
          <p:nvPicPr>
            <p:cNvPr id="4100" name="Picture 2" descr="D:\Documents\Gianfigs\CHAP20\FIGURES\FG20_06.PCT"/>
            <p:cNvPicPr>
              <a:picLocks noChangeAspect="1" noChangeArrowheads="1"/>
            </p:cNvPicPr>
            <p:nvPr/>
          </p:nvPicPr>
          <p:blipFill>
            <a:blip r:embed="rId2" cstate="print"/>
            <a:srcRect l="30006" t="14000" r="29985" b="12500"/>
            <a:stretch>
              <a:fillRect/>
            </a:stretch>
          </p:blipFill>
          <p:spPr bwMode="auto">
            <a:xfrm>
              <a:off x="3504" y="240"/>
              <a:ext cx="1920" cy="2352"/>
            </a:xfrm>
            <a:prstGeom prst="rect">
              <a:avLst/>
            </a:prstGeom>
            <a:noFill/>
            <a:ln w="9525">
              <a:noFill/>
              <a:miter lim="800000"/>
              <a:headEnd/>
              <a:tailEnd/>
            </a:ln>
          </p:spPr>
        </p:pic>
        <p:sp>
          <p:nvSpPr>
            <p:cNvPr id="4101" name="Text Box 3"/>
            <p:cNvSpPr txBox="1">
              <a:spLocks noChangeArrowheads="1"/>
            </p:cNvSpPr>
            <p:nvPr/>
          </p:nvSpPr>
          <p:spPr bwMode="auto">
            <a:xfrm>
              <a:off x="336" y="3216"/>
              <a:ext cx="5146" cy="1000"/>
            </a:xfrm>
            <a:prstGeom prst="rect">
              <a:avLst/>
            </a:prstGeom>
            <a:noFill/>
            <a:ln w="25400">
              <a:noFill/>
              <a:miter lim="800000"/>
              <a:headEnd/>
              <a:tailEnd/>
            </a:ln>
          </p:spPr>
          <p:txBody>
            <a:bodyPr>
              <a:spAutoFit/>
            </a:bodyPr>
            <a:lstStyle/>
            <a:p>
              <a:r>
                <a:rPr lang="en-US" sz="4000"/>
                <a:t>THE EARTH’S NORTH POLE IS A MAGNETIC SOUTH POLE!</a:t>
              </a:r>
            </a:p>
          </p:txBody>
        </p:sp>
      </p:grpSp>
      <p:sp>
        <p:nvSpPr>
          <p:cNvPr id="28678" name="Text Box 6"/>
          <p:cNvSpPr txBox="1">
            <a:spLocks noChangeArrowheads="1"/>
          </p:cNvSpPr>
          <p:nvPr/>
        </p:nvSpPr>
        <p:spPr bwMode="auto">
          <a:xfrm>
            <a:off x="669925" y="500063"/>
            <a:ext cx="4762842" cy="3539431"/>
          </a:xfrm>
          <a:prstGeom prst="rect">
            <a:avLst/>
          </a:prstGeom>
          <a:noFill/>
          <a:ln w="38100">
            <a:noFill/>
            <a:miter lim="800000"/>
            <a:headEnd/>
            <a:tailEnd/>
          </a:ln>
        </p:spPr>
        <p:txBody>
          <a:bodyPr wrap="none">
            <a:spAutoFit/>
          </a:bodyPr>
          <a:lstStyle/>
          <a:p>
            <a:r>
              <a:rPr lang="en-US" sz="2800" dirty="0"/>
              <a:t>Demo - </a:t>
            </a:r>
          </a:p>
          <a:p>
            <a:pPr lvl="1"/>
            <a:r>
              <a:rPr lang="en-US" sz="2800" dirty="0"/>
              <a:t>Magnet in dish on overhead</a:t>
            </a:r>
          </a:p>
          <a:p>
            <a:pPr lvl="1"/>
            <a:r>
              <a:rPr lang="en-US" sz="2800" dirty="0"/>
              <a:t>Definition of N and S poles</a:t>
            </a:r>
          </a:p>
          <a:p>
            <a:endParaRPr lang="en-US" sz="2800" dirty="0"/>
          </a:p>
          <a:p>
            <a:r>
              <a:rPr lang="en-US" sz="2800" dirty="0"/>
              <a:t>Compass on overhead</a:t>
            </a:r>
          </a:p>
          <a:p>
            <a:pPr lvl="1"/>
            <a:r>
              <a:rPr lang="en-US" sz="2800" dirty="0"/>
              <a:t>Finding polarity of a magnet</a:t>
            </a:r>
          </a:p>
          <a:p>
            <a:endParaRPr lang="en-US" sz="2800" dirty="0"/>
          </a:p>
          <a:p>
            <a:r>
              <a:rPr lang="en-US" sz="2800" dirty="0"/>
              <a:t>Shocking revelation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678">
                                            <p:txEl>
                                              <p:pRg st="0" end="0"/>
                                            </p:txEl>
                                          </p:spTgt>
                                        </p:tgtEl>
                                        <p:attrNameLst>
                                          <p:attrName>style.visibility</p:attrName>
                                        </p:attrNameLst>
                                      </p:cBhvr>
                                      <p:to>
                                        <p:strVal val="visible"/>
                                      </p:to>
                                    </p:set>
                                    <p:animEffect transition="in" filter="dissolve">
                                      <p:cBhvr>
                                        <p:cTn id="7" dur="500"/>
                                        <p:tgtEl>
                                          <p:spTgt spid="28678">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678">
                                            <p:txEl>
                                              <p:pRg st="1" end="1"/>
                                            </p:txEl>
                                          </p:spTgt>
                                        </p:tgtEl>
                                        <p:attrNameLst>
                                          <p:attrName>style.visibility</p:attrName>
                                        </p:attrNameLst>
                                      </p:cBhvr>
                                      <p:to>
                                        <p:strVal val="visible"/>
                                      </p:to>
                                    </p:set>
                                    <p:animEffect transition="in" filter="dissolve">
                                      <p:cBhvr>
                                        <p:cTn id="10" dur="500"/>
                                        <p:tgtEl>
                                          <p:spTgt spid="28678">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678">
                                            <p:txEl>
                                              <p:pRg st="2" end="2"/>
                                            </p:txEl>
                                          </p:spTgt>
                                        </p:tgtEl>
                                        <p:attrNameLst>
                                          <p:attrName>style.visibility</p:attrName>
                                        </p:attrNameLst>
                                      </p:cBhvr>
                                      <p:to>
                                        <p:strVal val="visible"/>
                                      </p:to>
                                    </p:set>
                                    <p:animEffect transition="in" filter="dissolve">
                                      <p:cBhvr>
                                        <p:cTn id="13" dur="500"/>
                                        <p:tgtEl>
                                          <p:spTgt spid="2867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8678">
                                            <p:txEl>
                                              <p:pRg st="4" end="4"/>
                                            </p:txEl>
                                          </p:spTgt>
                                        </p:tgtEl>
                                        <p:attrNameLst>
                                          <p:attrName>style.visibility</p:attrName>
                                        </p:attrNameLst>
                                      </p:cBhvr>
                                      <p:to>
                                        <p:strVal val="visible"/>
                                      </p:to>
                                    </p:set>
                                    <p:animEffect transition="in" filter="dissolve">
                                      <p:cBhvr>
                                        <p:cTn id="18" dur="500"/>
                                        <p:tgtEl>
                                          <p:spTgt spid="28678">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8678">
                                            <p:txEl>
                                              <p:pRg st="5" end="5"/>
                                            </p:txEl>
                                          </p:spTgt>
                                        </p:tgtEl>
                                        <p:attrNameLst>
                                          <p:attrName>style.visibility</p:attrName>
                                        </p:attrNameLst>
                                      </p:cBhvr>
                                      <p:to>
                                        <p:strVal val="visible"/>
                                      </p:to>
                                    </p:set>
                                    <p:animEffect transition="in" filter="dissolve">
                                      <p:cBhvr>
                                        <p:cTn id="21" dur="500"/>
                                        <p:tgtEl>
                                          <p:spTgt spid="28678">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678">
                                            <p:txEl>
                                              <p:pRg st="7" end="7"/>
                                            </p:txEl>
                                          </p:spTgt>
                                        </p:tgtEl>
                                        <p:attrNameLst>
                                          <p:attrName>style.visibility</p:attrName>
                                        </p:attrNameLst>
                                      </p:cBhvr>
                                      <p:to>
                                        <p:strVal val="visible"/>
                                      </p:to>
                                    </p:set>
                                    <p:animEffect transition="in" filter="dissolve">
                                      <p:cBhvr>
                                        <p:cTn id="26" dur="500"/>
                                        <p:tgtEl>
                                          <p:spTgt spid="28678">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upload.wikimedia.org/wikipedia/commons/thumb/0/0a/Magnetic_North_Pole_Positions.svg/586px-Magnetic_North_Pole_Positions.svg.png"/>
          <p:cNvPicPr>
            <a:picLocks noChangeAspect="1" noChangeArrowheads="1"/>
          </p:cNvPicPr>
          <p:nvPr/>
        </p:nvPicPr>
        <p:blipFill>
          <a:blip r:embed="rId3" cstate="print"/>
          <a:srcRect/>
          <a:stretch>
            <a:fillRect/>
          </a:stretch>
        </p:blipFill>
        <p:spPr bwMode="auto">
          <a:xfrm>
            <a:off x="1598613" y="85990"/>
            <a:ext cx="558165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otbpmaps.com/wp-content/uploads/2011/08/What-is-Magnetic-Declination-3.jpg"/>
          <p:cNvPicPr>
            <a:picLocks noChangeAspect="1" noChangeArrowheads="1"/>
          </p:cNvPicPr>
          <p:nvPr/>
        </p:nvPicPr>
        <p:blipFill>
          <a:blip r:embed="rId3" cstate="print"/>
          <a:srcRect/>
          <a:stretch>
            <a:fillRect/>
          </a:stretch>
        </p:blipFill>
        <p:spPr bwMode="auto">
          <a:xfrm>
            <a:off x="44451" y="343959"/>
            <a:ext cx="9066213" cy="50667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otbpmaps.com/wp-content/uploads/2011/08/What-is-Magnetic-Declination-2.jpg"/>
          <p:cNvPicPr>
            <a:picLocks noChangeAspect="1" noChangeArrowheads="1"/>
          </p:cNvPicPr>
          <p:nvPr/>
        </p:nvPicPr>
        <p:blipFill>
          <a:blip r:embed="rId3" cstate="print"/>
          <a:srcRect/>
          <a:stretch>
            <a:fillRect/>
          </a:stretch>
        </p:blipFill>
        <p:spPr bwMode="auto">
          <a:xfrm>
            <a:off x="2033588" y="-21166"/>
            <a:ext cx="4976812" cy="3496469"/>
          </a:xfrm>
          <a:prstGeom prst="rect">
            <a:avLst/>
          </a:prstGeom>
          <a:noFill/>
          <a:ln w="9525">
            <a:noFill/>
            <a:miter lim="800000"/>
            <a:headEnd/>
            <a:tailEnd/>
          </a:ln>
        </p:spPr>
      </p:pic>
      <p:sp>
        <p:nvSpPr>
          <p:cNvPr id="25603" name="TextBox 1"/>
          <p:cNvSpPr txBox="1">
            <a:spLocks noChangeArrowheads="1"/>
          </p:cNvSpPr>
          <p:nvPr/>
        </p:nvSpPr>
        <p:spPr bwMode="auto">
          <a:xfrm>
            <a:off x="642938" y="3747824"/>
            <a:ext cx="7796212" cy="2431435"/>
          </a:xfrm>
          <a:prstGeom prst="rect">
            <a:avLst/>
          </a:prstGeom>
          <a:noFill/>
          <a:ln w="9525">
            <a:noFill/>
            <a:miter lim="800000"/>
            <a:headEnd/>
            <a:tailEnd/>
          </a:ln>
        </p:spPr>
        <p:txBody>
          <a:bodyPr>
            <a:spAutoFit/>
          </a:bodyPr>
          <a:lstStyle/>
          <a:p>
            <a:r>
              <a:rPr lang="en-US" sz="1600"/>
              <a:t>At the bottom of most USGS topographic quadrangle maps is a diagram that shows three north arrows -- true north, grid north, and magnetic north -- and the angles between them. </a:t>
            </a:r>
          </a:p>
          <a:p>
            <a:r>
              <a:rPr lang="en-US" sz="1600"/>
              <a:t> </a:t>
            </a:r>
          </a:p>
          <a:p>
            <a:r>
              <a:rPr lang="en-US" sz="1600" b="1"/>
              <a:t>True north </a:t>
            </a:r>
            <a:r>
              <a:rPr lang="en-US" sz="1600"/>
              <a:t>(The star symbol in the diagram indicates true north).</a:t>
            </a:r>
          </a:p>
          <a:p>
            <a:r>
              <a:rPr lang="en-US" sz="1600" b="1"/>
              <a:t>Magnetic north</a:t>
            </a:r>
            <a:r>
              <a:rPr lang="en-US" sz="1600"/>
              <a:t> (MN) shows the direction a magnetic compass would point at the time the map was published.  </a:t>
            </a:r>
          </a:p>
          <a:p>
            <a:r>
              <a:rPr lang="en-US" sz="1600" b="1"/>
              <a:t>Grid north</a:t>
            </a:r>
            <a:r>
              <a:rPr lang="en-US" sz="1600"/>
              <a:t> (GN) The difference between true north and grid north is an inherent effect of transforming the earth's spherical surface to a plane surface.</a:t>
            </a:r>
          </a:p>
          <a:p>
            <a:endParaRPr lang="en-US"/>
          </a:p>
        </p:txBody>
      </p:sp>
      <p:sp>
        <p:nvSpPr>
          <p:cNvPr id="25604" name="TextBox 2"/>
          <p:cNvSpPr txBox="1">
            <a:spLocks noChangeArrowheads="1"/>
          </p:cNvSpPr>
          <p:nvPr/>
        </p:nvSpPr>
        <p:spPr bwMode="auto">
          <a:xfrm>
            <a:off x="1185863" y="3380053"/>
            <a:ext cx="6684962" cy="276999"/>
          </a:xfrm>
          <a:prstGeom prst="rect">
            <a:avLst/>
          </a:prstGeom>
          <a:noFill/>
          <a:ln w="9525">
            <a:noFill/>
            <a:miter lim="800000"/>
            <a:headEnd/>
            <a:tailEnd/>
          </a:ln>
        </p:spPr>
        <p:txBody>
          <a:bodyPr>
            <a:spAutoFit/>
          </a:bodyPr>
          <a:lstStyle/>
          <a:p>
            <a:pPr algn="ctr"/>
            <a:r>
              <a:rPr lang="en-US" sz="1200" i="1"/>
              <a:t>For Salt Lake City, declination is currently decreasing at a rate of about 7 minutes of a degree per year.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050" descr="D:\Documents\Gianfigs\CHAP20\FIGURES\FG20_01.PCT"/>
          <p:cNvPicPr>
            <a:picLocks noChangeAspect="1" noChangeArrowheads="1"/>
          </p:cNvPicPr>
          <p:nvPr/>
        </p:nvPicPr>
        <p:blipFill>
          <a:blip r:embed="rId2" cstate="print"/>
          <a:srcRect l="27005" t="27499" r="30986" b="18500"/>
          <a:stretch>
            <a:fillRect/>
          </a:stretch>
        </p:blipFill>
        <p:spPr bwMode="auto">
          <a:xfrm>
            <a:off x="304800" y="254000"/>
            <a:ext cx="3200400" cy="2286000"/>
          </a:xfrm>
          <a:prstGeom prst="rect">
            <a:avLst/>
          </a:prstGeom>
          <a:noFill/>
          <a:ln w="9525">
            <a:noFill/>
            <a:miter lim="800000"/>
            <a:headEnd/>
            <a:tailEnd/>
          </a:ln>
        </p:spPr>
      </p:pic>
      <p:grpSp>
        <p:nvGrpSpPr>
          <p:cNvPr id="2" name="Group 2057"/>
          <p:cNvGrpSpPr>
            <a:grpSpLocks/>
          </p:cNvGrpSpPr>
          <p:nvPr/>
        </p:nvGrpSpPr>
        <p:grpSpPr bwMode="auto">
          <a:xfrm>
            <a:off x="4724401" y="2603500"/>
            <a:ext cx="3732213" cy="3024188"/>
            <a:chOff x="432" y="2016"/>
            <a:chExt cx="2351" cy="2286"/>
          </a:xfrm>
        </p:grpSpPr>
        <p:pic>
          <p:nvPicPr>
            <p:cNvPr id="5128" name="Picture 2052" descr="D:\Documents\Gianfigs\CHAP20\FIGURES\FG20_03.PCT"/>
            <p:cNvPicPr>
              <a:picLocks noChangeAspect="1" noChangeArrowheads="1"/>
            </p:cNvPicPr>
            <p:nvPr/>
          </p:nvPicPr>
          <p:blipFill>
            <a:blip r:embed="rId3" cstate="print"/>
            <a:srcRect l="51010" t="21500" b="24500"/>
            <a:stretch>
              <a:fillRect/>
            </a:stretch>
          </p:blipFill>
          <p:spPr bwMode="auto">
            <a:xfrm>
              <a:off x="432" y="2016"/>
              <a:ext cx="2351" cy="1728"/>
            </a:xfrm>
            <a:prstGeom prst="rect">
              <a:avLst/>
            </a:prstGeom>
            <a:noFill/>
            <a:ln w="9525">
              <a:noFill/>
              <a:miter lim="800000"/>
              <a:headEnd/>
              <a:tailEnd/>
            </a:ln>
          </p:spPr>
        </p:pic>
        <p:sp>
          <p:nvSpPr>
            <p:cNvPr id="5129" name="Text Box 2054"/>
            <p:cNvSpPr txBox="1">
              <a:spLocks noChangeArrowheads="1"/>
            </p:cNvSpPr>
            <p:nvPr/>
          </p:nvSpPr>
          <p:spPr bwMode="auto">
            <a:xfrm>
              <a:off x="854" y="3674"/>
              <a:ext cx="1608" cy="628"/>
            </a:xfrm>
            <a:prstGeom prst="rect">
              <a:avLst/>
            </a:prstGeom>
            <a:noFill/>
            <a:ln w="25400">
              <a:noFill/>
              <a:miter lim="800000"/>
              <a:headEnd/>
              <a:tailEnd/>
            </a:ln>
          </p:spPr>
          <p:txBody>
            <a:bodyPr wrap="none">
              <a:spAutoFit/>
            </a:bodyPr>
            <a:lstStyle/>
            <a:p>
              <a:r>
                <a:rPr lang="en-US"/>
                <a:t>Demo - iron filings</a:t>
              </a:r>
            </a:p>
            <a:p>
              <a:r>
                <a:rPr lang="en-US"/>
                <a:t>B field is N to S</a:t>
              </a:r>
            </a:p>
          </p:txBody>
        </p:sp>
      </p:grpSp>
      <p:grpSp>
        <p:nvGrpSpPr>
          <p:cNvPr id="3" name="Group 2056"/>
          <p:cNvGrpSpPr>
            <a:grpSpLocks/>
          </p:cNvGrpSpPr>
          <p:nvPr/>
        </p:nvGrpSpPr>
        <p:grpSpPr bwMode="auto">
          <a:xfrm>
            <a:off x="4724401" y="254000"/>
            <a:ext cx="4157663" cy="2176198"/>
            <a:chOff x="2688" y="0"/>
            <a:chExt cx="2619" cy="1645"/>
          </a:xfrm>
        </p:grpSpPr>
        <p:pic>
          <p:nvPicPr>
            <p:cNvPr id="5126" name="Picture 2051" descr="D:\Documents\Gianfigs\CHAP20\FIGURES\FG20_02.PCT"/>
            <p:cNvPicPr>
              <a:picLocks noChangeAspect="1" noChangeArrowheads="1"/>
            </p:cNvPicPr>
            <p:nvPr/>
          </p:nvPicPr>
          <p:blipFill>
            <a:blip r:embed="rId4" cstate="print"/>
            <a:srcRect l="29005" t="33501" r="26985" b="27499"/>
            <a:stretch>
              <a:fillRect/>
            </a:stretch>
          </p:blipFill>
          <p:spPr bwMode="auto">
            <a:xfrm>
              <a:off x="2688" y="0"/>
              <a:ext cx="2112" cy="1248"/>
            </a:xfrm>
            <a:prstGeom prst="rect">
              <a:avLst/>
            </a:prstGeom>
            <a:noFill/>
            <a:ln w="9525">
              <a:noFill/>
              <a:miter lim="800000"/>
              <a:headEnd/>
              <a:tailEnd/>
            </a:ln>
          </p:spPr>
        </p:pic>
        <p:sp>
          <p:nvSpPr>
            <p:cNvPr id="5127" name="Text Box 2055"/>
            <p:cNvSpPr txBox="1">
              <a:spLocks noChangeArrowheads="1"/>
            </p:cNvSpPr>
            <p:nvPr/>
          </p:nvSpPr>
          <p:spPr bwMode="auto">
            <a:xfrm>
              <a:off x="2736" y="1296"/>
              <a:ext cx="2571" cy="349"/>
            </a:xfrm>
            <a:prstGeom prst="rect">
              <a:avLst/>
            </a:prstGeom>
            <a:noFill/>
            <a:ln w="25400">
              <a:noFill/>
              <a:miter lim="800000"/>
              <a:headEnd/>
              <a:tailEnd/>
            </a:ln>
          </p:spPr>
          <p:txBody>
            <a:bodyPr wrap="none">
              <a:spAutoFit/>
            </a:bodyPr>
            <a:lstStyle/>
            <a:p>
              <a:r>
                <a:rPr lang="en-US"/>
                <a:t>There is no magnetic monopole</a:t>
              </a:r>
            </a:p>
          </p:txBody>
        </p:sp>
      </p:grpSp>
      <p:sp>
        <p:nvSpPr>
          <p:cNvPr id="5125" name="Text Box 2058"/>
          <p:cNvSpPr txBox="1">
            <a:spLocks noChangeArrowheads="1"/>
          </p:cNvSpPr>
          <p:nvPr/>
        </p:nvSpPr>
        <p:spPr bwMode="auto">
          <a:xfrm>
            <a:off x="669926" y="2405063"/>
            <a:ext cx="2558262" cy="954107"/>
          </a:xfrm>
          <a:prstGeom prst="rect">
            <a:avLst/>
          </a:prstGeom>
          <a:noFill/>
          <a:ln w="25400">
            <a:noFill/>
            <a:miter lim="800000"/>
            <a:headEnd/>
            <a:tailEnd/>
          </a:ln>
        </p:spPr>
        <p:txBody>
          <a:bodyPr wrap="none">
            <a:spAutoFit/>
          </a:bodyPr>
          <a:lstStyle/>
          <a:p>
            <a:r>
              <a:rPr lang="en-US" sz="2800"/>
              <a:t>Demo</a:t>
            </a:r>
          </a:p>
          <a:p>
            <a:r>
              <a:rPr lang="en-US" sz="2800"/>
              <a:t>Magnet on pivot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248401" y="825500"/>
            <a:ext cx="2697824" cy="1200328"/>
          </a:xfrm>
          <a:prstGeom prst="rect">
            <a:avLst/>
          </a:prstGeom>
          <a:noFill/>
          <a:ln w="38100">
            <a:noFill/>
            <a:miter lim="800000"/>
            <a:headEnd/>
            <a:tailEnd/>
          </a:ln>
        </p:spPr>
        <p:txBody>
          <a:bodyPr wrap="none">
            <a:spAutoFit/>
          </a:bodyPr>
          <a:lstStyle/>
          <a:p>
            <a:r>
              <a:rPr lang="en-US"/>
              <a:t>Induced magnetism</a:t>
            </a:r>
          </a:p>
          <a:p>
            <a:r>
              <a:rPr lang="en-US"/>
              <a:t>Distance/Force</a:t>
            </a:r>
          </a:p>
          <a:p>
            <a:r>
              <a:rPr lang="en-US"/>
              <a:t>Demo with compass</a:t>
            </a:r>
          </a:p>
        </p:txBody>
      </p:sp>
      <p:sp>
        <p:nvSpPr>
          <p:cNvPr id="6147" name="Text Box 4"/>
          <p:cNvSpPr txBox="1">
            <a:spLocks noChangeArrowheads="1"/>
          </p:cNvSpPr>
          <p:nvPr/>
        </p:nvSpPr>
        <p:spPr bwMode="auto">
          <a:xfrm>
            <a:off x="1828800" y="164042"/>
            <a:ext cx="6249653" cy="646331"/>
          </a:xfrm>
          <a:prstGeom prst="rect">
            <a:avLst/>
          </a:prstGeom>
          <a:noFill/>
          <a:ln w="38100">
            <a:noFill/>
            <a:miter lim="800000"/>
            <a:headEnd/>
            <a:tailEnd/>
          </a:ln>
        </p:spPr>
        <p:txBody>
          <a:bodyPr wrap="none">
            <a:spAutoFit/>
          </a:bodyPr>
          <a:lstStyle/>
          <a:p>
            <a:r>
              <a:rPr lang="en-US" sz="3600"/>
              <a:t>How do magnets pick things up?</a:t>
            </a:r>
          </a:p>
        </p:txBody>
      </p:sp>
      <p:sp>
        <p:nvSpPr>
          <p:cNvPr id="6148" name="Rectangle 3"/>
          <p:cNvSpPr>
            <a:spLocks noChangeArrowheads="1"/>
          </p:cNvSpPr>
          <p:nvPr/>
        </p:nvSpPr>
        <p:spPr bwMode="auto">
          <a:xfrm>
            <a:off x="609600" y="254000"/>
            <a:ext cx="457200" cy="1714500"/>
          </a:xfrm>
          <a:prstGeom prst="rect">
            <a:avLst/>
          </a:prstGeom>
          <a:gradFill rotWithShape="0">
            <a:gsLst>
              <a:gs pos="0">
                <a:srgbClr val="FF99CC"/>
              </a:gs>
              <a:gs pos="100000">
                <a:srgbClr val="99CCFF"/>
              </a:gs>
            </a:gsLst>
            <a:lin ang="5400000" scaled="1"/>
          </a:gradFill>
          <a:ln w="25400">
            <a:solidFill>
              <a:schemeClr val="tx1"/>
            </a:solidFill>
            <a:miter lim="800000"/>
            <a:headEnd/>
            <a:tailEnd/>
          </a:ln>
        </p:spPr>
        <p:txBody>
          <a:bodyPr wrap="none" anchor="ctr"/>
          <a:lstStyle/>
          <a:p>
            <a:endParaRPr lang="en-US"/>
          </a:p>
        </p:txBody>
      </p:sp>
      <p:sp>
        <p:nvSpPr>
          <p:cNvPr id="6149" name="Text Box 5"/>
          <p:cNvSpPr txBox="1">
            <a:spLocks noChangeArrowheads="1"/>
          </p:cNvSpPr>
          <p:nvPr/>
        </p:nvSpPr>
        <p:spPr bwMode="auto">
          <a:xfrm>
            <a:off x="628651" y="254000"/>
            <a:ext cx="406932" cy="461665"/>
          </a:xfrm>
          <a:prstGeom prst="rect">
            <a:avLst/>
          </a:prstGeom>
          <a:noFill/>
          <a:ln w="25400">
            <a:noFill/>
            <a:miter lim="800000"/>
            <a:headEnd/>
            <a:tailEnd/>
          </a:ln>
        </p:spPr>
        <p:txBody>
          <a:bodyPr wrap="none">
            <a:spAutoFit/>
          </a:bodyPr>
          <a:lstStyle/>
          <a:p>
            <a:r>
              <a:rPr lang="en-US" b="1"/>
              <a:t>N</a:t>
            </a:r>
          </a:p>
        </p:txBody>
      </p:sp>
      <p:sp>
        <p:nvSpPr>
          <p:cNvPr id="6150" name="Text Box 6"/>
          <p:cNvSpPr txBox="1">
            <a:spLocks noChangeArrowheads="1"/>
          </p:cNvSpPr>
          <p:nvPr/>
        </p:nvSpPr>
        <p:spPr bwMode="auto">
          <a:xfrm>
            <a:off x="666751" y="1587500"/>
            <a:ext cx="355837" cy="461665"/>
          </a:xfrm>
          <a:prstGeom prst="rect">
            <a:avLst/>
          </a:prstGeom>
          <a:noFill/>
          <a:ln w="25400">
            <a:noFill/>
            <a:miter lim="800000"/>
            <a:headEnd/>
            <a:tailEnd/>
          </a:ln>
        </p:spPr>
        <p:txBody>
          <a:bodyPr wrap="none">
            <a:spAutoFit/>
          </a:bodyPr>
          <a:lstStyle/>
          <a:p>
            <a:r>
              <a:rPr lang="en-US" b="1"/>
              <a:t>S</a:t>
            </a:r>
          </a:p>
        </p:txBody>
      </p:sp>
      <p:sp>
        <p:nvSpPr>
          <p:cNvPr id="6151" name="Rectangle 12"/>
          <p:cNvSpPr>
            <a:spLocks noChangeArrowheads="1"/>
          </p:cNvSpPr>
          <p:nvPr/>
        </p:nvSpPr>
        <p:spPr bwMode="auto">
          <a:xfrm>
            <a:off x="609600" y="4953000"/>
            <a:ext cx="457200" cy="444500"/>
          </a:xfrm>
          <a:prstGeom prst="rect">
            <a:avLst/>
          </a:prstGeom>
          <a:solidFill>
            <a:srgbClr val="969696"/>
          </a:solidFill>
          <a:ln w="25400">
            <a:solidFill>
              <a:schemeClr val="tx1"/>
            </a:solidFill>
            <a:miter lim="800000"/>
            <a:headEnd/>
            <a:tailEnd/>
          </a:ln>
        </p:spPr>
        <p:txBody>
          <a:bodyPr wrap="none" anchor="ctr"/>
          <a:lstStyle/>
          <a:p>
            <a:endParaRPr lang="en-US"/>
          </a:p>
        </p:txBody>
      </p:sp>
      <p:sp>
        <p:nvSpPr>
          <p:cNvPr id="6152" name="Text Box 22"/>
          <p:cNvSpPr txBox="1">
            <a:spLocks noChangeArrowheads="1"/>
          </p:cNvSpPr>
          <p:nvPr/>
        </p:nvSpPr>
        <p:spPr bwMode="auto">
          <a:xfrm>
            <a:off x="1219201" y="4699000"/>
            <a:ext cx="2210160" cy="830997"/>
          </a:xfrm>
          <a:prstGeom prst="rect">
            <a:avLst/>
          </a:prstGeom>
          <a:noFill/>
          <a:ln w="38100">
            <a:noFill/>
            <a:miter lim="800000"/>
            <a:headEnd/>
            <a:tailEnd/>
          </a:ln>
        </p:spPr>
        <p:txBody>
          <a:bodyPr wrap="none">
            <a:spAutoFit/>
          </a:bodyPr>
          <a:lstStyle/>
          <a:p>
            <a:r>
              <a:rPr lang="en-US"/>
              <a:t>Ferrous material</a:t>
            </a:r>
          </a:p>
          <a:p>
            <a:r>
              <a:rPr lang="en-US"/>
              <a:t>(No induced)</a:t>
            </a:r>
          </a:p>
        </p:txBody>
      </p:sp>
      <p:sp>
        <p:nvSpPr>
          <p:cNvPr id="6153" name="Text Box 24"/>
          <p:cNvSpPr txBox="1">
            <a:spLocks noChangeArrowheads="1"/>
          </p:cNvSpPr>
          <p:nvPr/>
        </p:nvSpPr>
        <p:spPr bwMode="auto">
          <a:xfrm>
            <a:off x="1219201" y="952500"/>
            <a:ext cx="1133644" cy="461665"/>
          </a:xfrm>
          <a:prstGeom prst="rect">
            <a:avLst/>
          </a:prstGeom>
          <a:noFill/>
          <a:ln w="38100">
            <a:noFill/>
            <a:miter lim="800000"/>
            <a:headEnd/>
            <a:tailEnd/>
          </a:ln>
        </p:spPr>
        <p:txBody>
          <a:bodyPr wrap="none">
            <a:spAutoFit/>
          </a:bodyPr>
          <a:lstStyle/>
          <a:p>
            <a:r>
              <a:rPr lang="en-US"/>
              <a:t>Magnet</a:t>
            </a:r>
          </a:p>
        </p:txBody>
      </p:sp>
      <p:grpSp>
        <p:nvGrpSpPr>
          <p:cNvPr id="2" name="Group 28"/>
          <p:cNvGrpSpPr>
            <a:grpSpLocks/>
          </p:cNvGrpSpPr>
          <p:nvPr/>
        </p:nvGrpSpPr>
        <p:grpSpPr bwMode="auto">
          <a:xfrm>
            <a:off x="4476751" y="2921001"/>
            <a:ext cx="2341563" cy="2545292"/>
            <a:chOff x="2820" y="2208"/>
            <a:chExt cx="1475" cy="1924"/>
          </a:xfrm>
        </p:grpSpPr>
        <p:sp>
          <p:nvSpPr>
            <p:cNvPr id="6155" name="Rectangle 27"/>
            <p:cNvSpPr>
              <a:spLocks noChangeArrowheads="1"/>
            </p:cNvSpPr>
            <p:nvPr/>
          </p:nvSpPr>
          <p:spPr bwMode="auto">
            <a:xfrm>
              <a:off x="2832" y="3732"/>
              <a:ext cx="288" cy="336"/>
            </a:xfrm>
            <a:prstGeom prst="rect">
              <a:avLst/>
            </a:prstGeom>
            <a:gradFill rotWithShape="0">
              <a:gsLst>
                <a:gs pos="0">
                  <a:srgbClr val="FF99CC"/>
                </a:gs>
                <a:gs pos="100000">
                  <a:srgbClr val="99CCFF"/>
                </a:gs>
              </a:gsLst>
              <a:lin ang="5400000" scaled="1"/>
            </a:gradFill>
            <a:ln w="25400">
              <a:solidFill>
                <a:schemeClr val="tx1"/>
              </a:solidFill>
              <a:miter lim="800000"/>
              <a:headEnd/>
              <a:tailEnd/>
            </a:ln>
          </p:spPr>
          <p:txBody>
            <a:bodyPr wrap="none" anchor="ctr"/>
            <a:lstStyle/>
            <a:p>
              <a:endParaRPr lang="en-US"/>
            </a:p>
          </p:txBody>
        </p:sp>
        <p:sp>
          <p:nvSpPr>
            <p:cNvPr id="6156" name="Rectangle 26"/>
            <p:cNvSpPr>
              <a:spLocks noChangeArrowheads="1"/>
            </p:cNvSpPr>
            <p:nvPr/>
          </p:nvSpPr>
          <p:spPr bwMode="auto">
            <a:xfrm>
              <a:off x="2820" y="2208"/>
              <a:ext cx="288" cy="1296"/>
            </a:xfrm>
            <a:prstGeom prst="rect">
              <a:avLst/>
            </a:prstGeom>
            <a:gradFill rotWithShape="0">
              <a:gsLst>
                <a:gs pos="0">
                  <a:srgbClr val="FF99CC"/>
                </a:gs>
                <a:gs pos="100000">
                  <a:srgbClr val="99CCFF"/>
                </a:gs>
              </a:gsLst>
              <a:lin ang="5400000" scaled="1"/>
            </a:gradFill>
            <a:ln w="25400">
              <a:solidFill>
                <a:schemeClr val="tx1"/>
              </a:solidFill>
              <a:miter lim="800000"/>
              <a:headEnd/>
              <a:tailEnd/>
            </a:ln>
          </p:spPr>
          <p:txBody>
            <a:bodyPr wrap="none" anchor="ctr"/>
            <a:lstStyle/>
            <a:p>
              <a:endParaRPr lang="en-US"/>
            </a:p>
          </p:txBody>
        </p:sp>
        <p:sp>
          <p:nvSpPr>
            <p:cNvPr id="6157" name="Text Box 16"/>
            <p:cNvSpPr txBox="1">
              <a:spLocks noChangeArrowheads="1"/>
            </p:cNvSpPr>
            <p:nvPr/>
          </p:nvSpPr>
          <p:spPr bwMode="auto">
            <a:xfrm>
              <a:off x="2844" y="2208"/>
              <a:ext cx="256" cy="349"/>
            </a:xfrm>
            <a:prstGeom prst="rect">
              <a:avLst/>
            </a:prstGeom>
            <a:noFill/>
            <a:ln w="25400">
              <a:noFill/>
              <a:miter lim="800000"/>
              <a:headEnd/>
              <a:tailEnd/>
            </a:ln>
          </p:spPr>
          <p:txBody>
            <a:bodyPr wrap="none">
              <a:spAutoFit/>
            </a:bodyPr>
            <a:lstStyle/>
            <a:p>
              <a:r>
                <a:rPr lang="en-US" b="1"/>
                <a:t>N</a:t>
              </a:r>
            </a:p>
          </p:txBody>
        </p:sp>
        <p:sp>
          <p:nvSpPr>
            <p:cNvPr id="6158" name="Text Box 17"/>
            <p:cNvSpPr txBox="1">
              <a:spLocks noChangeArrowheads="1"/>
            </p:cNvSpPr>
            <p:nvPr/>
          </p:nvSpPr>
          <p:spPr bwMode="auto">
            <a:xfrm>
              <a:off x="2868" y="3216"/>
              <a:ext cx="224" cy="349"/>
            </a:xfrm>
            <a:prstGeom prst="rect">
              <a:avLst/>
            </a:prstGeom>
            <a:noFill/>
            <a:ln w="25400">
              <a:noFill/>
              <a:miter lim="800000"/>
              <a:headEnd/>
              <a:tailEnd/>
            </a:ln>
          </p:spPr>
          <p:txBody>
            <a:bodyPr wrap="none">
              <a:spAutoFit/>
            </a:bodyPr>
            <a:lstStyle/>
            <a:p>
              <a:r>
                <a:rPr lang="en-US" b="1"/>
                <a:t>S</a:t>
              </a:r>
            </a:p>
          </p:txBody>
        </p:sp>
        <p:sp>
          <p:nvSpPr>
            <p:cNvPr id="6159" name="Text Box 20"/>
            <p:cNvSpPr txBox="1">
              <a:spLocks noChangeArrowheads="1"/>
            </p:cNvSpPr>
            <p:nvPr/>
          </p:nvSpPr>
          <p:spPr bwMode="auto">
            <a:xfrm>
              <a:off x="2869" y="3736"/>
              <a:ext cx="198" cy="396"/>
            </a:xfrm>
            <a:prstGeom prst="rect">
              <a:avLst/>
            </a:prstGeom>
            <a:noFill/>
            <a:ln w="38100">
              <a:noFill/>
              <a:miter lim="800000"/>
              <a:headEnd/>
              <a:tailEnd/>
            </a:ln>
          </p:spPr>
          <p:txBody>
            <a:bodyPr wrap="none">
              <a:spAutoFit/>
            </a:bodyPr>
            <a:lstStyle/>
            <a:p>
              <a:pPr algn="ctr"/>
              <a:r>
                <a:rPr lang="en-US" sz="1400" b="1" dirty="0"/>
                <a:t>N</a:t>
              </a:r>
              <a:endParaRPr lang="en-US" sz="1800" b="1" dirty="0"/>
            </a:p>
            <a:p>
              <a:pPr algn="ctr"/>
              <a:r>
                <a:rPr lang="en-US" sz="1400" b="1" dirty="0"/>
                <a:t>S</a:t>
              </a:r>
            </a:p>
          </p:txBody>
        </p:sp>
        <p:sp>
          <p:nvSpPr>
            <p:cNvPr id="6160" name="Text Box 23"/>
            <p:cNvSpPr txBox="1">
              <a:spLocks noChangeArrowheads="1"/>
            </p:cNvSpPr>
            <p:nvPr/>
          </p:nvSpPr>
          <p:spPr bwMode="auto">
            <a:xfrm>
              <a:off x="3554" y="3744"/>
              <a:ext cx="741" cy="349"/>
            </a:xfrm>
            <a:prstGeom prst="rect">
              <a:avLst/>
            </a:prstGeom>
            <a:noFill/>
            <a:ln w="38100">
              <a:noFill/>
              <a:miter lim="800000"/>
              <a:headEnd/>
              <a:tailEnd/>
            </a:ln>
          </p:spPr>
          <p:txBody>
            <a:bodyPr wrap="none">
              <a:spAutoFit/>
            </a:bodyPr>
            <a:lstStyle/>
            <a:p>
              <a:r>
                <a:rPr lang="en-US"/>
                <a:t>Induced</a:t>
              </a:r>
            </a:p>
          </p:txBody>
        </p:sp>
        <p:sp>
          <p:nvSpPr>
            <p:cNvPr id="6161" name="Text Box 25"/>
            <p:cNvSpPr txBox="1">
              <a:spLocks noChangeArrowheads="1"/>
            </p:cNvSpPr>
            <p:nvPr/>
          </p:nvSpPr>
          <p:spPr bwMode="auto">
            <a:xfrm>
              <a:off x="3168" y="2640"/>
              <a:ext cx="714" cy="349"/>
            </a:xfrm>
            <a:prstGeom prst="rect">
              <a:avLst/>
            </a:prstGeom>
            <a:noFill/>
            <a:ln w="38100">
              <a:noFill/>
              <a:miter lim="800000"/>
              <a:headEnd/>
              <a:tailEnd/>
            </a:ln>
          </p:spPr>
          <p:txBody>
            <a:bodyPr wrap="none">
              <a:spAutoFit/>
            </a:bodyPr>
            <a:lstStyle/>
            <a:p>
              <a:r>
                <a:rPr lang="en-US"/>
                <a:t>Magnet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4191001" y="317500"/>
            <a:ext cx="3962400" cy="5165990"/>
            <a:chOff x="2640" y="240"/>
            <a:chExt cx="2496" cy="3905"/>
          </a:xfrm>
        </p:grpSpPr>
        <p:pic>
          <p:nvPicPr>
            <p:cNvPr id="7179" name="Picture 2" descr="D:\Documents\Gianfigs\CHAP20\FIGURES\FG20_08.PCT"/>
            <p:cNvPicPr>
              <a:picLocks noChangeAspect="1" noChangeArrowheads="1"/>
            </p:cNvPicPr>
            <p:nvPr/>
          </p:nvPicPr>
          <p:blipFill>
            <a:blip r:embed="rId2" cstate="print"/>
            <a:srcRect l="31006" t="20000" r="28986" b="15500"/>
            <a:stretch>
              <a:fillRect/>
            </a:stretch>
          </p:blipFill>
          <p:spPr bwMode="auto">
            <a:xfrm>
              <a:off x="3216" y="240"/>
              <a:ext cx="1920" cy="2064"/>
            </a:xfrm>
            <a:prstGeom prst="rect">
              <a:avLst/>
            </a:prstGeom>
            <a:noFill/>
            <a:ln w="9525">
              <a:noFill/>
              <a:miter lim="800000"/>
              <a:headEnd/>
              <a:tailEnd/>
            </a:ln>
          </p:spPr>
        </p:pic>
        <p:sp>
          <p:nvSpPr>
            <p:cNvPr id="7180" name="Text Box 4"/>
            <p:cNvSpPr txBox="1">
              <a:spLocks noChangeArrowheads="1"/>
            </p:cNvSpPr>
            <p:nvPr/>
          </p:nvSpPr>
          <p:spPr bwMode="auto">
            <a:xfrm>
              <a:off x="2640" y="2400"/>
              <a:ext cx="2491" cy="1745"/>
            </a:xfrm>
            <a:prstGeom prst="rect">
              <a:avLst/>
            </a:prstGeom>
            <a:noFill/>
            <a:ln w="25400">
              <a:noFill/>
              <a:miter lim="800000"/>
              <a:headEnd/>
              <a:tailEnd/>
            </a:ln>
          </p:spPr>
          <p:txBody>
            <a:bodyPr wrap="none">
              <a:spAutoFit/>
            </a:bodyPr>
            <a:lstStyle/>
            <a:p>
              <a:r>
                <a:rPr lang="en-US" dirty="0"/>
                <a:t>Direction of B is from N to S</a:t>
              </a:r>
            </a:p>
            <a:p>
              <a:r>
                <a:rPr lang="en-US" dirty="0"/>
                <a:t>Demo:</a:t>
              </a:r>
            </a:p>
            <a:p>
              <a:r>
                <a:rPr lang="en-US" dirty="0" err="1"/>
                <a:t>Magnaprobe</a:t>
              </a:r>
              <a:r>
                <a:rPr lang="en-US" dirty="0"/>
                <a:t> and fixed magnet</a:t>
              </a:r>
            </a:p>
            <a:p>
              <a:r>
                <a:rPr lang="en-US" dirty="0"/>
                <a:t>Remember – B Field Lines:</a:t>
              </a:r>
            </a:p>
            <a:p>
              <a:pPr>
                <a:buFont typeface="Arial" charset="0"/>
                <a:buChar char="•"/>
              </a:pPr>
              <a:r>
                <a:rPr lang="en-US" dirty="0"/>
                <a:t>Leave the N pole</a:t>
              </a:r>
            </a:p>
            <a:p>
              <a:pPr>
                <a:buFont typeface="Arial" charset="0"/>
                <a:buChar char="•"/>
              </a:pPr>
              <a:r>
                <a:rPr lang="en-US" dirty="0"/>
                <a:t>Enter the S pole</a:t>
              </a:r>
            </a:p>
          </p:txBody>
        </p:sp>
      </p:grpSp>
      <p:sp>
        <p:nvSpPr>
          <p:cNvPr id="7171" name="Text Box 7"/>
          <p:cNvSpPr txBox="1">
            <a:spLocks noChangeArrowheads="1"/>
          </p:cNvSpPr>
          <p:nvPr/>
        </p:nvSpPr>
        <p:spPr bwMode="auto">
          <a:xfrm>
            <a:off x="669925" y="436563"/>
            <a:ext cx="3659976" cy="523220"/>
          </a:xfrm>
          <a:prstGeom prst="rect">
            <a:avLst/>
          </a:prstGeom>
          <a:noFill/>
          <a:ln w="38100">
            <a:noFill/>
            <a:miter lim="800000"/>
            <a:headEnd/>
            <a:tailEnd/>
          </a:ln>
        </p:spPr>
        <p:txBody>
          <a:bodyPr wrap="none">
            <a:spAutoFit/>
          </a:bodyPr>
          <a:lstStyle/>
          <a:p>
            <a:r>
              <a:rPr lang="en-US" sz="2800"/>
              <a:t>Remember electric field</a:t>
            </a:r>
          </a:p>
        </p:txBody>
      </p:sp>
      <p:grpSp>
        <p:nvGrpSpPr>
          <p:cNvPr id="7172" name="Group 13"/>
          <p:cNvGrpSpPr>
            <a:grpSpLocks/>
          </p:cNvGrpSpPr>
          <p:nvPr/>
        </p:nvGrpSpPr>
        <p:grpSpPr bwMode="auto">
          <a:xfrm rot="5400000">
            <a:off x="1244996" y="1216950"/>
            <a:ext cx="2020093" cy="1938338"/>
            <a:chOff x="1983" y="1577"/>
            <a:chExt cx="1527" cy="1221"/>
          </a:xfrm>
        </p:grpSpPr>
        <p:sp>
          <p:nvSpPr>
            <p:cNvPr id="7174" name="Line 8"/>
            <p:cNvSpPr>
              <a:spLocks noChangeShapeType="1"/>
            </p:cNvSpPr>
            <p:nvPr/>
          </p:nvSpPr>
          <p:spPr bwMode="auto">
            <a:xfrm>
              <a:off x="2304" y="1632"/>
              <a:ext cx="0" cy="1104"/>
            </a:xfrm>
            <a:prstGeom prst="line">
              <a:avLst/>
            </a:prstGeom>
            <a:noFill/>
            <a:ln w="38100">
              <a:solidFill>
                <a:schemeClr val="tx1"/>
              </a:solidFill>
              <a:round/>
              <a:headEnd/>
              <a:tailEnd/>
            </a:ln>
          </p:spPr>
          <p:txBody>
            <a:bodyPr/>
            <a:lstStyle/>
            <a:p>
              <a:endParaRPr lang="en-US"/>
            </a:p>
          </p:txBody>
        </p:sp>
        <p:sp>
          <p:nvSpPr>
            <p:cNvPr id="7175" name="Line 9"/>
            <p:cNvSpPr>
              <a:spLocks noChangeShapeType="1"/>
            </p:cNvSpPr>
            <p:nvPr/>
          </p:nvSpPr>
          <p:spPr bwMode="auto">
            <a:xfrm>
              <a:off x="3264" y="1632"/>
              <a:ext cx="0" cy="1104"/>
            </a:xfrm>
            <a:prstGeom prst="line">
              <a:avLst/>
            </a:prstGeom>
            <a:noFill/>
            <a:ln w="38100">
              <a:solidFill>
                <a:schemeClr val="tx1"/>
              </a:solidFill>
              <a:round/>
              <a:headEnd/>
              <a:tailEnd/>
            </a:ln>
          </p:spPr>
          <p:txBody>
            <a:bodyPr/>
            <a:lstStyle/>
            <a:p>
              <a:endParaRPr lang="en-US"/>
            </a:p>
          </p:txBody>
        </p:sp>
        <p:sp>
          <p:nvSpPr>
            <p:cNvPr id="7176" name="Text Box 10"/>
            <p:cNvSpPr txBox="1">
              <a:spLocks noChangeArrowheads="1"/>
            </p:cNvSpPr>
            <p:nvPr/>
          </p:nvSpPr>
          <p:spPr bwMode="auto">
            <a:xfrm>
              <a:off x="1983" y="1577"/>
              <a:ext cx="271" cy="1221"/>
            </a:xfrm>
            <a:prstGeom prst="rect">
              <a:avLst/>
            </a:prstGeom>
            <a:noFill/>
            <a:ln w="38100">
              <a:noFill/>
              <a:miter lim="800000"/>
              <a:headEnd/>
              <a:tailEnd/>
            </a:ln>
          </p:spPr>
          <p:txBody>
            <a:bodyPr wrap="none">
              <a:spAutoFit/>
            </a:bodyPr>
            <a:lstStyle/>
            <a:p>
              <a:r>
                <a:rPr lang="en-US"/>
                <a:t>+</a:t>
              </a:r>
            </a:p>
            <a:p>
              <a:r>
                <a:rPr lang="en-US"/>
                <a:t>+</a:t>
              </a:r>
            </a:p>
            <a:p>
              <a:r>
                <a:rPr lang="en-US"/>
                <a:t>+</a:t>
              </a:r>
            </a:p>
            <a:p>
              <a:r>
                <a:rPr lang="en-US"/>
                <a:t>+</a:t>
              </a:r>
            </a:p>
            <a:p>
              <a:r>
                <a:rPr lang="en-US"/>
                <a:t>+</a:t>
              </a:r>
            </a:p>
          </p:txBody>
        </p:sp>
        <p:sp>
          <p:nvSpPr>
            <p:cNvPr id="7177" name="Text Box 11"/>
            <p:cNvSpPr txBox="1">
              <a:spLocks noChangeArrowheads="1"/>
            </p:cNvSpPr>
            <p:nvPr/>
          </p:nvSpPr>
          <p:spPr bwMode="auto">
            <a:xfrm>
              <a:off x="3293" y="1577"/>
              <a:ext cx="217" cy="1221"/>
            </a:xfrm>
            <a:prstGeom prst="rect">
              <a:avLst/>
            </a:prstGeom>
            <a:noFill/>
            <a:ln w="38100">
              <a:noFill/>
              <a:miter lim="800000"/>
              <a:headEnd/>
              <a:tailEnd/>
            </a:ln>
          </p:spPr>
          <p:txBody>
            <a:bodyPr wrap="none">
              <a:spAutoFit/>
            </a:bodyPr>
            <a:lstStyle/>
            <a:p>
              <a:r>
                <a:rPr lang="en-US"/>
                <a:t>-</a:t>
              </a:r>
            </a:p>
            <a:p>
              <a:r>
                <a:rPr lang="en-US"/>
                <a:t>-</a:t>
              </a:r>
            </a:p>
            <a:p>
              <a:r>
                <a:rPr lang="en-US"/>
                <a:t>-</a:t>
              </a:r>
            </a:p>
            <a:p>
              <a:r>
                <a:rPr lang="en-US"/>
                <a:t>-</a:t>
              </a:r>
            </a:p>
            <a:p>
              <a:r>
                <a:rPr lang="en-US"/>
                <a:t>-</a:t>
              </a:r>
            </a:p>
          </p:txBody>
        </p:sp>
        <p:sp>
          <p:nvSpPr>
            <p:cNvPr id="7178" name="Line 12"/>
            <p:cNvSpPr>
              <a:spLocks noChangeShapeType="1"/>
            </p:cNvSpPr>
            <p:nvPr/>
          </p:nvSpPr>
          <p:spPr bwMode="auto">
            <a:xfrm>
              <a:off x="2400" y="2208"/>
              <a:ext cx="768" cy="0"/>
            </a:xfrm>
            <a:prstGeom prst="line">
              <a:avLst/>
            </a:prstGeom>
            <a:noFill/>
            <a:ln w="38100">
              <a:solidFill>
                <a:schemeClr val="tx1"/>
              </a:solidFill>
              <a:round/>
              <a:headEnd/>
              <a:tailEnd type="triangle" w="med" len="med"/>
            </a:ln>
          </p:spPr>
          <p:txBody>
            <a:bodyPr/>
            <a:lstStyle/>
            <a:p>
              <a:endParaRPr lang="en-US"/>
            </a:p>
          </p:txBody>
        </p:sp>
      </p:grpSp>
      <p:sp>
        <p:nvSpPr>
          <p:cNvPr id="7173" name="Text Box 14"/>
          <p:cNvSpPr txBox="1">
            <a:spLocks noChangeArrowheads="1"/>
          </p:cNvSpPr>
          <p:nvPr/>
        </p:nvSpPr>
        <p:spPr bwMode="auto">
          <a:xfrm>
            <a:off x="1600201" y="3556000"/>
            <a:ext cx="1188697" cy="646331"/>
          </a:xfrm>
          <a:prstGeom prst="rect">
            <a:avLst/>
          </a:prstGeom>
          <a:noFill/>
          <a:ln w="38100">
            <a:noFill/>
            <a:miter lim="800000"/>
            <a:headEnd/>
            <a:tailEnd/>
          </a:ln>
        </p:spPr>
        <p:txBody>
          <a:bodyPr wrap="none">
            <a:spAutoFit/>
          </a:bodyPr>
          <a:lstStyle/>
          <a:p>
            <a:r>
              <a:rPr lang="en-US" sz="3600"/>
              <a:t>+ 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D:\Documents\Gianfigs\CHAP20\FIGURES\FG20_03.PCT"/>
          <p:cNvPicPr>
            <a:picLocks noChangeAspect="1" noChangeArrowheads="1"/>
          </p:cNvPicPr>
          <p:nvPr/>
        </p:nvPicPr>
        <p:blipFill>
          <a:blip r:embed="rId2" cstate="print"/>
          <a:srcRect l="51010" t="20000" b="23000"/>
          <a:stretch>
            <a:fillRect/>
          </a:stretch>
        </p:blipFill>
        <p:spPr bwMode="auto">
          <a:xfrm>
            <a:off x="4648201" y="1587500"/>
            <a:ext cx="3732213" cy="241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923</TotalTime>
  <Words>282</Words>
  <Application>Microsoft Office PowerPoint</Application>
  <PresentationFormat>On-screen Show (16:10)</PresentationFormat>
  <Paragraphs>68</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Slide 1</vt:lpstr>
      <vt:lpstr>Slide 2</vt:lpstr>
      <vt:lpstr>Slide 3</vt:lpstr>
      <vt:lpstr>Slide 4</vt:lpstr>
      <vt:lpstr>Slide 5</vt:lpstr>
      <vt:lpstr>Slide 6</vt:lpstr>
      <vt:lpstr>Slide 7</vt:lpstr>
      <vt:lpstr>Slide 8</vt:lpstr>
      <vt:lpstr>Slide 9</vt:lpstr>
    </vt:vector>
  </TitlesOfParts>
  <Company>Muriley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Riley</dc:creator>
  <cp:lastModifiedBy>Murray, Christopher</cp:lastModifiedBy>
  <cp:revision>53</cp:revision>
  <dcterms:created xsi:type="dcterms:W3CDTF">2017-02-25T17:35:01Z</dcterms:created>
  <dcterms:modified xsi:type="dcterms:W3CDTF">2019-01-24T01:19:13Z</dcterms:modified>
</cp:coreProperties>
</file>