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82" r:id="rId3"/>
    <p:sldId id="267" r:id="rId4"/>
    <p:sldId id="273" r:id="rId5"/>
    <p:sldId id="275" r:id="rId6"/>
    <p:sldId id="283" r:id="rId7"/>
    <p:sldId id="284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C0C0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995" autoAdjust="0"/>
    <p:restoredTop sz="94645" autoAdjust="0"/>
  </p:normalViewPr>
  <p:slideViewPr>
    <p:cSldViewPr>
      <p:cViewPr>
        <p:scale>
          <a:sx n="75" d="100"/>
          <a:sy n="75" d="100"/>
        </p:scale>
        <p:origin x="-2652" y="-8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CC6658-420F-4C5B-B569-B5EDB98933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806EEC-6BB6-402C-91A1-596F2B987A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8500CD-1C6B-4E2F-A934-48CEBD7B23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E63747-70C9-4814-961C-6F7F4C18EB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C36418-90F2-406C-9071-291DBF466A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17B744-983F-49FB-BDC0-7D02272C68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8CB06A-3F2D-4733-8228-539FCDCC01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39917F-32EA-4422-9A21-D42AA5AABB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EDFAA8-E88E-468B-96AA-E5FDACEABE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FB580D-A38C-446E-BE7F-EAE3CE222E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431FAB-879F-41CD-846A-116426FE6F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58169240-6563-4891-A8B8-1BE160675F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feature=player_embedded&amp;v=VyOtIsnG71U" TargetMode="External"/><Relationship Id="rId2" Type="http://schemas.openxmlformats.org/officeDocument/2006/relationships/hyperlink" Target="http://www.youtube.com/watch?v=c3asSdngzLs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457200" y="533400"/>
            <a:ext cx="5387975" cy="155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/>
              <a:t>Induction in moving conductors</a:t>
            </a:r>
          </a:p>
          <a:p>
            <a:pPr lvl="1">
              <a:buFontTx/>
              <a:buChar char="•"/>
            </a:pPr>
            <a:r>
              <a:rPr lang="en-US" sz="3200"/>
              <a:t>Derivation</a:t>
            </a:r>
          </a:p>
          <a:p>
            <a:pPr lvl="1">
              <a:buFontTx/>
              <a:buChar char="•"/>
            </a:pPr>
            <a:r>
              <a:rPr lang="en-US" sz="3200"/>
              <a:t>Whiteboards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304800" y="835025"/>
            <a:ext cx="2254250" cy="2195513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lvl="1"/>
            <a:r>
              <a:rPr lang="en-US" sz="5400" i="1">
                <a:sym typeface="Symbol" pitchFamily="18" charset="2"/>
              </a:rPr>
              <a:t></a:t>
            </a:r>
            <a:r>
              <a:rPr lang="en-US" sz="2800">
                <a:sym typeface="Symbol" pitchFamily="18" charset="2"/>
              </a:rPr>
              <a:t> = -</a:t>
            </a:r>
            <a:r>
              <a:rPr lang="en-US" sz="2800" i="1">
                <a:sym typeface="Symbol" pitchFamily="18" charset="2"/>
              </a:rPr>
              <a:t>N </a:t>
            </a:r>
            <a:r>
              <a:rPr lang="en-US" sz="2800" i="1" u="sng">
                <a:sym typeface="Symbol" pitchFamily="18" charset="2"/>
              </a:rPr>
              <a:t></a:t>
            </a:r>
          </a:p>
          <a:p>
            <a:pPr lvl="2"/>
            <a:r>
              <a:rPr lang="en-US" sz="2800" i="1">
                <a:sym typeface="Symbol" pitchFamily="18" charset="2"/>
              </a:rPr>
              <a:t>         t</a:t>
            </a:r>
          </a:p>
          <a:p>
            <a:r>
              <a:rPr lang="en-US" sz="2800">
                <a:sym typeface="Symbol" pitchFamily="18" charset="2"/>
              </a:rPr>
              <a:t> = </a:t>
            </a:r>
            <a:r>
              <a:rPr lang="en-US" sz="2800" i="1">
                <a:sym typeface="Symbol" pitchFamily="18" charset="2"/>
              </a:rPr>
              <a:t>BAcos</a:t>
            </a:r>
          </a:p>
          <a:p>
            <a:r>
              <a:rPr lang="en-US" sz="2800">
                <a:sym typeface="Symbol" pitchFamily="18" charset="2"/>
              </a:rPr>
              <a:t>Derive</a:t>
            </a:r>
          </a:p>
        </p:txBody>
      </p: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669925" y="90488"/>
            <a:ext cx="2405063" cy="519112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/>
              <a:t>Faraday’s Law:</a:t>
            </a:r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1905000" y="3413125"/>
            <a:ext cx="5181600" cy="314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ahoma" charset="0"/>
              </a:rPr>
              <a:t>x    x    x    x    x    x    x    x    x    x    x    x</a:t>
            </a:r>
          </a:p>
          <a:p>
            <a:r>
              <a:rPr lang="en-US" sz="2000">
                <a:latin typeface="Tahoma" charset="0"/>
              </a:rPr>
              <a:t>x    x    x    x    x    x    x    x    x    x    x    x</a:t>
            </a:r>
          </a:p>
          <a:p>
            <a:r>
              <a:rPr lang="en-US" sz="2000">
                <a:latin typeface="Tahoma" charset="0"/>
              </a:rPr>
              <a:t>x    x    x    x    x    x    x    x    x    x    x    x</a:t>
            </a:r>
          </a:p>
          <a:p>
            <a:r>
              <a:rPr lang="en-US" sz="2000">
                <a:latin typeface="Tahoma" charset="0"/>
              </a:rPr>
              <a:t>x    x    x    x    x    x    x    x    x    x    x    x</a:t>
            </a:r>
          </a:p>
          <a:p>
            <a:r>
              <a:rPr lang="en-US" sz="2000">
                <a:latin typeface="Tahoma" charset="0"/>
              </a:rPr>
              <a:t>x    x    x    x    x    x    x    x    x    x    x    x</a:t>
            </a:r>
          </a:p>
          <a:p>
            <a:r>
              <a:rPr lang="en-US" sz="2000">
                <a:latin typeface="Tahoma" charset="0"/>
              </a:rPr>
              <a:t>x    x    x    x    x    x    x    x    x    x    x    x</a:t>
            </a:r>
          </a:p>
          <a:p>
            <a:r>
              <a:rPr lang="en-US" sz="2000">
                <a:latin typeface="Tahoma" charset="0"/>
              </a:rPr>
              <a:t>x    x    x    x    x    x    x    x    x    x    x    x</a:t>
            </a:r>
          </a:p>
          <a:p>
            <a:r>
              <a:rPr lang="en-US" sz="2000">
                <a:latin typeface="Tahoma" charset="0"/>
              </a:rPr>
              <a:t>x    x    x    x    x    x    x    x    x    x    x    x</a:t>
            </a:r>
          </a:p>
          <a:p>
            <a:r>
              <a:rPr lang="en-US" sz="2000">
                <a:latin typeface="Tahoma" charset="0"/>
              </a:rPr>
              <a:t>x    x    x    x    x    x    x    x    x    x    x    x</a:t>
            </a:r>
          </a:p>
          <a:p>
            <a:r>
              <a:rPr lang="en-US" sz="2000">
                <a:latin typeface="Tahoma" charset="0"/>
              </a:rPr>
              <a:t>x    x    x    x    x    x    x    x    x    x    x    x</a:t>
            </a:r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2743200" y="4267200"/>
            <a:ext cx="5257800" cy="1447800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8001000" y="4267200"/>
            <a:ext cx="0" cy="144780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9" name="Line 7"/>
          <p:cNvSpPr>
            <a:spLocks noChangeShapeType="1"/>
          </p:cNvSpPr>
          <p:nvPr/>
        </p:nvSpPr>
        <p:spPr bwMode="auto">
          <a:xfrm>
            <a:off x="3962400" y="4038600"/>
            <a:ext cx="0" cy="18288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3962400" y="4953000"/>
            <a:ext cx="11430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081" name="Text Box 9"/>
          <p:cNvSpPr txBox="1">
            <a:spLocks noChangeArrowheads="1"/>
          </p:cNvSpPr>
          <p:nvPr/>
        </p:nvSpPr>
        <p:spPr bwMode="auto">
          <a:xfrm>
            <a:off x="5181600" y="4629150"/>
            <a:ext cx="387350" cy="579438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/>
              <a:t>v</a:t>
            </a:r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2536825" y="4705350"/>
            <a:ext cx="282575" cy="519113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/>
              <a:t>l</a:t>
            </a:r>
          </a:p>
        </p:txBody>
      </p:sp>
      <p:sp>
        <p:nvSpPr>
          <p:cNvPr id="48140" name="Text Box 12"/>
          <p:cNvSpPr txBox="1">
            <a:spLocks noChangeArrowheads="1"/>
          </p:cNvSpPr>
          <p:nvPr/>
        </p:nvSpPr>
        <p:spPr bwMode="auto">
          <a:xfrm>
            <a:off x="3429000" y="457200"/>
            <a:ext cx="5326063" cy="2622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5400" i="1">
                <a:sym typeface="Symbol" pitchFamily="18" charset="2"/>
              </a:rPr>
              <a:t></a:t>
            </a:r>
            <a:r>
              <a:rPr lang="en-US" sz="2800" i="1">
                <a:sym typeface="Symbol" pitchFamily="18" charset="2"/>
              </a:rPr>
              <a:t> = </a:t>
            </a:r>
            <a:r>
              <a:rPr lang="en-US" sz="3200" i="1">
                <a:sym typeface="Symbol" pitchFamily="18" charset="2"/>
              </a:rPr>
              <a:t>Bvl</a:t>
            </a:r>
          </a:p>
          <a:p>
            <a:pPr lvl="1">
              <a:buFontTx/>
              <a:buChar char="•"/>
            </a:pPr>
            <a:r>
              <a:rPr lang="en-US" sz="2800">
                <a:sym typeface="Symbol" pitchFamily="18" charset="2"/>
              </a:rPr>
              <a:t>B = mag field in T</a:t>
            </a:r>
          </a:p>
          <a:p>
            <a:pPr lvl="1">
              <a:buFontTx/>
              <a:buChar char="•"/>
            </a:pPr>
            <a:r>
              <a:rPr lang="en-US" sz="2800">
                <a:sym typeface="Symbol" pitchFamily="18" charset="2"/>
              </a:rPr>
              <a:t>v = velocity of conductor in m/s</a:t>
            </a:r>
          </a:p>
          <a:p>
            <a:pPr lvl="1">
              <a:buFontTx/>
              <a:buChar char="•"/>
            </a:pPr>
            <a:r>
              <a:rPr lang="en-US" sz="2800">
                <a:sym typeface="Symbol" pitchFamily="18" charset="2"/>
              </a:rPr>
              <a:t>l = length of conductor in m</a:t>
            </a:r>
          </a:p>
          <a:p>
            <a:pPr lvl="1">
              <a:buFontTx/>
              <a:buChar char="•"/>
            </a:pPr>
            <a:r>
              <a:rPr lang="en-US" sz="2800">
                <a:sym typeface="Symbol" pitchFamily="18" charset="2"/>
              </a:rPr>
              <a:t>show direction with x product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81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481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481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481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481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40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1639888" y="1735138"/>
            <a:ext cx="6375400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6600"/>
              <a:t>Whiteboards - Bvl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609600" y="304800"/>
            <a:ext cx="83058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/>
              <a:t>The wire moves to the right at 12.5 m/s.  What is the EMF generated?  Which end of the wire is the + end?</a:t>
            </a: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304800" y="6554788"/>
            <a:ext cx="105727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/>
              <a:t>11 V , Bottom</a:t>
            </a:r>
          </a:p>
        </p:txBody>
      </p:sp>
      <p:sp>
        <p:nvSpPr>
          <p:cNvPr id="5124" name="Text Box 6"/>
          <p:cNvSpPr txBox="1">
            <a:spLocks noChangeArrowheads="1"/>
          </p:cNvSpPr>
          <p:nvPr/>
        </p:nvSpPr>
        <p:spPr bwMode="auto">
          <a:xfrm>
            <a:off x="4191000" y="1447800"/>
            <a:ext cx="2332038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400"/>
              <a:t>B = 1.7 T</a:t>
            </a:r>
          </a:p>
        </p:txBody>
      </p:sp>
      <p:sp>
        <p:nvSpPr>
          <p:cNvPr id="5125" name="Text Box 7"/>
          <p:cNvSpPr txBox="1">
            <a:spLocks noChangeArrowheads="1"/>
          </p:cNvSpPr>
          <p:nvPr/>
        </p:nvSpPr>
        <p:spPr bwMode="auto">
          <a:xfrm>
            <a:off x="1600200" y="1295400"/>
            <a:ext cx="5213350" cy="410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.    .     .     .     .     .     .     .     .     .     .     .</a:t>
            </a:r>
          </a:p>
          <a:p>
            <a:r>
              <a:rPr lang="en-US"/>
              <a:t>.    .     .     .     .     .     .     .     .     .     .     .</a:t>
            </a:r>
          </a:p>
          <a:p>
            <a:r>
              <a:rPr lang="en-US"/>
              <a:t>.    .     .     .     .     .     .     .     .     .     .     .</a:t>
            </a:r>
          </a:p>
          <a:p>
            <a:r>
              <a:rPr lang="en-US"/>
              <a:t>.    .     .     .     .     .     .     .     .     .     .     .</a:t>
            </a:r>
          </a:p>
          <a:p>
            <a:r>
              <a:rPr lang="en-US"/>
              <a:t>.    .     .     .     .     .     .     .     .     .     .     .</a:t>
            </a:r>
          </a:p>
          <a:p>
            <a:r>
              <a:rPr lang="en-US"/>
              <a:t>.    .     .     .     .     .     .     .     .     .     .     .</a:t>
            </a:r>
          </a:p>
          <a:p>
            <a:r>
              <a:rPr lang="en-US"/>
              <a:t>.    .     .     .     .     .     .     .     .     .     .     .</a:t>
            </a:r>
          </a:p>
          <a:p>
            <a:r>
              <a:rPr lang="en-US"/>
              <a:t>.    .     .     .     .     .     .     .     .     .     .     .</a:t>
            </a:r>
          </a:p>
          <a:p>
            <a:r>
              <a:rPr lang="en-US"/>
              <a:t>.    .     .     .     .     .     .     .     .     .     .     .</a:t>
            </a:r>
          </a:p>
          <a:p>
            <a:r>
              <a:rPr lang="en-US"/>
              <a:t>.    .     .     .     .     .     .     .     .     .     .     .</a:t>
            </a:r>
          </a:p>
          <a:p>
            <a:r>
              <a:rPr lang="en-US"/>
              <a:t>.    .     .     .     .     .     .     .     .     .     .     .</a:t>
            </a:r>
          </a:p>
        </p:txBody>
      </p:sp>
      <p:sp>
        <p:nvSpPr>
          <p:cNvPr id="5126" name="Line 10"/>
          <p:cNvSpPr>
            <a:spLocks noChangeShapeType="1"/>
          </p:cNvSpPr>
          <p:nvPr/>
        </p:nvSpPr>
        <p:spPr bwMode="auto">
          <a:xfrm>
            <a:off x="3505200" y="2209800"/>
            <a:ext cx="0" cy="22098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27" name="Text Box 12"/>
          <p:cNvSpPr txBox="1">
            <a:spLocks noChangeArrowheads="1"/>
          </p:cNvSpPr>
          <p:nvPr/>
        </p:nvSpPr>
        <p:spPr bwMode="auto">
          <a:xfrm>
            <a:off x="2362200" y="2971800"/>
            <a:ext cx="1150938" cy="519113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/>
              <a:t>50. cm</a:t>
            </a:r>
          </a:p>
        </p:txBody>
      </p:sp>
      <p:sp>
        <p:nvSpPr>
          <p:cNvPr id="5128" name="Line 15"/>
          <p:cNvSpPr>
            <a:spLocks noChangeShapeType="1"/>
          </p:cNvSpPr>
          <p:nvPr/>
        </p:nvSpPr>
        <p:spPr bwMode="auto">
          <a:xfrm>
            <a:off x="3657600" y="3352800"/>
            <a:ext cx="22098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129" name="Text Box 16"/>
          <p:cNvSpPr txBox="1">
            <a:spLocks noChangeArrowheads="1"/>
          </p:cNvSpPr>
          <p:nvPr/>
        </p:nvSpPr>
        <p:spPr bwMode="auto">
          <a:xfrm>
            <a:off x="6232525" y="2962275"/>
            <a:ext cx="1408113" cy="519113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/>
              <a:t>12.5 m/s</a:t>
            </a:r>
          </a:p>
        </p:txBody>
      </p:sp>
      <p:sp>
        <p:nvSpPr>
          <p:cNvPr id="5130" name="Text Box 17"/>
          <p:cNvSpPr txBox="1">
            <a:spLocks noChangeArrowheads="1"/>
          </p:cNvSpPr>
          <p:nvPr/>
        </p:nvSpPr>
        <p:spPr bwMode="auto">
          <a:xfrm>
            <a:off x="4022725" y="4613275"/>
            <a:ext cx="184150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38930" name="Text Box 18"/>
          <p:cNvSpPr txBox="1">
            <a:spLocks noChangeArrowheads="1"/>
          </p:cNvSpPr>
          <p:nvPr/>
        </p:nvSpPr>
        <p:spPr bwMode="auto">
          <a:xfrm>
            <a:off x="4235450" y="3962400"/>
            <a:ext cx="4908550" cy="2224088"/>
          </a:xfrm>
          <a:prstGeom prst="rect">
            <a:avLst/>
          </a:prstGeom>
          <a:solidFill>
            <a:schemeClr val="bg1"/>
          </a:solidFill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5400" i="1">
                <a:sym typeface="Symbol" pitchFamily="18" charset="2"/>
              </a:rPr>
              <a:t></a:t>
            </a:r>
            <a:r>
              <a:rPr lang="en-US" sz="2800" i="1">
                <a:sym typeface="Symbol" pitchFamily="18" charset="2"/>
              </a:rPr>
              <a:t> = </a:t>
            </a:r>
            <a:r>
              <a:rPr lang="en-US" sz="3200" i="1">
                <a:sym typeface="Symbol" pitchFamily="18" charset="2"/>
              </a:rPr>
              <a:t>Bvl</a:t>
            </a:r>
          </a:p>
          <a:p>
            <a:r>
              <a:rPr lang="en-US" sz="5400" i="1">
                <a:sym typeface="Symbol" pitchFamily="18" charset="2"/>
              </a:rPr>
              <a:t></a:t>
            </a:r>
            <a:r>
              <a:rPr lang="en-US" sz="2800" i="1">
                <a:sym typeface="Symbol" pitchFamily="18" charset="2"/>
              </a:rPr>
              <a:t> =</a:t>
            </a:r>
            <a:r>
              <a:rPr lang="en-US" sz="3200">
                <a:sym typeface="Symbol" pitchFamily="18" charset="2"/>
              </a:rPr>
              <a:t> (1.7 T)(12.5 m/s)(.50 m)</a:t>
            </a:r>
          </a:p>
          <a:p>
            <a:r>
              <a:rPr lang="en-US" sz="3200">
                <a:sym typeface="Symbol" pitchFamily="18" charset="2"/>
              </a:rPr>
              <a:t>= 10.625 V = 11 V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893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89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89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89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30" grpId="0" build="p" animBg="1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609600" y="304800"/>
            <a:ext cx="8001000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/>
              <a:t>How long does the wire need to be to generate a potential of 45 V from one end to the other?  What end is positive?</a:t>
            </a:r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304800" y="6554788"/>
            <a:ext cx="10795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/>
              <a:t>210 m, bottom</a:t>
            </a:r>
          </a:p>
        </p:txBody>
      </p:sp>
      <p:sp>
        <p:nvSpPr>
          <p:cNvPr id="6148" name="Text Box 6"/>
          <p:cNvSpPr txBox="1">
            <a:spLocks noChangeArrowheads="1"/>
          </p:cNvSpPr>
          <p:nvPr/>
        </p:nvSpPr>
        <p:spPr bwMode="auto">
          <a:xfrm>
            <a:off x="4495800" y="1371600"/>
            <a:ext cx="37560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400"/>
              <a:t>B = 3.7 x 10</a:t>
            </a:r>
            <a:r>
              <a:rPr lang="en-US" sz="4400" baseline="30000"/>
              <a:t>-5</a:t>
            </a:r>
            <a:r>
              <a:rPr lang="en-US" sz="4400"/>
              <a:t> T</a:t>
            </a:r>
          </a:p>
        </p:txBody>
      </p:sp>
      <p:sp>
        <p:nvSpPr>
          <p:cNvPr id="6149" name="Text Box 7"/>
          <p:cNvSpPr txBox="1">
            <a:spLocks noChangeArrowheads="1"/>
          </p:cNvSpPr>
          <p:nvPr/>
        </p:nvSpPr>
        <p:spPr bwMode="auto">
          <a:xfrm>
            <a:off x="1905000" y="2098675"/>
            <a:ext cx="5181600" cy="314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ahoma" charset="0"/>
              </a:rPr>
              <a:t>x    x    x    x    x    x    x    x    x    x    x    x</a:t>
            </a:r>
          </a:p>
          <a:p>
            <a:r>
              <a:rPr lang="en-US" sz="2000">
                <a:latin typeface="Tahoma" charset="0"/>
              </a:rPr>
              <a:t>x    x    x    x    x    x    x    x    x    x    x    x</a:t>
            </a:r>
          </a:p>
          <a:p>
            <a:r>
              <a:rPr lang="en-US" sz="2000">
                <a:latin typeface="Tahoma" charset="0"/>
              </a:rPr>
              <a:t>x    x    x    x    x    x    x    x    x    x    x    x</a:t>
            </a:r>
          </a:p>
          <a:p>
            <a:r>
              <a:rPr lang="en-US" sz="2000">
                <a:latin typeface="Tahoma" charset="0"/>
              </a:rPr>
              <a:t>x    x    x    x    x    x    x    x    x    x    x    x</a:t>
            </a:r>
          </a:p>
          <a:p>
            <a:r>
              <a:rPr lang="en-US" sz="2000">
                <a:latin typeface="Tahoma" charset="0"/>
              </a:rPr>
              <a:t>x    x    x    x    x    x    x    x    x    x    x    x</a:t>
            </a:r>
          </a:p>
          <a:p>
            <a:r>
              <a:rPr lang="en-US" sz="2000">
                <a:latin typeface="Tahoma" charset="0"/>
              </a:rPr>
              <a:t>x    x    x    x    x    x    x    x    x    x    x    x</a:t>
            </a:r>
          </a:p>
          <a:p>
            <a:r>
              <a:rPr lang="en-US" sz="2000">
                <a:latin typeface="Tahoma" charset="0"/>
              </a:rPr>
              <a:t>x    x    x    x    x    x    x    x    x    x    x    x</a:t>
            </a:r>
          </a:p>
          <a:p>
            <a:r>
              <a:rPr lang="en-US" sz="2000">
                <a:latin typeface="Tahoma" charset="0"/>
              </a:rPr>
              <a:t>x    x    x    x    x    x    x    x    x    x    x    x</a:t>
            </a:r>
          </a:p>
          <a:p>
            <a:r>
              <a:rPr lang="en-US" sz="2000">
                <a:latin typeface="Tahoma" charset="0"/>
              </a:rPr>
              <a:t>x    x    x    x    x    x    x    x    x    x    x    x</a:t>
            </a:r>
          </a:p>
          <a:p>
            <a:r>
              <a:rPr lang="en-US" sz="2000">
                <a:latin typeface="Tahoma" charset="0"/>
              </a:rPr>
              <a:t>x    x    x    x    x    x    x    x    x    x    x    x</a:t>
            </a:r>
          </a:p>
        </p:txBody>
      </p:sp>
      <p:sp>
        <p:nvSpPr>
          <p:cNvPr id="6150" name="Line 9"/>
          <p:cNvSpPr>
            <a:spLocks noChangeShapeType="1"/>
          </p:cNvSpPr>
          <p:nvPr/>
        </p:nvSpPr>
        <p:spPr bwMode="auto">
          <a:xfrm>
            <a:off x="8001000" y="2819400"/>
            <a:ext cx="0" cy="144780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51" name="Line 10"/>
          <p:cNvSpPr>
            <a:spLocks noChangeShapeType="1"/>
          </p:cNvSpPr>
          <p:nvPr/>
        </p:nvSpPr>
        <p:spPr bwMode="auto">
          <a:xfrm>
            <a:off x="3962400" y="2590800"/>
            <a:ext cx="0" cy="18288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52" name="Line 11"/>
          <p:cNvSpPr>
            <a:spLocks noChangeShapeType="1"/>
          </p:cNvSpPr>
          <p:nvPr/>
        </p:nvSpPr>
        <p:spPr bwMode="auto">
          <a:xfrm rot="10800000">
            <a:off x="2209800" y="3505200"/>
            <a:ext cx="1143000" cy="1588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153" name="Text Box 12"/>
          <p:cNvSpPr txBox="1">
            <a:spLocks noChangeArrowheads="1"/>
          </p:cNvSpPr>
          <p:nvPr/>
        </p:nvSpPr>
        <p:spPr bwMode="auto">
          <a:xfrm>
            <a:off x="41275" y="3276600"/>
            <a:ext cx="1787525" cy="579438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/>
              <a:t>5,680 m/s</a:t>
            </a:r>
          </a:p>
        </p:txBody>
      </p:sp>
      <p:sp>
        <p:nvSpPr>
          <p:cNvPr id="6154" name="Text Box 13"/>
          <p:cNvSpPr txBox="1">
            <a:spLocks noChangeArrowheads="1"/>
          </p:cNvSpPr>
          <p:nvPr/>
        </p:nvSpPr>
        <p:spPr bwMode="auto">
          <a:xfrm>
            <a:off x="4191000" y="3124200"/>
            <a:ext cx="806450" cy="519113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/>
              <a:t>X m</a:t>
            </a:r>
          </a:p>
        </p:txBody>
      </p:sp>
      <p:sp>
        <p:nvSpPr>
          <p:cNvPr id="40975" name="Text Box 15"/>
          <p:cNvSpPr txBox="1">
            <a:spLocks noChangeArrowheads="1"/>
          </p:cNvSpPr>
          <p:nvPr/>
        </p:nvSpPr>
        <p:spPr bwMode="auto">
          <a:xfrm>
            <a:off x="4235450" y="4286250"/>
            <a:ext cx="4765675" cy="1373188"/>
          </a:xfrm>
          <a:prstGeom prst="rect">
            <a:avLst/>
          </a:prstGeom>
          <a:solidFill>
            <a:schemeClr val="bg1"/>
          </a:solidFill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i="1">
                <a:sym typeface="Symbol" pitchFamily="18" charset="2"/>
              </a:rPr>
              <a:t> = Bvl</a:t>
            </a:r>
          </a:p>
          <a:p>
            <a:r>
              <a:rPr lang="en-US" sz="2800">
                <a:sym typeface="Symbol" pitchFamily="18" charset="2"/>
              </a:rPr>
              <a:t>45 V</a:t>
            </a:r>
            <a:r>
              <a:rPr lang="en-US" sz="2800" i="1">
                <a:sym typeface="Symbol" pitchFamily="18" charset="2"/>
              </a:rPr>
              <a:t>=</a:t>
            </a:r>
            <a:r>
              <a:rPr lang="en-US" sz="2800">
                <a:sym typeface="Symbol" pitchFamily="18" charset="2"/>
              </a:rPr>
              <a:t> (</a:t>
            </a:r>
            <a:r>
              <a:rPr lang="en-US" sz="2800"/>
              <a:t>3.7 x 10</a:t>
            </a:r>
            <a:r>
              <a:rPr lang="en-US" sz="2800" baseline="30000"/>
              <a:t>-5</a:t>
            </a:r>
            <a:r>
              <a:rPr lang="en-US" sz="2800"/>
              <a:t> T</a:t>
            </a:r>
            <a:r>
              <a:rPr lang="en-US" sz="2800">
                <a:sym typeface="Symbol" pitchFamily="18" charset="2"/>
              </a:rPr>
              <a:t>)(5680 m/s)l</a:t>
            </a:r>
          </a:p>
          <a:p>
            <a:r>
              <a:rPr lang="en-US" sz="2800">
                <a:sym typeface="Symbol" pitchFamily="18" charset="2"/>
              </a:rPr>
              <a:t>l = 214.12 m = 210 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097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09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09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09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75" grpId="0" build="p" animBg="1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609600" y="304800"/>
            <a:ext cx="8305800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/>
              <a:t>The wire has a potential of .215 V, and the right end is positive.  What is the magnetic field, and which direction is it?</a:t>
            </a:r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304800" y="6554788"/>
            <a:ext cx="1300163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/>
              <a:t>.0501 T ,into page</a:t>
            </a:r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5897563" y="1447800"/>
            <a:ext cx="16478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400"/>
              <a:t>B = ??</a:t>
            </a:r>
          </a:p>
        </p:txBody>
      </p:sp>
      <p:sp>
        <p:nvSpPr>
          <p:cNvPr id="7173" name="Text Box 7"/>
          <p:cNvSpPr txBox="1">
            <a:spLocks noChangeArrowheads="1"/>
          </p:cNvSpPr>
          <p:nvPr/>
        </p:nvSpPr>
        <p:spPr bwMode="auto">
          <a:xfrm>
            <a:off x="3429000" y="1600200"/>
            <a:ext cx="1328738" cy="519113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/>
              <a:t>175. cm</a:t>
            </a:r>
          </a:p>
        </p:txBody>
      </p:sp>
      <p:sp>
        <p:nvSpPr>
          <p:cNvPr id="7174" name="Text Box 9"/>
          <p:cNvSpPr txBox="1">
            <a:spLocks noChangeArrowheads="1"/>
          </p:cNvSpPr>
          <p:nvPr/>
        </p:nvSpPr>
        <p:spPr bwMode="auto">
          <a:xfrm>
            <a:off x="2286000" y="2590800"/>
            <a:ext cx="1408113" cy="519113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/>
              <a:t>2.45 m/s</a:t>
            </a:r>
          </a:p>
        </p:txBody>
      </p:sp>
      <p:sp>
        <p:nvSpPr>
          <p:cNvPr id="7175" name="Text Box 10"/>
          <p:cNvSpPr txBox="1">
            <a:spLocks noChangeArrowheads="1"/>
          </p:cNvSpPr>
          <p:nvPr/>
        </p:nvSpPr>
        <p:spPr bwMode="auto">
          <a:xfrm>
            <a:off x="4022725" y="4613275"/>
            <a:ext cx="184150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78859" name="Text Box 11"/>
          <p:cNvSpPr txBox="1">
            <a:spLocks noChangeArrowheads="1"/>
          </p:cNvSpPr>
          <p:nvPr/>
        </p:nvSpPr>
        <p:spPr bwMode="auto">
          <a:xfrm>
            <a:off x="4235450" y="4286250"/>
            <a:ext cx="4454525" cy="1373188"/>
          </a:xfrm>
          <a:prstGeom prst="rect">
            <a:avLst/>
          </a:prstGeom>
          <a:solidFill>
            <a:schemeClr val="bg1"/>
          </a:solidFill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i="1">
                <a:sym typeface="Symbol" pitchFamily="18" charset="2"/>
              </a:rPr>
              <a:t> = Bvl</a:t>
            </a:r>
          </a:p>
          <a:p>
            <a:r>
              <a:rPr lang="en-US" sz="2800">
                <a:sym typeface="Symbol" pitchFamily="18" charset="2"/>
              </a:rPr>
              <a:t>.215 V = B(2.45 m/s)(1.75 m)</a:t>
            </a:r>
          </a:p>
          <a:p>
            <a:r>
              <a:rPr lang="en-US" sz="2800">
                <a:sym typeface="Symbol" pitchFamily="18" charset="2"/>
              </a:rPr>
              <a:t>B = 0.050145773 = .0501 T</a:t>
            </a:r>
          </a:p>
        </p:txBody>
      </p:sp>
      <p:sp>
        <p:nvSpPr>
          <p:cNvPr id="7177" name="Line 12"/>
          <p:cNvSpPr>
            <a:spLocks noChangeShapeType="1"/>
          </p:cNvSpPr>
          <p:nvPr/>
        </p:nvSpPr>
        <p:spPr bwMode="auto">
          <a:xfrm>
            <a:off x="1828800" y="2209800"/>
            <a:ext cx="4648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78" name="Line 13"/>
          <p:cNvSpPr>
            <a:spLocks noChangeShapeType="1"/>
          </p:cNvSpPr>
          <p:nvPr/>
        </p:nvSpPr>
        <p:spPr bwMode="auto">
          <a:xfrm>
            <a:off x="4038600" y="2438400"/>
            <a:ext cx="0" cy="14478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885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88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88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88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59" grpId="0" build="p" animBg="1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Text Box 2"/>
          <p:cNvSpPr txBox="1">
            <a:spLocks noChangeArrowheads="1"/>
          </p:cNvSpPr>
          <p:nvPr/>
        </p:nvSpPr>
        <p:spPr bwMode="auto">
          <a:xfrm>
            <a:off x="0" y="838200"/>
            <a:ext cx="11345735" cy="5550237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dirty="0"/>
              <a:t>Demos – </a:t>
            </a:r>
          </a:p>
          <a:p>
            <a:r>
              <a:rPr lang="en-US" sz="2800" dirty="0"/>
              <a:t>Air Track</a:t>
            </a:r>
          </a:p>
          <a:p>
            <a:r>
              <a:rPr lang="en-US" sz="2800" dirty="0"/>
              <a:t>Two tubes</a:t>
            </a:r>
          </a:p>
          <a:p>
            <a:r>
              <a:rPr lang="en-US" sz="2800" dirty="0"/>
              <a:t>Magnets and Al bar</a:t>
            </a:r>
          </a:p>
          <a:p>
            <a:r>
              <a:rPr lang="en-US" sz="2800" dirty="0"/>
              <a:t>triple beam balance</a:t>
            </a:r>
          </a:p>
          <a:p>
            <a:r>
              <a:rPr lang="en-US" sz="2800" dirty="0"/>
              <a:t>Your brain at CERN</a:t>
            </a:r>
          </a:p>
          <a:p>
            <a:r>
              <a:rPr lang="en-US" sz="2800" dirty="0"/>
              <a:t>Charles pouring </a:t>
            </a:r>
            <a:r>
              <a:rPr lang="en-US" sz="2800" dirty="0" smtClean="0"/>
              <a:t>LN</a:t>
            </a:r>
            <a:r>
              <a:rPr lang="en-US" sz="2800" baseline="-25000" dirty="0" smtClean="0"/>
              <a:t>2</a:t>
            </a:r>
          </a:p>
          <a:p>
            <a:r>
              <a:rPr lang="en-US" sz="2800" dirty="0" smtClean="0"/>
              <a:t>Video of </a:t>
            </a:r>
            <a:r>
              <a:rPr lang="en-US" sz="2800" dirty="0" err="1" smtClean="0"/>
              <a:t>Meissner</a:t>
            </a:r>
            <a:r>
              <a:rPr lang="en-US" sz="2800" dirty="0" smtClean="0"/>
              <a:t> effect</a:t>
            </a:r>
          </a:p>
          <a:p>
            <a:r>
              <a:rPr lang="en-US" sz="2800" dirty="0" smtClean="0">
                <a:hlinkClick r:id="rId2"/>
              </a:rPr>
              <a:t>http://www.youtube.com/watch?v=c3asSdngzLs</a:t>
            </a:r>
            <a:endParaRPr lang="en-US" sz="2800" dirty="0" smtClean="0"/>
          </a:p>
          <a:p>
            <a:endParaRPr lang="en-US" sz="2800" dirty="0" smtClean="0"/>
          </a:p>
          <a:p>
            <a:r>
              <a:rPr lang="en-US" sz="2800" dirty="0" smtClean="0"/>
              <a:t>Levitation:</a:t>
            </a:r>
          </a:p>
          <a:p>
            <a:r>
              <a:rPr lang="en-US" sz="2800" dirty="0" smtClean="0">
                <a:hlinkClick r:id="rId3" tooltip="blocked::http://www.youtube.com/watch?feature=player_embedded&amp;v=VyOtIsnG71U"/>
              </a:rPr>
              <a:t>http://www.youtube.com/watch?feature=player_embedded&amp;v=VyOtIsnG71U</a:t>
            </a:r>
            <a:endParaRPr lang="en-US" sz="2800" dirty="0" smtClean="0"/>
          </a:p>
          <a:p>
            <a:endParaRPr lang="en-US" sz="2800" baseline="-25000" dirty="0"/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0" y="0"/>
            <a:ext cx="3991798" cy="830997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/>
              <a:t>Eddy currents</a:t>
            </a:r>
          </a:p>
          <a:p>
            <a:r>
              <a:rPr lang="en-US" dirty="0"/>
              <a:t>magnet approaching </a:t>
            </a:r>
            <a:r>
              <a:rPr lang="en-US" dirty="0" smtClean="0"/>
              <a:t>conductor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98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98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98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98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798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798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7987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7987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7987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7987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7987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74" grpId="0" build="p" autoUpdateAnimBg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8100" cap="flat" cmpd="sng" algn="ctr">
          <a:solidFill>
            <a:srgbClr val="FF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8100" cap="flat" cmpd="sng" algn="ctr">
          <a:solidFill>
            <a:srgbClr val="FF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956</TotalTime>
  <Words>649</Words>
  <Application>Microsoft Office PowerPoint</Application>
  <PresentationFormat>On-screen Show (4:3)</PresentationFormat>
  <Paragraphs>85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Default Design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Company>Muriley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Murray Riley</dc:creator>
  <cp:lastModifiedBy>Murray, Christopher</cp:lastModifiedBy>
  <cp:revision>61</cp:revision>
  <dcterms:created xsi:type="dcterms:W3CDTF">2003-10-15T03:35:38Z</dcterms:created>
  <dcterms:modified xsi:type="dcterms:W3CDTF">2017-03-01T20:53:26Z</dcterms:modified>
</cp:coreProperties>
</file>