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5" d="100"/>
          <a:sy n="115" d="100"/>
        </p:scale>
        <p:origin x="-16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CC40-CFDB-4F79-9027-2B66CDA0B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421ED-06E1-4136-A76B-C04617239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AE5EA-CFDB-46EC-8E34-21BFE7F08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7FF38-F7E8-4A9E-95DF-166CFC138C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EDA69-2F44-4AD3-B253-81CE8601A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C5957-D6BF-4934-B7ED-09969727D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D3CD0-732A-4302-8570-DD50A544DD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F0876-E33A-4B6B-B6CC-1D3CFA2863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E3A16-C1DF-438C-8605-C8B61B65D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E865B-3F34-432C-B0A6-51058294D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29225-90E4-4561-9B19-B7056CE70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2F716E-F920-45D3-AD8B-90C8CB9BF1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029200" y="2514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2057400" y="4191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762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What readings on the meters???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914400" y="1066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914400" y="3733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80" name="Group 8"/>
          <p:cNvGrpSpPr>
            <a:grpSpLocks/>
          </p:cNvGrpSpPr>
          <p:nvPr/>
        </p:nvGrpSpPr>
        <p:grpSpPr bwMode="auto">
          <a:xfrm rot="-16200000">
            <a:off x="2774950" y="774700"/>
            <a:ext cx="152400" cy="584200"/>
            <a:chOff x="384" y="400"/>
            <a:chExt cx="48" cy="368"/>
          </a:xfrm>
        </p:grpSpPr>
        <p:sp>
          <p:nvSpPr>
            <p:cNvPr id="3081" name="Line 9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1" name="Group 19"/>
          <p:cNvGrpSpPr>
            <a:grpSpLocks/>
          </p:cNvGrpSpPr>
          <p:nvPr/>
        </p:nvGrpSpPr>
        <p:grpSpPr bwMode="auto">
          <a:xfrm rot="-16200000">
            <a:off x="2806700" y="3438525"/>
            <a:ext cx="152400" cy="584200"/>
            <a:chOff x="384" y="400"/>
            <a:chExt cx="48" cy="368"/>
          </a:xfrm>
        </p:grpSpPr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02" name="Group 30"/>
          <p:cNvGrpSpPr>
            <a:grpSpLocks/>
          </p:cNvGrpSpPr>
          <p:nvPr/>
        </p:nvGrpSpPr>
        <p:grpSpPr bwMode="auto">
          <a:xfrm rot="-21600000">
            <a:off x="3911600" y="1981200"/>
            <a:ext cx="127000" cy="584200"/>
            <a:chOff x="384" y="400"/>
            <a:chExt cx="48" cy="368"/>
          </a:xfrm>
        </p:grpSpPr>
        <p:sp>
          <p:nvSpPr>
            <p:cNvPr id="3103" name="Line 31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13" name="Line 41"/>
          <p:cNvSpPr>
            <a:spLocks noChangeShapeType="1"/>
          </p:cNvSpPr>
          <p:nvPr/>
        </p:nvSpPr>
        <p:spPr bwMode="auto">
          <a:xfrm flipV="1">
            <a:off x="3971925" y="10668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971925" y="2514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3124200" y="10668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>
            <a:off x="3124200" y="37338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17" name="Group 45"/>
          <p:cNvGrpSpPr>
            <a:grpSpLocks/>
          </p:cNvGrpSpPr>
          <p:nvPr/>
        </p:nvGrpSpPr>
        <p:grpSpPr bwMode="auto">
          <a:xfrm rot="-21600000">
            <a:off x="5419725" y="1600200"/>
            <a:ext cx="127000" cy="584200"/>
            <a:chOff x="384" y="400"/>
            <a:chExt cx="48" cy="368"/>
          </a:xfrm>
        </p:grpSpPr>
        <p:sp>
          <p:nvSpPr>
            <p:cNvPr id="3118" name="Line 46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Line 48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Line 49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Line 50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Line 51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Line 52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Line 53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Line 54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28" name="Group 56"/>
          <p:cNvGrpSpPr>
            <a:grpSpLocks/>
          </p:cNvGrpSpPr>
          <p:nvPr/>
        </p:nvGrpSpPr>
        <p:grpSpPr bwMode="auto">
          <a:xfrm rot="-21600000">
            <a:off x="5426075" y="2743200"/>
            <a:ext cx="127000" cy="584200"/>
            <a:chOff x="384" y="400"/>
            <a:chExt cx="48" cy="368"/>
          </a:xfrm>
        </p:grpSpPr>
        <p:sp>
          <p:nvSpPr>
            <p:cNvPr id="3129" name="Line 57"/>
            <p:cNvSpPr>
              <a:spLocks noChangeShapeType="1"/>
            </p:cNvSpPr>
            <p:nvPr/>
          </p:nvSpPr>
          <p:spPr bwMode="auto">
            <a:xfrm rot="7200000">
              <a:off x="378" y="50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auto">
            <a:xfrm>
              <a:off x="384" y="532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Line 59"/>
            <p:cNvSpPr>
              <a:spLocks noChangeShapeType="1"/>
            </p:cNvSpPr>
            <p:nvPr/>
          </p:nvSpPr>
          <p:spPr bwMode="auto">
            <a:xfrm rot="7200000">
              <a:off x="378" y="558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Line 60"/>
            <p:cNvSpPr>
              <a:spLocks noChangeShapeType="1"/>
            </p:cNvSpPr>
            <p:nvPr/>
          </p:nvSpPr>
          <p:spPr bwMode="auto">
            <a:xfrm>
              <a:off x="384" y="584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Line 61"/>
            <p:cNvSpPr>
              <a:spLocks noChangeShapeType="1"/>
            </p:cNvSpPr>
            <p:nvPr/>
          </p:nvSpPr>
          <p:spPr bwMode="auto">
            <a:xfrm rot="7200000">
              <a:off x="378" y="610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Line 62"/>
            <p:cNvSpPr>
              <a:spLocks noChangeShapeType="1"/>
            </p:cNvSpPr>
            <p:nvPr/>
          </p:nvSpPr>
          <p:spPr bwMode="auto">
            <a:xfrm>
              <a:off x="384" y="636"/>
              <a:ext cx="4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Line 63"/>
            <p:cNvSpPr>
              <a:spLocks noChangeShapeType="1"/>
            </p:cNvSpPr>
            <p:nvPr/>
          </p:nvSpPr>
          <p:spPr bwMode="auto">
            <a:xfrm rot="7200000">
              <a:off x="405" y="661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Line 64"/>
            <p:cNvSpPr>
              <a:spLocks noChangeShapeType="1"/>
            </p:cNvSpPr>
            <p:nvPr/>
          </p:nvSpPr>
          <p:spPr bwMode="auto">
            <a:xfrm rot="21600000">
              <a:off x="412" y="496"/>
              <a:ext cx="2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Line 65"/>
            <p:cNvSpPr>
              <a:spLocks noChangeShapeType="1"/>
            </p:cNvSpPr>
            <p:nvPr/>
          </p:nvSpPr>
          <p:spPr bwMode="auto">
            <a:xfrm>
              <a:off x="408" y="67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Line 66"/>
            <p:cNvSpPr>
              <a:spLocks noChangeShapeType="1"/>
            </p:cNvSpPr>
            <p:nvPr/>
          </p:nvSpPr>
          <p:spPr bwMode="auto">
            <a:xfrm>
              <a:off x="408" y="4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54864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0" name="Line 68"/>
          <p:cNvSpPr>
            <a:spLocks noChangeShapeType="1"/>
          </p:cNvSpPr>
          <p:nvPr/>
        </p:nvSpPr>
        <p:spPr bwMode="auto">
          <a:xfrm>
            <a:off x="5486400" y="2133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1" name="Line 69"/>
          <p:cNvSpPr>
            <a:spLocks noChangeShapeType="1"/>
          </p:cNvSpPr>
          <p:nvPr/>
        </p:nvSpPr>
        <p:spPr bwMode="auto">
          <a:xfrm>
            <a:off x="5486400" y="1066800"/>
            <a:ext cx="0" cy="565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5638800" y="1676400"/>
            <a:ext cx="6461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3143" name="Text Box 71"/>
          <p:cNvSpPr txBox="1">
            <a:spLocks noChangeArrowheads="1"/>
          </p:cNvSpPr>
          <p:nvPr/>
        </p:nvSpPr>
        <p:spPr bwMode="auto">
          <a:xfrm>
            <a:off x="5562600" y="2819400"/>
            <a:ext cx="6461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3144" name="Text Box 72"/>
          <p:cNvSpPr txBox="1">
            <a:spLocks noChangeArrowheads="1"/>
          </p:cNvSpPr>
          <p:nvPr/>
        </p:nvSpPr>
        <p:spPr bwMode="auto">
          <a:xfrm>
            <a:off x="4038600" y="2057400"/>
            <a:ext cx="7985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13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3145" name="Text Box 73"/>
          <p:cNvSpPr txBox="1">
            <a:spLocks noChangeArrowheads="1"/>
          </p:cNvSpPr>
          <p:nvPr/>
        </p:nvSpPr>
        <p:spPr bwMode="auto">
          <a:xfrm>
            <a:off x="2514600" y="1143000"/>
            <a:ext cx="6461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2590800" y="3200400"/>
            <a:ext cx="6461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 </a:t>
            </a:r>
            <a:r>
              <a:rPr lang="en-US">
                <a:sym typeface="Symbol" pitchFamily="18" charset="2"/>
              </a:rPr>
              <a:t></a:t>
            </a:r>
          </a:p>
        </p:txBody>
      </p:sp>
      <p:sp>
        <p:nvSpPr>
          <p:cNvPr id="3148" name="Oval 76"/>
          <p:cNvSpPr>
            <a:spLocks noChangeArrowheads="1"/>
          </p:cNvSpPr>
          <p:nvPr/>
        </p:nvSpPr>
        <p:spPr bwMode="auto">
          <a:xfrm>
            <a:off x="3733800" y="2819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3149" name="Oval 77"/>
          <p:cNvSpPr>
            <a:spLocks noChangeArrowheads="1"/>
          </p:cNvSpPr>
          <p:nvPr/>
        </p:nvSpPr>
        <p:spPr bwMode="auto">
          <a:xfrm>
            <a:off x="4800600" y="2743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V</a:t>
            </a:r>
            <a:r>
              <a:rPr lang="en-US" baseline="-25000"/>
              <a:t>2</a:t>
            </a:r>
          </a:p>
        </p:txBody>
      </p:sp>
      <p:sp>
        <p:nvSpPr>
          <p:cNvPr id="3150" name="Oval 78"/>
          <p:cNvSpPr>
            <a:spLocks noChangeArrowheads="1"/>
          </p:cNvSpPr>
          <p:nvPr/>
        </p:nvSpPr>
        <p:spPr bwMode="auto">
          <a:xfrm>
            <a:off x="2590800" y="3962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V</a:t>
            </a:r>
            <a:r>
              <a:rPr lang="en-US" baseline="-25000"/>
              <a:t>3</a:t>
            </a:r>
          </a:p>
        </p:txBody>
      </p:sp>
      <p:sp>
        <p:nvSpPr>
          <p:cNvPr id="3151" name="Line 79"/>
          <p:cNvSpPr>
            <a:spLocks noChangeShapeType="1"/>
          </p:cNvSpPr>
          <p:nvPr/>
        </p:nvSpPr>
        <p:spPr bwMode="auto">
          <a:xfrm flipV="1">
            <a:off x="2055813" y="3729038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 flipV="1">
            <a:off x="35052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 flipV="1">
            <a:off x="3505200" y="1066800"/>
            <a:ext cx="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5029200" y="2514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>
            <a:off x="5029200" y="35814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7" name="Oval 85"/>
          <p:cNvSpPr>
            <a:spLocks noChangeArrowheads="1"/>
          </p:cNvSpPr>
          <p:nvPr/>
        </p:nvSpPr>
        <p:spPr bwMode="auto">
          <a:xfrm>
            <a:off x="1295400" y="838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grpSp>
        <p:nvGrpSpPr>
          <p:cNvPr id="3158" name="Group 86"/>
          <p:cNvGrpSpPr>
            <a:grpSpLocks/>
          </p:cNvGrpSpPr>
          <p:nvPr/>
        </p:nvGrpSpPr>
        <p:grpSpPr bwMode="auto">
          <a:xfrm>
            <a:off x="762000" y="2057400"/>
            <a:ext cx="304800" cy="504825"/>
            <a:chOff x="864" y="432"/>
            <a:chExt cx="192" cy="318"/>
          </a:xfrm>
        </p:grpSpPr>
        <p:sp>
          <p:nvSpPr>
            <p:cNvPr id="3159" name="Line 87"/>
            <p:cNvSpPr>
              <a:spLocks noChangeShapeType="1"/>
            </p:cNvSpPr>
            <p:nvPr/>
          </p:nvSpPr>
          <p:spPr bwMode="auto">
            <a:xfrm>
              <a:off x="864" y="5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0" name="Line 88"/>
            <p:cNvSpPr>
              <a:spLocks noChangeShapeType="1"/>
            </p:cNvSpPr>
            <p:nvPr/>
          </p:nvSpPr>
          <p:spPr bwMode="auto">
            <a:xfrm>
              <a:off x="912" y="60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1" name="Line 89"/>
            <p:cNvSpPr>
              <a:spLocks noChangeShapeType="1"/>
            </p:cNvSpPr>
            <p:nvPr/>
          </p:nvSpPr>
          <p:spPr bwMode="auto">
            <a:xfrm flipV="1">
              <a:off x="960" y="4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62" name="Line 90"/>
            <p:cNvSpPr>
              <a:spLocks noChangeShapeType="1"/>
            </p:cNvSpPr>
            <p:nvPr/>
          </p:nvSpPr>
          <p:spPr bwMode="auto">
            <a:xfrm flipV="1">
              <a:off x="960" y="60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63" name="Line 91"/>
          <p:cNvSpPr>
            <a:spLocks noChangeShapeType="1"/>
          </p:cNvSpPr>
          <p:nvPr/>
        </p:nvSpPr>
        <p:spPr bwMode="auto">
          <a:xfrm flipV="1">
            <a:off x="914400" y="1066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4" name="Line 92"/>
          <p:cNvSpPr>
            <a:spLocks noChangeShapeType="1"/>
          </p:cNvSpPr>
          <p:nvPr/>
        </p:nvSpPr>
        <p:spPr bwMode="auto">
          <a:xfrm>
            <a:off x="914400" y="2514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5" name="Text Box 93"/>
          <p:cNvSpPr txBox="1">
            <a:spLocks noChangeArrowheads="1"/>
          </p:cNvSpPr>
          <p:nvPr/>
        </p:nvSpPr>
        <p:spPr bwMode="auto">
          <a:xfrm>
            <a:off x="1066800" y="2057400"/>
            <a:ext cx="7858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31 V</a:t>
            </a:r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3657600" y="4267200"/>
            <a:ext cx="5524500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800"/>
              <a:t>Condense until solvable</a:t>
            </a:r>
          </a:p>
          <a:p>
            <a:pPr marL="457200" indent="-457200">
              <a:buFontTx/>
              <a:buAutoNum type="arabicPeriod"/>
            </a:pPr>
            <a:r>
              <a:rPr lang="en-US" sz="2800"/>
              <a:t>Calculate all voltages (V = IR)</a:t>
            </a:r>
          </a:p>
          <a:p>
            <a:pPr marL="457200" indent="-457200">
              <a:buFontTx/>
              <a:buAutoNum type="arabicPeriod"/>
            </a:pPr>
            <a:r>
              <a:rPr lang="en-US" sz="2800"/>
              <a:t>Unpack/Solve..Unpack/Solve..etc.</a:t>
            </a:r>
          </a:p>
        </p:txBody>
      </p:sp>
      <p:sp>
        <p:nvSpPr>
          <p:cNvPr id="3147" name="Oval 75"/>
          <p:cNvSpPr>
            <a:spLocks noChangeArrowheads="1"/>
          </p:cNvSpPr>
          <p:nvPr/>
        </p:nvSpPr>
        <p:spPr bwMode="auto">
          <a:xfrm>
            <a:off x="3276600" y="20574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V</a:t>
            </a:r>
            <a:r>
              <a:rPr lang="en-US" baseline="-25000"/>
              <a:t>1</a:t>
            </a:r>
          </a:p>
        </p:txBody>
      </p:sp>
      <p:sp>
        <p:nvSpPr>
          <p:cNvPr id="3167" name="Text Box 95"/>
          <p:cNvSpPr txBox="1">
            <a:spLocks noChangeArrowheads="1"/>
          </p:cNvSpPr>
          <p:nvPr/>
        </p:nvSpPr>
        <p:spPr bwMode="auto">
          <a:xfrm>
            <a:off x="0" y="5670550"/>
            <a:ext cx="12668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"/>
            <a:r>
              <a:rPr lang="en-US" sz="1200">
                <a:latin typeface="Arial" charset="0"/>
              </a:rPr>
              <a:t>2.221 A	a1</a:t>
            </a:r>
          </a:p>
          <a:p>
            <a:pPr fontAlgn="b"/>
            <a:r>
              <a:rPr lang="en-US" sz="1200">
                <a:latin typeface="Arial" charset="0"/>
              </a:rPr>
              <a:t>11.10 V	v3</a:t>
            </a:r>
          </a:p>
          <a:p>
            <a:pPr fontAlgn="b"/>
            <a:r>
              <a:rPr lang="en-US" sz="1200">
                <a:latin typeface="Arial" charset="0"/>
              </a:rPr>
              <a:t>13.23 V	v1</a:t>
            </a:r>
          </a:p>
          <a:p>
            <a:pPr fontAlgn="b"/>
            <a:r>
              <a:rPr lang="en-US" sz="1200">
                <a:latin typeface="Arial" charset="0"/>
              </a:rPr>
              <a:t>1.018 A	a2</a:t>
            </a:r>
          </a:p>
          <a:p>
            <a:pPr fontAlgn="b"/>
            <a:r>
              <a:rPr lang="en-US" sz="1200">
                <a:latin typeface="Arial" charset="0"/>
              </a:rPr>
              <a:t>7.218 V	v2</a:t>
            </a:r>
          </a:p>
          <a:p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Symbol</vt:lpstr>
      <vt:lpstr>Arial</vt:lpstr>
      <vt:lpstr>Default Design</vt:lpstr>
      <vt:lpstr>Slide 1</vt:lpstr>
    </vt:vector>
  </TitlesOfParts>
  <Company>Tualatin High School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4</cp:revision>
  <dcterms:created xsi:type="dcterms:W3CDTF">2005-11-08T18:24:37Z</dcterms:created>
  <dcterms:modified xsi:type="dcterms:W3CDTF">2016-01-11T16:38:43Z</dcterms:modified>
</cp:coreProperties>
</file>