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70" r:id="rId4"/>
    <p:sldId id="271" r:id="rId5"/>
    <p:sldId id="272" r:id="rId6"/>
    <p:sldId id="282" r:id="rId7"/>
    <p:sldId id="273" r:id="rId8"/>
    <p:sldId id="274" r:id="rId9"/>
    <p:sldId id="275" r:id="rId10"/>
    <p:sldId id="276" r:id="rId11"/>
    <p:sldId id="277" r:id="rId12"/>
    <p:sldId id="279" r:id="rId13"/>
    <p:sldId id="280" r:id="rId14"/>
    <p:sldId id="281" r:id="rId15"/>
  </p:sldIdLst>
  <p:sldSz cx="9144000" cy="5715000" type="screen16x10"/>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94645" autoAdjust="0"/>
  </p:normalViewPr>
  <p:slideViewPr>
    <p:cSldViewPr>
      <p:cViewPr>
        <p:scale>
          <a:sx n="125" d="100"/>
          <a:sy n="125" d="100"/>
        </p:scale>
        <p:origin x="-1224" y="-33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10C62-04E5-4FD2-B12C-439C0D88B33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C40AC55-64FE-4B37-BBA2-78C6B383823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08000"/>
            <a:ext cx="1943100" cy="457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08000"/>
            <a:ext cx="5676900" cy="4572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B7F3D8A-12C9-4401-9211-63C466D56B8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BF68D0E-6428-499B-98AB-9FA8A43ADF7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7B41CFA-EF62-4F21-B7D4-A47094B9025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1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F80E9D-D9B9-4C7B-AC22-548D922849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865"/>
            <a:ext cx="8229600" cy="9525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C13EF18-ED15-4265-B72D-30B8173F34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AA2CB2E-8CFC-4F26-A034-DB998E4D210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2C12E4-5298-4CCA-816C-4DB73A24CE7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C6A44D-4BCA-4299-BAA9-E94E7A2818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90A89FD-0C4B-4428-936F-CEE30ED0099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08000"/>
            <a:ext cx="77724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51000"/>
            <a:ext cx="77724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5207000"/>
            <a:ext cx="28956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520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CA3C2C8-0842-4928-93C8-1C75C9A8C3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1200329"/>
          </a:xfrm>
          <a:prstGeom prst="rect">
            <a:avLst/>
          </a:prstGeom>
          <a:noFill/>
          <a:ln w="25400">
            <a:noFill/>
            <a:miter lim="800000"/>
            <a:headEnd/>
            <a:tailEnd/>
          </a:ln>
        </p:spPr>
        <p:txBody>
          <a:bodyPr wrap="square">
            <a:spAutoFit/>
          </a:bodyPr>
          <a:lstStyle/>
          <a:p>
            <a:r>
              <a:rPr lang="en-US" dirty="0" smtClean="0"/>
              <a:t>1. How much current flows if you connect a 2.34 ohm resistor to a 12.0 volt battery?  (5.13 A)</a:t>
            </a:r>
          </a:p>
          <a:p>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830997"/>
          </a:xfrm>
          <a:prstGeom prst="rect">
            <a:avLst/>
          </a:prstGeom>
          <a:noFill/>
          <a:ln w="25400">
            <a:noFill/>
            <a:miter lim="800000"/>
            <a:headEnd/>
            <a:tailEnd/>
          </a:ln>
        </p:spPr>
        <p:txBody>
          <a:bodyPr wrap="square">
            <a:spAutoFit/>
          </a:bodyPr>
          <a:lstStyle/>
          <a:p>
            <a:r>
              <a:rPr lang="en-US" dirty="0" smtClean="0"/>
              <a:t>5. A </a:t>
            </a:r>
            <a:r>
              <a:rPr lang="en-US" dirty="0" smtClean="0"/>
              <a:t>450 </a:t>
            </a:r>
            <a:r>
              <a:rPr lang="en-US" dirty="0" smtClean="0">
                <a:sym typeface="Symbol"/>
              </a:rPr>
              <a:t></a:t>
            </a:r>
            <a:r>
              <a:rPr lang="en-US" dirty="0" smtClean="0"/>
              <a:t> heater is dissipating 210 W of power.  What must be the peak voltage if it operates on an alternating current source? (430 V)</a:t>
            </a:r>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830997"/>
          </a:xfrm>
          <a:prstGeom prst="rect">
            <a:avLst/>
          </a:prstGeom>
          <a:noFill/>
          <a:ln w="25400">
            <a:noFill/>
            <a:miter lim="800000"/>
            <a:headEnd/>
            <a:tailEnd/>
          </a:ln>
        </p:spPr>
        <p:txBody>
          <a:bodyPr wrap="square">
            <a:spAutoFit/>
          </a:bodyPr>
          <a:lstStyle/>
          <a:p>
            <a:r>
              <a:rPr lang="en-US" dirty="0" smtClean="0"/>
              <a:t>5. A </a:t>
            </a:r>
            <a:r>
              <a:rPr lang="en-US" dirty="0" smtClean="0"/>
              <a:t>670 Watt heater runs on alternating current at 120 V (RMS).    What is the peak current flowing through it? (7.9 A)</a:t>
            </a:r>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1200329"/>
          </a:xfrm>
          <a:prstGeom prst="rect">
            <a:avLst/>
          </a:prstGeom>
          <a:noFill/>
          <a:ln w="25400">
            <a:noFill/>
            <a:miter lim="800000"/>
            <a:headEnd/>
            <a:tailEnd/>
          </a:ln>
        </p:spPr>
        <p:txBody>
          <a:bodyPr wrap="square">
            <a:spAutoFit/>
          </a:bodyPr>
          <a:lstStyle/>
          <a:p>
            <a:pPr lvl="0"/>
            <a:r>
              <a:rPr lang="en-US" dirty="0" smtClean="0"/>
              <a:t>5. A </a:t>
            </a:r>
            <a:r>
              <a:rPr lang="en-US" dirty="0" smtClean="0"/>
              <a:t>heater operates with a peak current of 22.79 A and has a resistance of 5.76</a:t>
            </a:r>
            <a:r>
              <a:rPr lang="en-US" dirty="0" smtClean="0">
                <a:sym typeface="Symbol"/>
              </a:rPr>
              <a:t></a:t>
            </a:r>
            <a:r>
              <a:rPr lang="en-US" dirty="0" smtClean="0"/>
              <a:t>.  What is its power?       (1496 W)</a:t>
            </a:r>
          </a:p>
          <a:p>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1569660"/>
          </a:xfrm>
          <a:prstGeom prst="rect">
            <a:avLst/>
          </a:prstGeom>
          <a:noFill/>
          <a:ln w="25400">
            <a:noFill/>
            <a:miter lim="800000"/>
            <a:headEnd/>
            <a:tailEnd/>
          </a:ln>
        </p:spPr>
        <p:txBody>
          <a:bodyPr wrap="square">
            <a:spAutoFit/>
          </a:bodyPr>
          <a:lstStyle/>
          <a:p>
            <a:pPr lvl="0"/>
            <a:r>
              <a:rPr lang="en-US" dirty="0" smtClean="0"/>
              <a:t>5. A </a:t>
            </a:r>
            <a:r>
              <a:rPr lang="en-US" dirty="0" smtClean="0"/>
              <a:t>heater runs on alternating current.  The peak voltage across the heater is 153 V, and the peak current through the heater is 1.67 A.  What is the power consumption of the heater? (128 W)</a:t>
            </a:r>
          </a:p>
          <a:p>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830997"/>
          </a:xfrm>
          <a:prstGeom prst="rect">
            <a:avLst/>
          </a:prstGeom>
          <a:noFill/>
          <a:ln w="25400">
            <a:noFill/>
            <a:miter lim="800000"/>
            <a:headEnd/>
            <a:tailEnd/>
          </a:ln>
        </p:spPr>
        <p:txBody>
          <a:bodyPr wrap="square">
            <a:spAutoFit/>
          </a:bodyPr>
          <a:lstStyle/>
          <a:p>
            <a:r>
              <a:rPr lang="en-US" dirty="0" smtClean="0"/>
              <a:t>5. A </a:t>
            </a:r>
            <a:r>
              <a:rPr lang="en-US" dirty="0" smtClean="0"/>
              <a:t>340 </a:t>
            </a:r>
            <a:r>
              <a:rPr lang="en-US" dirty="0" smtClean="0">
                <a:sym typeface="Symbol"/>
              </a:rPr>
              <a:t></a:t>
            </a:r>
            <a:r>
              <a:rPr lang="en-US" dirty="0" smtClean="0"/>
              <a:t> heater is connected to an alternating current with a peak voltage of 670 V.  What is the power dissipated? (660 W)</a:t>
            </a:r>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830997"/>
          </a:xfrm>
          <a:prstGeom prst="rect">
            <a:avLst/>
          </a:prstGeom>
          <a:noFill/>
          <a:ln w="25400">
            <a:noFill/>
            <a:miter lim="800000"/>
            <a:headEnd/>
            <a:tailEnd/>
          </a:ln>
        </p:spPr>
        <p:txBody>
          <a:bodyPr wrap="square">
            <a:spAutoFit/>
          </a:bodyPr>
          <a:lstStyle/>
          <a:p>
            <a:r>
              <a:rPr lang="en-US" dirty="0" smtClean="0"/>
              <a:t>2. If 0.129 amps of current flow through a 45 ohm resistor, what is the power dissipated?  (0.75 W)</a:t>
            </a:r>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1200329"/>
          </a:xfrm>
          <a:prstGeom prst="rect">
            <a:avLst/>
          </a:prstGeom>
          <a:noFill/>
          <a:ln w="25400">
            <a:noFill/>
            <a:miter lim="800000"/>
            <a:headEnd/>
            <a:tailEnd/>
          </a:ln>
        </p:spPr>
        <p:txBody>
          <a:bodyPr wrap="square">
            <a:spAutoFit/>
          </a:bodyPr>
          <a:lstStyle/>
          <a:p>
            <a:r>
              <a:rPr lang="en-US" dirty="0" smtClean="0"/>
              <a:t>3. If a current of 345 </a:t>
            </a:r>
            <a:r>
              <a:rPr lang="en-US" dirty="0" err="1" smtClean="0"/>
              <a:t>mA</a:t>
            </a:r>
            <a:r>
              <a:rPr lang="en-US" dirty="0" smtClean="0"/>
              <a:t> flows, how much charge will pass by in one (1.00) minute?  (20.7 C)</a:t>
            </a:r>
          </a:p>
          <a:p>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2308324"/>
          </a:xfrm>
          <a:prstGeom prst="rect">
            <a:avLst/>
          </a:prstGeom>
          <a:noFill/>
          <a:ln w="25400">
            <a:noFill/>
            <a:miter lim="800000"/>
            <a:headEnd/>
            <a:tailEnd/>
          </a:ln>
        </p:spPr>
        <p:txBody>
          <a:bodyPr wrap="square">
            <a:spAutoFit/>
          </a:bodyPr>
          <a:lstStyle/>
          <a:p>
            <a:r>
              <a:rPr lang="en-US" dirty="0" smtClean="0"/>
              <a:t>4. An 85 ohm heating element is connected to 120 volts.  In what </a:t>
            </a:r>
            <a:r>
              <a:rPr lang="en-US" b="1" dirty="0" smtClean="0"/>
              <a:t>time</a:t>
            </a:r>
            <a:r>
              <a:rPr lang="en-US" dirty="0" smtClean="0"/>
              <a:t> can the heating element raise the temperature of 2.4 kg of water initially at 12 </a:t>
            </a:r>
            <a:r>
              <a:rPr lang="en-US" dirty="0" err="1" smtClean="0"/>
              <a:t>oC</a:t>
            </a:r>
            <a:r>
              <a:rPr lang="en-US" dirty="0" smtClean="0"/>
              <a:t> to 85 </a:t>
            </a:r>
            <a:r>
              <a:rPr lang="en-US" dirty="0" err="1" smtClean="0"/>
              <a:t>oC</a:t>
            </a:r>
            <a:r>
              <a:rPr lang="en-US" dirty="0" smtClean="0"/>
              <a:t>?  (The specific heat of water is 4186 J/</a:t>
            </a:r>
            <a:r>
              <a:rPr lang="en-US" dirty="0" err="1" smtClean="0"/>
              <a:t>kgoC</a:t>
            </a:r>
            <a:r>
              <a:rPr lang="en-US" dirty="0" smtClean="0"/>
              <a:t>) </a:t>
            </a:r>
          </a:p>
          <a:p>
            <a:r>
              <a:rPr lang="en-US" dirty="0" smtClean="0"/>
              <a:t>(4300 s)</a:t>
            </a:r>
          </a:p>
          <a:p>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1200329"/>
          </a:xfrm>
          <a:prstGeom prst="rect">
            <a:avLst/>
          </a:prstGeom>
          <a:noFill/>
          <a:ln w="25400">
            <a:noFill/>
            <a:miter lim="800000"/>
            <a:headEnd/>
            <a:tailEnd/>
          </a:ln>
        </p:spPr>
        <p:txBody>
          <a:bodyPr wrap="square">
            <a:spAutoFit/>
          </a:bodyPr>
          <a:lstStyle/>
          <a:p>
            <a:r>
              <a:rPr lang="en-US" dirty="0" smtClean="0"/>
              <a:t>5. A 1200 Watt heater runs on alternating current with a peak voltage of 134 Volts.  What is its </a:t>
            </a:r>
            <a:r>
              <a:rPr lang="en-US" b="1" dirty="0" smtClean="0"/>
              <a:t>resistance</a:t>
            </a:r>
            <a:r>
              <a:rPr lang="en-US" dirty="0" smtClean="0"/>
              <a:t>? (7.5 ohms)</a:t>
            </a:r>
          </a:p>
          <a:p>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1569660"/>
          </a:xfrm>
          <a:prstGeom prst="rect">
            <a:avLst/>
          </a:prstGeom>
          <a:noFill/>
          <a:ln w="25400">
            <a:noFill/>
            <a:miter lim="800000"/>
            <a:headEnd/>
            <a:tailEnd/>
          </a:ln>
        </p:spPr>
        <p:txBody>
          <a:bodyPr wrap="square">
            <a:spAutoFit/>
          </a:bodyPr>
          <a:lstStyle/>
          <a:p>
            <a:r>
              <a:rPr lang="en-US" dirty="0" smtClean="0"/>
              <a:t>4. An </a:t>
            </a:r>
            <a:r>
              <a:rPr lang="en-US" dirty="0" smtClean="0"/>
              <a:t>85 </a:t>
            </a:r>
            <a:r>
              <a:rPr lang="en-US" dirty="0" smtClean="0">
                <a:sym typeface="Symbol"/>
              </a:rPr>
              <a:t></a:t>
            </a:r>
            <a:r>
              <a:rPr lang="en-US" dirty="0" smtClean="0"/>
              <a:t> heating element is connected to 120 volts.  What will be the final temperature of 3.78 kg of water initially at 21.0 </a:t>
            </a:r>
            <a:r>
              <a:rPr lang="en-US" baseline="30000" dirty="0" err="1" smtClean="0"/>
              <a:t>o</a:t>
            </a:r>
            <a:r>
              <a:rPr lang="en-US" dirty="0" err="1" smtClean="0"/>
              <a:t>C</a:t>
            </a:r>
            <a:r>
              <a:rPr lang="en-US" dirty="0" smtClean="0"/>
              <a:t> if it heats the water for 27.1 minutes?  (The specific heat of water is 4186 J/</a:t>
            </a:r>
            <a:r>
              <a:rPr lang="en-US" dirty="0" err="1" smtClean="0"/>
              <a:t>kgoC</a:t>
            </a:r>
            <a:r>
              <a:rPr lang="en-US" dirty="0" smtClean="0"/>
              <a:t>)  (Assume 100% efficiency) (38 </a:t>
            </a:r>
            <a:r>
              <a:rPr lang="en-US" baseline="30000" dirty="0" err="1" smtClean="0"/>
              <a:t>o</a:t>
            </a:r>
            <a:r>
              <a:rPr lang="en-US" dirty="0" err="1" smtClean="0"/>
              <a:t>C</a:t>
            </a:r>
            <a:r>
              <a:rPr lang="en-US" dirty="0" smtClean="0"/>
              <a:t>)</a:t>
            </a:r>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1569660"/>
          </a:xfrm>
          <a:prstGeom prst="rect">
            <a:avLst/>
          </a:prstGeom>
          <a:noFill/>
          <a:ln w="25400">
            <a:noFill/>
            <a:miter lim="800000"/>
            <a:headEnd/>
            <a:tailEnd/>
          </a:ln>
        </p:spPr>
        <p:txBody>
          <a:bodyPr wrap="square">
            <a:spAutoFit/>
          </a:bodyPr>
          <a:lstStyle/>
          <a:p>
            <a:pPr lvl="0"/>
            <a:r>
              <a:rPr lang="en-US" dirty="0" smtClean="0"/>
              <a:t>4. A </a:t>
            </a:r>
            <a:r>
              <a:rPr lang="en-US" dirty="0" smtClean="0"/>
              <a:t>winch motor can draw 27 A from a 12 V battery.  What vertical distance can it raise a 2130 kg car in 5.0 minutes?  (Assume 100% efficiency) (4.7 m)</a:t>
            </a:r>
          </a:p>
          <a:p>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152400" y="114300"/>
            <a:ext cx="8839200" cy="1569660"/>
          </a:xfrm>
          <a:prstGeom prst="rect">
            <a:avLst/>
          </a:prstGeom>
          <a:noFill/>
          <a:ln w="25400">
            <a:noFill/>
            <a:miter lim="800000"/>
            <a:headEnd/>
            <a:tailEnd/>
          </a:ln>
        </p:spPr>
        <p:txBody>
          <a:bodyPr wrap="square">
            <a:spAutoFit/>
          </a:bodyPr>
          <a:lstStyle/>
          <a:p>
            <a:pPr lvl="0"/>
            <a:r>
              <a:rPr lang="en-US" dirty="0" smtClean="0"/>
              <a:t>4. A </a:t>
            </a:r>
            <a:r>
              <a:rPr lang="en-US" dirty="0" smtClean="0"/>
              <a:t>motor runs on 240 V.  If it can lift a 560 kg elevator 12 meters in 15 seconds, what current does it draw?  (Assume 100% efficiency) (18 A)</a:t>
            </a:r>
          </a:p>
          <a:p>
            <a:endParaRPr lang="en-US" dirty="0"/>
          </a:p>
        </p:txBody>
      </p:sp>
      <p:sp>
        <p:nvSpPr>
          <p:cNvPr id="7171" name="Text Box 3"/>
          <p:cNvSpPr txBox="1">
            <a:spLocks noChangeArrowheads="1"/>
          </p:cNvSpPr>
          <p:nvPr/>
        </p:nvSpPr>
        <p:spPr bwMode="auto">
          <a:xfrm>
            <a:off x="228600" y="5334000"/>
            <a:ext cx="184731" cy="461665"/>
          </a:xfrm>
          <a:prstGeom prst="rect">
            <a:avLst/>
          </a:prstGeom>
          <a:noFill/>
          <a:ln w="25400">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folHlink"/>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folHlink"/>
        </a:solidFill>
        <a:ln w="25400" cap="flat" cmpd="sng" algn="ctr">
          <a:solidFill>
            <a:schemeClr val="tx1"/>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653</TotalTime>
  <Words>449</Words>
  <Application>Microsoft Office PowerPoint</Application>
  <PresentationFormat>On-screen Show (16:10)</PresentationFormat>
  <Paragraphs>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Default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Muriley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Murray Riley</dc:creator>
  <cp:lastModifiedBy>Murray, Christopher</cp:lastModifiedBy>
  <cp:revision>104</cp:revision>
  <dcterms:created xsi:type="dcterms:W3CDTF">2016-01-23T23:25:56Z</dcterms:created>
  <dcterms:modified xsi:type="dcterms:W3CDTF">2016-01-29T23:33:49Z</dcterms:modified>
</cp:coreProperties>
</file>