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294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B0E1-8B98-447F-9D55-BA5635A0D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3836B-91FE-4A99-A123-BAC7D28AB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9B41-3D58-4A21-898B-77EFFBB56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C8287-70B4-4D7F-96AC-11FEAF74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B80A0-7D32-40F7-82E4-4ADB8C2B1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5E6B-A81A-480B-BD7E-FC1F745B8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43A6-6829-4D97-AEA2-9A685E704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134F-4640-462C-ADFF-1067A9D69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437C-DE7F-4929-9CE6-9A5F9532B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82A56-4B89-4A0A-A231-1C3547AE0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16721-7D8C-46AC-99D5-74E4437EF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BDD41B-87C0-4FAF-878E-E8371EA86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1" y="5372100"/>
            <a:ext cx="495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25 </a:t>
            </a:r>
            <a:r>
              <a:rPr lang="en-US" sz="1200" dirty="0">
                <a:sym typeface="Symbol" pitchFamily="18" charset="2"/>
              </a:rPr>
              <a:t></a:t>
            </a:r>
            <a:endParaRPr lang="en-US" sz="1200" dirty="0"/>
          </a:p>
        </p:txBody>
      </p:sp>
      <p:grpSp>
        <p:nvGrpSpPr>
          <p:cNvPr id="9220" name="Group 63"/>
          <p:cNvGrpSpPr>
            <a:grpSpLocks/>
          </p:cNvGrpSpPr>
          <p:nvPr/>
        </p:nvGrpSpPr>
        <p:grpSpPr bwMode="auto">
          <a:xfrm rot="5400000">
            <a:off x="3293798" y="630503"/>
            <a:ext cx="1870604" cy="2514600"/>
            <a:chOff x="1600" y="874"/>
            <a:chExt cx="1414" cy="1584"/>
          </a:xfrm>
        </p:grpSpPr>
        <p:sp>
          <p:nvSpPr>
            <p:cNvPr id="9254" name="Line 4"/>
            <p:cNvSpPr>
              <a:spLocks noChangeShapeType="1"/>
            </p:cNvSpPr>
            <p:nvPr/>
          </p:nvSpPr>
          <p:spPr bwMode="auto">
            <a:xfrm>
              <a:off x="1632" y="87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5"/>
            <p:cNvSpPr>
              <a:spLocks noChangeShapeType="1"/>
            </p:cNvSpPr>
            <p:nvPr/>
          </p:nvSpPr>
          <p:spPr bwMode="auto">
            <a:xfrm>
              <a:off x="1632" y="245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6" name="Group 6"/>
            <p:cNvGrpSpPr>
              <a:grpSpLocks/>
            </p:cNvGrpSpPr>
            <p:nvPr/>
          </p:nvGrpSpPr>
          <p:grpSpPr bwMode="auto">
            <a:xfrm>
              <a:off x="1600" y="1456"/>
              <a:ext cx="80" cy="368"/>
              <a:chOff x="384" y="400"/>
              <a:chExt cx="48" cy="368"/>
            </a:xfrm>
          </p:grpSpPr>
          <p:sp>
            <p:nvSpPr>
              <p:cNvPr id="9272" name="Line 7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8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4" name="Line 9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Line 10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Line 11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Line 12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8" name="Line 13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9" name="Line 14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0" name="Line 15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1" name="Line 16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57" name="Group 17"/>
            <p:cNvGrpSpPr>
              <a:grpSpLocks/>
            </p:cNvGrpSpPr>
            <p:nvPr/>
          </p:nvGrpSpPr>
          <p:grpSpPr bwMode="auto">
            <a:xfrm>
              <a:off x="2934" y="1440"/>
              <a:ext cx="80" cy="368"/>
              <a:chOff x="384" y="400"/>
              <a:chExt cx="48" cy="368"/>
            </a:xfrm>
          </p:grpSpPr>
          <p:sp>
            <p:nvSpPr>
              <p:cNvPr id="9262" name="Line 18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Line 19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20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21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Line 22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Line 23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24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Line 25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26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27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8" name="Line 39"/>
            <p:cNvSpPr>
              <a:spLocks noChangeShapeType="1"/>
            </p:cNvSpPr>
            <p:nvPr/>
          </p:nvSpPr>
          <p:spPr bwMode="auto">
            <a:xfrm flipV="1">
              <a:off x="2976" y="87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1"/>
            <p:cNvSpPr>
              <a:spLocks noChangeShapeType="1"/>
            </p:cNvSpPr>
            <p:nvPr/>
          </p:nvSpPr>
          <p:spPr bwMode="auto">
            <a:xfrm flipV="1">
              <a:off x="1642" y="87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2"/>
            <p:cNvSpPr>
              <a:spLocks noChangeShapeType="1"/>
            </p:cNvSpPr>
            <p:nvPr/>
          </p:nvSpPr>
          <p:spPr bwMode="auto">
            <a:xfrm>
              <a:off x="1642" y="178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3"/>
            <p:cNvSpPr>
              <a:spLocks noChangeShapeType="1"/>
            </p:cNvSpPr>
            <p:nvPr/>
          </p:nvSpPr>
          <p:spPr bwMode="auto">
            <a:xfrm>
              <a:off x="2976" y="178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Text Box 45"/>
          <p:cNvSpPr txBox="1">
            <a:spLocks noChangeArrowheads="1"/>
          </p:cNvSpPr>
          <p:nvPr/>
        </p:nvSpPr>
        <p:spPr bwMode="auto">
          <a:xfrm>
            <a:off x="1600200" y="2095501"/>
            <a:ext cx="729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9222" name="Text Box 46"/>
          <p:cNvSpPr txBox="1">
            <a:spLocks noChangeArrowheads="1"/>
          </p:cNvSpPr>
          <p:nvPr/>
        </p:nvSpPr>
        <p:spPr bwMode="auto">
          <a:xfrm>
            <a:off x="6172200" y="2095501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9223" name="Oval 47"/>
          <p:cNvSpPr>
            <a:spLocks noChangeArrowheads="1"/>
          </p:cNvSpPr>
          <p:nvPr/>
        </p:nvSpPr>
        <p:spPr bwMode="auto">
          <a:xfrm>
            <a:off x="838200" y="1842823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48"/>
          <p:cNvSpPr>
            <a:spLocks noChangeArrowheads="1"/>
          </p:cNvSpPr>
          <p:nvPr/>
        </p:nvSpPr>
        <p:spPr bwMode="auto">
          <a:xfrm>
            <a:off x="7467600" y="1842823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49"/>
          <p:cNvSpPr txBox="1">
            <a:spLocks noChangeArrowheads="1"/>
          </p:cNvSpPr>
          <p:nvPr/>
        </p:nvSpPr>
        <p:spPr bwMode="auto">
          <a:xfrm>
            <a:off x="3886200" y="2794001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46126" y="3796771"/>
            <a:ext cx="5210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 = 5 + 1/(1/16+1/16) + 12 = 25 </a:t>
            </a:r>
            <a:r>
              <a:rPr lang="en-US">
                <a:sym typeface="Symbol" pitchFamily="18" charset="2"/>
              </a:rPr>
              <a:t></a:t>
            </a:r>
            <a:endParaRPr lang="en-US"/>
          </a:p>
        </p:txBody>
      </p:sp>
      <p:sp>
        <p:nvSpPr>
          <p:cNvPr id="9227" name="Line 51"/>
          <p:cNvSpPr>
            <a:spLocks noChangeShapeType="1"/>
          </p:cNvSpPr>
          <p:nvPr/>
        </p:nvSpPr>
        <p:spPr bwMode="auto">
          <a:xfrm>
            <a:off x="914400" y="190632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28" name="Group 52"/>
          <p:cNvGrpSpPr>
            <a:grpSpLocks/>
          </p:cNvGrpSpPr>
          <p:nvPr/>
        </p:nvGrpSpPr>
        <p:grpSpPr bwMode="auto">
          <a:xfrm rot="5400000">
            <a:off x="1981200" y="1614223"/>
            <a:ext cx="127000" cy="584200"/>
            <a:chOff x="384" y="400"/>
            <a:chExt cx="48" cy="368"/>
          </a:xfrm>
        </p:grpSpPr>
        <p:sp>
          <p:nvSpPr>
            <p:cNvPr id="9244" name="Line 5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5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5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5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5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5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5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6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6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6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9" name="Line 64"/>
          <p:cNvSpPr>
            <a:spLocks noChangeShapeType="1"/>
          </p:cNvSpPr>
          <p:nvPr/>
        </p:nvSpPr>
        <p:spPr bwMode="auto">
          <a:xfrm>
            <a:off x="2286000" y="190632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66"/>
          <p:cNvSpPr>
            <a:spLocks noChangeShapeType="1"/>
          </p:cNvSpPr>
          <p:nvPr/>
        </p:nvSpPr>
        <p:spPr bwMode="auto">
          <a:xfrm>
            <a:off x="5486400" y="190632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31" name="Group 67"/>
          <p:cNvGrpSpPr>
            <a:grpSpLocks/>
          </p:cNvGrpSpPr>
          <p:nvPr/>
        </p:nvGrpSpPr>
        <p:grpSpPr bwMode="auto">
          <a:xfrm rot="5400000">
            <a:off x="6553200" y="1614223"/>
            <a:ext cx="127000" cy="584200"/>
            <a:chOff x="384" y="400"/>
            <a:chExt cx="48" cy="368"/>
          </a:xfrm>
        </p:grpSpPr>
        <p:sp>
          <p:nvSpPr>
            <p:cNvPr id="9234" name="Line 6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6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7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7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7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7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7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7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7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7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2" name="Line 78"/>
          <p:cNvSpPr>
            <a:spLocks noChangeShapeType="1"/>
          </p:cNvSpPr>
          <p:nvPr/>
        </p:nvSpPr>
        <p:spPr bwMode="auto">
          <a:xfrm>
            <a:off x="6858000" y="190632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Text Box 79"/>
          <p:cNvSpPr txBox="1">
            <a:spLocks noChangeArrowheads="1"/>
          </p:cNvSpPr>
          <p:nvPr/>
        </p:nvSpPr>
        <p:spPr bwMode="auto">
          <a:xfrm>
            <a:off x="3886200" y="1016001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 </a:t>
            </a:r>
            <a:r>
              <a:rPr lang="en-US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is the resistance from black dot to black dot? (3 SF)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1" y="5372100"/>
            <a:ext cx="611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20.3 </a:t>
            </a:r>
            <a:r>
              <a:rPr lang="en-US" sz="1200" dirty="0">
                <a:sym typeface="Symbol" pitchFamily="18" charset="2"/>
              </a:rPr>
              <a:t></a:t>
            </a:r>
            <a:endParaRPr lang="en-US" sz="1200" dirty="0"/>
          </a:p>
        </p:txBody>
      </p:sp>
      <p:sp>
        <p:nvSpPr>
          <p:cNvPr id="10244" name="Oval 35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746126" y="3796771"/>
            <a:ext cx="57289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 = 5 + 1/(1/11+1/(8+7)) + 9 = 20.3 </a:t>
            </a:r>
            <a:r>
              <a:rPr lang="en-US">
                <a:sym typeface="Symbol" pitchFamily="18" charset="2"/>
              </a:rPr>
              <a:t></a:t>
            </a:r>
            <a:endParaRPr lang="en-US"/>
          </a:p>
        </p:txBody>
      </p:sp>
      <p:sp>
        <p:nvSpPr>
          <p:cNvPr id="10246" name="Oval 66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0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1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9" name="Group 84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0306" name="Line 85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86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Line 87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Line 88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Line 89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Line 90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Line 91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Line 92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Line 93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Line 94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0" name="Group 95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0296" name="Line 96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97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98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99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100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101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Line 102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Line 103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Line 104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Line 105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1" name="Group 106"/>
          <p:cNvGrpSpPr>
            <a:grpSpLocks/>
          </p:cNvGrpSpPr>
          <p:nvPr/>
        </p:nvGrpSpPr>
        <p:grpSpPr bwMode="auto">
          <a:xfrm>
            <a:off x="3911600" y="1651000"/>
            <a:ext cx="127000" cy="486833"/>
            <a:chOff x="384" y="400"/>
            <a:chExt cx="48" cy="368"/>
          </a:xfrm>
        </p:grpSpPr>
        <p:sp>
          <p:nvSpPr>
            <p:cNvPr id="10286" name="Line 10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0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Line 10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1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1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1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1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1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1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1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2" name="Line 117"/>
          <p:cNvSpPr>
            <a:spLocks noChangeShapeType="1"/>
          </p:cNvSpPr>
          <p:nvPr/>
        </p:nvSpPr>
        <p:spPr bwMode="auto">
          <a:xfrm flipV="1">
            <a:off x="3971925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18"/>
          <p:cNvSpPr>
            <a:spLocks noChangeShapeType="1"/>
          </p:cNvSpPr>
          <p:nvPr/>
        </p:nvSpPr>
        <p:spPr bwMode="auto">
          <a:xfrm>
            <a:off x="3971925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19"/>
          <p:cNvSpPr>
            <a:spLocks noChangeShapeType="1"/>
          </p:cNvSpPr>
          <p:nvPr/>
        </p:nvSpPr>
        <p:spPr bwMode="auto">
          <a:xfrm>
            <a:off x="3124200" y="88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20"/>
          <p:cNvSpPr>
            <a:spLocks noChangeShapeType="1"/>
          </p:cNvSpPr>
          <p:nvPr/>
        </p:nvSpPr>
        <p:spPr bwMode="auto">
          <a:xfrm>
            <a:off x="3124200" y="31115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6" name="Group 121"/>
          <p:cNvGrpSpPr>
            <a:grpSpLocks/>
          </p:cNvGrpSpPr>
          <p:nvPr/>
        </p:nvGrpSpPr>
        <p:grpSpPr bwMode="auto">
          <a:xfrm>
            <a:off x="5419725" y="1333500"/>
            <a:ext cx="127000" cy="486833"/>
            <a:chOff x="384" y="400"/>
            <a:chExt cx="48" cy="368"/>
          </a:xfrm>
        </p:grpSpPr>
        <p:sp>
          <p:nvSpPr>
            <p:cNvPr id="10276" name="Line 122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123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124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25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126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27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128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129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130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31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7" name="Group 132"/>
          <p:cNvGrpSpPr>
            <a:grpSpLocks/>
          </p:cNvGrpSpPr>
          <p:nvPr/>
        </p:nvGrpSpPr>
        <p:grpSpPr bwMode="auto">
          <a:xfrm>
            <a:off x="5426075" y="2286000"/>
            <a:ext cx="127000" cy="486833"/>
            <a:chOff x="384" y="400"/>
            <a:chExt cx="48" cy="368"/>
          </a:xfrm>
        </p:grpSpPr>
        <p:sp>
          <p:nvSpPr>
            <p:cNvPr id="10266" name="Line 13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13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13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13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13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13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13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4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14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14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8" name="Line 143"/>
          <p:cNvSpPr>
            <a:spLocks noChangeShapeType="1"/>
          </p:cNvSpPr>
          <p:nvPr/>
        </p:nvSpPr>
        <p:spPr bwMode="auto">
          <a:xfrm>
            <a:off x="5486400" y="2730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44"/>
          <p:cNvSpPr>
            <a:spLocks noChangeShapeType="1"/>
          </p:cNvSpPr>
          <p:nvPr/>
        </p:nvSpPr>
        <p:spPr bwMode="auto">
          <a:xfrm>
            <a:off x="5486400" y="17780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145"/>
          <p:cNvSpPr>
            <a:spLocks noChangeShapeType="1"/>
          </p:cNvSpPr>
          <p:nvPr/>
        </p:nvSpPr>
        <p:spPr bwMode="auto">
          <a:xfrm>
            <a:off x="5486400" y="889000"/>
            <a:ext cx="0" cy="4709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Text Box 147"/>
          <p:cNvSpPr txBox="1">
            <a:spLocks noChangeArrowheads="1"/>
          </p:cNvSpPr>
          <p:nvPr/>
        </p:nvSpPr>
        <p:spPr bwMode="auto">
          <a:xfrm>
            <a:off x="5638801" y="139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8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2" name="Text Box 148"/>
          <p:cNvSpPr txBox="1">
            <a:spLocks noChangeArrowheads="1"/>
          </p:cNvSpPr>
          <p:nvPr/>
        </p:nvSpPr>
        <p:spPr bwMode="auto">
          <a:xfrm>
            <a:off x="5562601" y="2349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7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3" name="Text Box 149"/>
          <p:cNvSpPr txBox="1">
            <a:spLocks noChangeArrowheads="1"/>
          </p:cNvSpPr>
          <p:nvPr/>
        </p:nvSpPr>
        <p:spPr bwMode="auto">
          <a:xfrm>
            <a:off x="4038601" y="1714500"/>
            <a:ext cx="79361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11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4" name="Text Box 150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5" name="Text Box 151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9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1" y="5372100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7.5 </a:t>
            </a:r>
            <a:r>
              <a:rPr lang="en-US" sz="1200" dirty="0">
                <a:sym typeface="Symbol" pitchFamily="18" charset="2"/>
              </a:rPr>
              <a:t></a:t>
            </a:r>
            <a:endParaRPr lang="en-US" sz="1200" dirty="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0" name="Group 7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1343" name="Line 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Line 1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Line 1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Line 1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Line 1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Line 1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1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1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1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Line 18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9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5" name="Group 22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1333" name="Line 2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2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2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2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2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2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2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3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Line 3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3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1323" name="Line 3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3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3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3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3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3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Line 4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4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Line 4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4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44"/>
          <p:cNvGrpSpPr>
            <a:grpSpLocks/>
          </p:cNvGrpSpPr>
          <p:nvPr/>
        </p:nvGrpSpPr>
        <p:grpSpPr bwMode="auto">
          <a:xfrm>
            <a:off x="3911600" y="1651000"/>
            <a:ext cx="127000" cy="486833"/>
            <a:chOff x="384" y="400"/>
            <a:chExt cx="48" cy="368"/>
          </a:xfrm>
        </p:grpSpPr>
        <p:sp>
          <p:nvSpPr>
            <p:cNvPr id="11313" name="Line 45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46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47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48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49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50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51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52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53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54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8" name="Line 55"/>
          <p:cNvSpPr>
            <a:spLocks noChangeShapeType="1"/>
          </p:cNvSpPr>
          <p:nvPr/>
        </p:nvSpPr>
        <p:spPr bwMode="auto">
          <a:xfrm flipV="1">
            <a:off x="3971925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56"/>
          <p:cNvSpPr>
            <a:spLocks noChangeShapeType="1"/>
          </p:cNvSpPr>
          <p:nvPr/>
        </p:nvSpPr>
        <p:spPr bwMode="auto">
          <a:xfrm>
            <a:off x="3971925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57"/>
          <p:cNvSpPr>
            <a:spLocks noChangeShapeType="1"/>
          </p:cNvSpPr>
          <p:nvPr/>
        </p:nvSpPr>
        <p:spPr bwMode="auto">
          <a:xfrm>
            <a:off x="3124200" y="88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58"/>
          <p:cNvSpPr>
            <a:spLocks noChangeShapeType="1"/>
          </p:cNvSpPr>
          <p:nvPr/>
        </p:nvSpPr>
        <p:spPr bwMode="auto">
          <a:xfrm>
            <a:off x="3124200" y="31115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82" name="Group 59"/>
          <p:cNvGrpSpPr>
            <a:grpSpLocks/>
          </p:cNvGrpSpPr>
          <p:nvPr/>
        </p:nvGrpSpPr>
        <p:grpSpPr bwMode="auto">
          <a:xfrm>
            <a:off x="5419725" y="1333500"/>
            <a:ext cx="127000" cy="486833"/>
            <a:chOff x="384" y="400"/>
            <a:chExt cx="48" cy="368"/>
          </a:xfrm>
        </p:grpSpPr>
        <p:sp>
          <p:nvSpPr>
            <p:cNvPr id="11303" name="Line 6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6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6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6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6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6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6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67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6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6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70"/>
          <p:cNvGrpSpPr>
            <a:grpSpLocks/>
          </p:cNvGrpSpPr>
          <p:nvPr/>
        </p:nvGrpSpPr>
        <p:grpSpPr bwMode="auto">
          <a:xfrm>
            <a:off x="5426075" y="2286000"/>
            <a:ext cx="127000" cy="486833"/>
            <a:chOff x="384" y="400"/>
            <a:chExt cx="48" cy="368"/>
          </a:xfrm>
        </p:grpSpPr>
        <p:sp>
          <p:nvSpPr>
            <p:cNvPr id="11293" name="Line 7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7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7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7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7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7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7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78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7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8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4" name="Line 81"/>
          <p:cNvSpPr>
            <a:spLocks noChangeShapeType="1"/>
          </p:cNvSpPr>
          <p:nvPr/>
        </p:nvSpPr>
        <p:spPr bwMode="auto">
          <a:xfrm>
            <a:off x="5486400" y="2730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82"/>
          <p:cNvSpPr>
            <a:spLocks noChangeShapeType="1"/>
          </p:cNvSpPr>
          <p:nvPr/>
        </p:nvSpPr>
        <p:spPr bwMode="auto">
          <a:xfrm>
            <a:off x="5486400" y="17780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83"/>
          <p:cNvSpPr>
            <a:spLocks noChangeShapeType="1"/>
          </p:cNvSpPr>
          <p:nvPr/>
        </p:nvSpPr>
        <p:spPr bwMode="auto">
          <a:xfrm>
            <a:off x="5486400" y="889000"/>
            <a:ext cx="0" cy="4709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Text Box 84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88" name="Text Box 85"/>
          <p:cNvSpPr txBox="1">
            <a:spLocks noChangeArrowheads="1"/>
          </p:cNvSpPr>
          <p:nvPr/>
        </p:nvSpPr>
        <p:spPr bwMode="auto">
          <a:xfrm>
            <a:off x="5638801" y="139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89" name="Text Box 86"/>
          <p:cNvSpPr txBox="1">
            <a:spLocks noChangeArrowheads="1"/>
          </p:cNvSpPr>
          <p:nvPr/>
        </p:nvSpPr>
        <p:spPr bwMode="auto">
          <a:xfrm>
            <a:off x="5562601" y="2349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90" name="Text Box 87"/>
          <p:cNvSpPr txBox="1">
            <a:spLocks noChangeArrowheads="1"/>
          </p:cNvSpPr>
          <p:nvPr/>
        </p:nvSpPr>
        <p:spPr bwMode="auto">
          <a:xfrm>
            <a:off x="40386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91" name="Text Box 88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92" name="Text Box 89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89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is the resistance from black dot to black dot? (3 SF)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2628900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19300"/>
            <a:ext cx="3932634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2667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Try to find the resistance that is across the battery in each circuit.  Ignore the Voltmeters and Ammeters for now: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21970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 </a:t>
            </a:r>
            <a:r>
              <a:rPr lang="el-GR" sz="1600" dirty="0" smtClean="0"/>
              <a:t>Ω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667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Try to find the resistance that is across the battery in each circuit.  Ignore the Voltmeters and Ammeters for now: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219700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14.1 Ω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14500"/>
            <a:ext cx="434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667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Try to find the resistance that is across the battery in each circuit.  Ignore the Voltmeters and Ammeters for now: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219700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15.1 Ω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38300"/>
            <a:ext cx="486885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178</Words>
  <Application>Microsoft Office PowerPoint</Application>
  <PresentationFormat>On-screen Show (16:10)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77</cp:revision>
  <dcterms:created xsi:type="dcterms:W3CDTF">2003-10-15T03:35:38Z</dcterms:created>
  <dcterms:modified xsi:type="dcterms:W3CDTF">2018-11-28T04:59:21Z</dcterms:modified>
</cp:coreProperties>
</file>