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59" r:id="rId4"/>
    <p:sldId id="258" r:id="rId5"/>
    <p:sldId id="287" r:id="rId6"/>
    <p:sldId id="274" r:id="rId7"/>
    <p:sldId id="273" r:id="rId8"/>
    <p:sldId id="272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5" r:id="rId17"/>
    <p:sldId id="283" r:id="rId18"/>
    <p:sldId id="286" r:id="rId19"/>
    <p:sldId id="284" r:id="rId20"/>
    <p:sldId id="276" r:id="rId2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B0E1-8B98-447F-9D55-BA5635A0D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3836B-91FE-4A99-A123-BAC7D28AB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9B41-3D58-4A21-898B-77EFFBB56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C8287-70B4-4D7F-96AC-11FEAF74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B80A0-7D32-40F7-82E4-4ADB8C2B1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5E6B-A81A-480B-BD7E-FC1F745B8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43A6-6829-4D97-AEA2-9A685E704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134F-4640-462C-ADFF-1067A9D69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437C-DE7F-4929-9CE6-9A5F9532B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82A56-4B89-4A0A-A231-1C3547AE0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16721-7D8C-46AC-99D5-74E4437EF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BDD41B-87C0-4FAF-878E-E8371EA86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5" y="460375"/>
            <a:ext cx="527099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Resistors in Series and Parallel</a:t>
            </a:r>
          </a:p>
          <a:p>
            <a:pPr lvl="1">
              <a:buFontTx/>
              <a:buChar char="•"/>
            </a:pPr>
            <a:r>
              <a:rPr lang="en-US" sz="3200"/>
              <a:t>How to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 (3 SF)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611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20.3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0244" name="Oval 35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746126" y="3796771"/>
            <a:ext cx="57289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 = 5 + 1/(1/11+1/(8+7)) + 9 = 20.3 </a:t>
            </a:r>
            <a:r>
              <a:rPr lang="en-US">
                <a:sym typeface="Symbol" pitchFamily="18" charset="2"/>
              </a:rPr>
              <a:t></a:t>
            </a:r>
            <a:endParaRPr lang="en-US"/>
          </a:p>
        </p:txBody>
      </p:sp>
      <p:sp>
        <p:nvSpPr>
          <p:cNvPr id="10246" name="Oval 66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0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1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9" name="Group 84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0306" name="Line 85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86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Line 87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Line 88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Line 89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Line 90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Line 91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Line 92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Line 93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Line 94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0" name="Group 95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0296" name="Line 96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97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98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99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Line 100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101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Line 102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Line 103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Line 104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Line 105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1" name="Group 106"/>
          <p:cNvGrpSpPr>
            <a:grpSpLocks/>
          </p:cNvGrpSpPr>
          <p:nvPr/>
        </p:nvGrpSpPr>
        <p:grpSpPr bwMode="auto">
          <a:xfrm>
            <a:off x="3911600" y="1651000"/>
            <a:ext cx="127000" cy="486833"/>
            <a:chOff x="384" y="400"/>
            <a:chExt cx="48" cy="368"/>
          </a:xfrm>
        </p:grpSpPr>
        <p:sp>
          <p:nvSpPr>
            <p:cNvPr id="10286" name="Line 10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0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Line 10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1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1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1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1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1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1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1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2" name="Line 117"/>
          <p:cNvSpPr>
            <a:spLocks noChangeShapeType="1"/>
          </p:cNvSpPr>
          <p:nvPr/>
        </p:nvSpPr>
        <p:spPr bwMode="auto">
          <a:xfrm flipV="1">
            <a:off x="3971925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18"/>
          <p:cNvSpPr>
            <a:spLocks noChangeShapeType="1"/>
          </p:cNvSpPr>
          <p:nvPr/>
        </p:nvSpPr>
        <p:spPr bwMode="auto">
          <a:xfrm>
            <a:off x="3971925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19"/>
          <p:cNvSpPr>
            <a:spLocks noChangeShapeType="1"/>
          </p:cNvSpPr>
          <p:nvPr/>
        </p:nvSpPr>
        <p:spPr bwMode="auto">
          <a:xfrm>
            <a:off x="3124200" y="88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20"/>
          <p:cNvSpPr>
            <a:spLocks noChangeShapeType="1"/>
          </p:cNvSpPr>
          <p:nvPr/>
        </p:nvSpPr>
        <p:spPr bwMode="auto">
          <a:xfrm>
            <a:off x="3124200" y="31115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6" name="Group 121"/>
          <p:cNvGrpSpPr>
            <a:grpSpLocks/>
          </p:cNvGrpSpPr>
          <p:nvPr/>
        </p:nvGrpSpPr>
        <p:grpSpPr bwMode="auto">
          <a:xfrm>
            <a:off x="5419725" y="1333500"/>
            <a:ext cx="127000" cy="486833"/>
            <a:chOff x="384" y="400"/>
            <a:chExt cx="48" cy="368"/>
          </a:xfrm>
        </p:grpSpPr>
        <p:sp>
          <p:nvSpPr>
            <p:cNvPr id="10276" name="Line 122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123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124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25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126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27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128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129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130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31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7" name="Group 132"/>
          <p:cNvGrpSpPr>
            <a:grpSpLocks/>
          </p:cNvGrpSpPr>
          <p:nvPr/>
        </p:nvGrpSpPr>
        <p:grpSpPr bwMode="auto">
          <a:xfrm>
            <a:off x="5426075" y="2286000"/>
            <a:ext cx="127000" cy="486833"/>
            <a:chOff x="384" y="400"/>
            <a:chExt cx="48" cy="368"/>
          </a:xfrm>
        </p:grpSpPr>
        <p:sp>
          <p:nvSpPr>
            <p:cNvPr id="10266" name="Line 13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13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13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13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13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13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13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4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14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14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8" name="Line 143"/>
          <p:cNvSpPr>
            <a:spLocks noChangeShapeType="1"/>
          </p:cNvSpPr>
          <p:nvPr/>
        </p:nvSpPr>
        <p:spPr bwMode="auto">
          <a:xfrm>
            <a:off x="5486400" y="2730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44"/>
          <p:cNvSpPr>
            <a:spLocks noChangeShapeType="1"/>
          </p:cNvSpPr>
          <p:nvPr/>
        </p:nvSpPr>
        <p:spPr bwMode="auto">
          <a:xfrm>
            <a:off x="5486400" y="17780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145"/>
          <p:cNvSpPr>
            <a:spLocks noChangeShapeType="1"/>
          </p:cNvSpPr>
          <p:nvPr/>
        </p:nvSpPr>
        <p:spPr bwMode="auto">
          <a:xfrm>
            <a:off x="5486400" y="889000"/>
            <a:ext cx="0" cy="4709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Text Box 147"/>
          <p:cNvSpPr txBox="1">
            <a:spLocks noChangeArrowheads="1"/>
          </p:cNvSpPr>
          <p:nvPr/>
        </p:nvSpPr>
        <p:spPr bwMode="auto">
          <a:xfrm>
            <a:off x="5638801" y="139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8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2" name="Text Box 148"/>
          <p:cNvSpPr txBox="1">
            <a:spLocks noChangeArrowheads="1"/>
          </p:cNvSpPr>
          <p:nvPr/>
        </p:nvSpPr>
        <p:spPr bwMode="auto">
          <a:xfrm>
            <a:off x="5562601" y="2349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7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3" name="Text Box 149"/>
          <p:cNvSpPr txBox="1">
            <a:spLocks noChangeArrowheads="1"/>
          </p:cNvSpPr>
          <p:nvPr/>
        </p:nvSpPr>
        <p:spPr bwMode="auto">
          <a:xfrm>
            <a:off x="4038601" y="1714500"/>
            <a:ext cx="79361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11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4" name="Text Box 150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0265" name="Text Box 151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9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How to solve in general: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0" name="Group 7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1343" name="Line 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Line 1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Line 1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Line 1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Line 1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Line 1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1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1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1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Line 18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9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5" name="Group 22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1333" name="Line 2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2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2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2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2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2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2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3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Line 3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3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1323" name="Line 3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3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3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3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3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3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Line 4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4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Line 4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4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44"/>
          <p:cNvGrpSpPr>
            <a:grpSpLocks/>
          </p:cNvGrpSpPr>
          <p:nvPr/>
        </p:nvGrpSpPr>
        <p:grpSpPr bwMode="auto">
          <a:xfrm>
            <a:off x="3911600" y="1651000"/>
            <a:ext cx="127000" cy="486833"/>
            <a:chOff x="384" y="400"/>
            <a:chExt cx="48" cy="368"/>
          </a:xfrm>
        </p:grpSpPr>
        <p:sp>
          <p:nvSpPr>
            <p:cNvPr id="11313" name="Line 45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46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47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48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49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50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51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52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53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54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8" name="Line 55"/>
          <p:cNvSpPr>
            <a:spLocks noChangeShapeType="1"/>
          </p:cNvSpPr>
          <p:nvPr/>
        </p:nvSpPr>
        <p:spPr bwMode="auto">
          <a:xfrm flipV="1">
            <a:off x="3971925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56"/>
          <p:cNvSpPr>
            <a:spLocks noChangeShapeType="1"/>
          </p:cNvSpPr>
          <p:nvPr/>
        </p:nvSpPr>
        <p:spPr bwMode="auto">
          <a:xfrm>
            <a:off x="3971925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57"/>
          <p:cNvSpPr>
            <a:spLocks noChangeShapeType="1"/>
          </p:cNvSpPr>
          <p:nvPr/>
        </p:nvSpPr>
        <p:spPr bwMode="auto">
          <a:xfrm>
            <a:off x="3124200" y="88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58"/>
          <p:cNvSpPr>
            <a:spLocks noChangeShapeType="1"/>
          </p:cNvSpPr>
          <p:nvPr/>
        </p:nvSpPr>
        <p:spPr bwMode="auto">
          <a:xfrm>
            <a:off x="3124200" y="31115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82" name="Group 59"/>
          <p:cNvGrpSpPr>
            <a:grpSpLocks/>
          </p:cNvGrpSpPr>
          <p:nvPr/>
        </p:nvGrpSpPr>
        <p:grpSpPr bwMode="auto">
          <a:xfrm>
            <a:off x="5419725" y="1333500"/>
            <a:ext cx="127000" cy="486833"/>
            <a:chOff x="384" y="400"/>
            <a:chExt cx="48" cy="368"/>
          </a:xfrm>
        </p:grpSpPr>
        <p:sp>
          <p:nvSpPr>
            <p:cNvPr id="11303" name="Line 6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6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6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6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6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6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6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67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6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6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70"/>
          <p:cNvGrpSpPr>
            <a:grpSpLocks/>
          </p:cNvGrpSpPr>
          <p:nvPr/>
        </p:nvGrpSpPr>
        <p:grpSpPr bwMode="auto">
          <a:xfrm>
            <a:off x="5426075" y="2286000"/>
            <a:ext cx="127000" cy="486833"/>
            <a:chOff x="384" y="400"/>
            <a:chExt cx="48" cy="368"/>
          </a:xfrm>
        </p:grpSpPr>
        <p:sp>
          <p:nvSpPr>
            <p:cNvPr id="11293" name="Line 7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7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7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7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7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7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7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78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7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8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4" name="Line 81"/>
          <p:cNvSpPr>
            <a:spLocks noChangeShapeType="1"/>
          </p:cNvSpPr>
          <p:nvPr/>
        </p:nvSpPr>
        <p:spPr bwMode="auto">
          <a:xfrm>
            <a:off x="5486400" y="2730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82"/>
          <p:cNvSpPr>
            <a:spLocks noChangeShapeType="1"/>
          </p:cNvSpPr>
          <p:nvPr/>
        </p:nvSpPr>
        <p:spPr bwMode="auto">
          <a:xfrm>
            <a:off x="5486400" y="17780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83"/>
          <p:cNvSpPr>
            <a:spLocks noChangeShapeType="1"/>
          </p:cNvSpPr>
          <p:nvPr/>
        </p:nvSpPr>
        <p:spPr bwMode="auto">
          <a:xfrm>
            <a:off x="5486400" y="889000"/>
            <a:ext cx="0" cy="4709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Text Box 84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88" name="Text Box 85"/>
          <p:cNvSpPr txBox="1">
            <a:spLocks noChangeArrowheads="1"/>
          </p:cNvSpPr>
          <p:nvPr/>
        </p:nvSpPr>
        <p:spPr bwMode="auto">
          <a:xfrm>
            <a:off x="5638801" y="139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89" name="Text Box 86"/>
          <p:cNvSpPr txBox="1">
            <a:spLocks noChangeArrowheads="1"/>
          </p:cNvSpPr>
          <p:nvPr/>
        </p:nvSpPr>
        <p:spPr bwMode="auto">
          <a:xfrm>
            <a:off x="5562601" y="2349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90" name="Text Box 87"/>
          <p:cNvSpPr txBox="1">
            <a:spLocks noChangeArrowheads="1"/>
          </p:cNvSpPr>
          <p:nvPr/>
        </p:nvSpPr>
        <p:spPr bwMode="auto">
          <a:xfrm>
            <a:off x="40386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91" name="Text Box 88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1292" name="Text Box 89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4" name="Group 7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2368" name="Line 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9" name="Line 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Line 1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Line 1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2" name="Line 1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3" name="Line 1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Line 1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5" name="Line 1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Line 1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Line 1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5" name="Line 18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19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20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21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299" name="Group 22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2358" name="Line 2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2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Line 2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2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Line 2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Line 2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Line 2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3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Line 3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Line 3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0" name="Group 33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2348" name="Line 3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3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3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3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3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3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4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4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4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4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1" name="Group 44"/>
          <p:cNvGrpSpPr>
            <a:grpSpLocks/>
          </p:cNvGrpSpPr>
          <p:nvPr/>
        </p:nvGrpSpPr>
        <p:grpSpPr bwMode="auto">
          <a:xfrm>
            <a:off x="3911600" y="1651000"/>
            <a:ext cx="127000" cy="486833"/>
            <a:chOff x="384" y="400"/>
            <a:chExt cx="48" cy="368"/>
          </a:xfrm>
        </p:grpSpPr>
        <p:sp>
          <p:nvSpPr>
            <p:cNvPr id="12338" name="Line 45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46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47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48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49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50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51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52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53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54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2" name="Line 55"/>
          <p:cNvSpPr>
            <a:spLocks noChangeShapeType="1"/>
          </p:cNvSpPr>
          <p:nvPr/>
        </p:nvSpPr>
        <p:spPr bwMode="auto">
          <a:xfrm flipV="1">
            <a:off x="3971925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56"/>
          <p:cNvSpPr>
            <a:spLocks noChangeShapeType="1"/>
          </p:cNvSpPr>
          <p:nvPr/>
        </p:nvSpPr>
        <p:spPr bwMode="auto">
          <a:xfrm>
            <a:off x="3971925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57"/>
          <p:cNvSpPr>
            <a:spLocks noChangeShapeType="1"/>
          </p:cNvSpPr>
          <p:nvPr/>
        </p:nvSpPr>
        <p:spPr bwMode="auto">
          <a:xfrm>
            <a:off x="3124200" y="88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58"/>
          <p:cNvSpPr>
            <a:spLocks noChangeShapeType="1"/>
          </p:cNvSpPr>
          <p:nvPr/>
        </p:nvSpPr>
        <p:spPr bwMode="auto">
          <a:xfrm>
            <a:off x="3124200" y="31115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306" name="Group 59"/>
          <p:cNvGrpSpPr>
            <a:grpSpLocks/>
          </p:cNvGrpSpPr>
          <p:nvPr/>
        </p:nvGrpSpPr>
        <p:grpSpPr bwMode="auto">
          <a:xfrm>
            <a:off x="5419725" y="1333500"/>
            <a:ext cx="127000" cy="486833"/>
            <a:chOff x="384" y="400"/>
            <a:chExt cx="48" cy="368"/>
          </a:xfrm>
        </p:grpSpPr>
        <p:sp>
          <p:nvSpPr>
            <p:cNvPr id="12328" name="Line 6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6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6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6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6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6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6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67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6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6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7" name="Group 70"/>
          <p:cNvGrpSpPr>
            <a:grpSpLocks/>
          </p:cNvGrpSpPr>
          <p:nvPr/>
        </p:nvGrpSpPr>
        <p:grpSpPr bwMode="auto">
          <a:xfrm>
            <a:off x="5426075" y="2286000"/>
            <a:ext cx="127000" cy="486833"/>
            <a:chOff x="384" y="400"/>
            <a:chExt cx="48" cy="368"/>
          </a:xfrm>
        </p:grpSpPr>
        <p:sp>
          <p:nvSpPr>
            <p:cNvPr id="12318" name="Line 7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7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7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7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7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7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7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78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7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8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8" name="Line 81"/>
          <p:cNvSpPr>
            <a:spLocks noChangeShapeType="1"/>
          </p:cNvSpPr>
          <p:nvPr/>
        </p:nvSpPr>
        <p:spPr bwMode="auto">
          <a:xfrm>
            <a:off x="5486400" y="2730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82"/>
          <p:cNvSpPr>
            <a:spLocks noChangeShapeType="1"/>
          </p:cNvSpPr>
          <p:nvPr/>
        </p:nvSpPr>
        <p:spPr bwMode="auto">
          <a:xfrm>
            <a:off x="5486400" y="17780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83"/>
          <p:cNvSpPr>
            <a:spLocks noChangeShapeType="1"/>
          </p:cNvSpPr>
          <p:nvPr/>
        </p:nvSpPr>
        <p:spPr bwMode="auto">
          <a:xfrm>
            <a:off x="5486400" y="889000"/>
            <a:ext cx="0" cy="4709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Text Box 84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2312" name="Text Box 85"/>
          <p:cNvSpPr txBox="1">
            <a:spLocks noChangeArrowheads="1"/>
          </p:cNvSpPr>
          <p:nvPr/>
        </p:nvSpPr>
        <p:spPr bwMode="auto">
          <a:xfrm>
            <a:off x="5638801" y="139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2313" name="Text Box 86"/>
          <p:cNvSpPr txBox="1">
            <a:spLocks noChangeArrowheads="1"/>
          </p:cNvSpPr>
          <p:nvPr/>
        </p:nvSpPr>
        <p:spPr bwMode="auto">
          <a:xfrm>
            <a:off x="5562601" y="2349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2314" name="Text Box 87"/>
          <p:cNvSpPr txBox="1">
            <a:spLocks noChangeArrowheads="1"/>
          </p:cNvSpPr>
          <p:nvPr/>
        </p:nvSpPr>
        <p:spPr bwMode="auto">
          <a:xfrm>
            <a:off x="40386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2315" name="Text Box 88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2316" name="Text Box 89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2317" name="Oval 90"/>
          <p:cNvSpPr>
            <a:spLocks noChangeArrowheads="1"/>
          </p:cNvSpPr>
          <p:nvPr/>
        </p:nvSpPr>
        <p:spPr bwMode="auto">
          <a:xfrm>
            <a:off x="5029200" y="1143000"/>
            <a:ext cx="1524000" cy="1905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8" name="Group 7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3378" name="Line 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Line 1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Line 1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1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Line 1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Line 1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9" name="Line 18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19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20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21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23" name="Group 22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3368" name="Line 2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2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2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2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2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2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2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3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3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3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4" name="Group 33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3358" name="Line 3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3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3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3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3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Line 3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Line 4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Line 4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Line 4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Line 4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25" name="Group 44"/>
          <p:cNvGrpSpPr>
            <a:grpSpLocks/>
          </p:cNvGrpSpPr>
          <p:nvPr/>
        </p:nvGrpSpPr>
        <p:grpSpPr bwMode="auto">
          <a:xfrm>
            <a:off x="3911600" y="1651000"/>
            <a:ext cx="127000" cy="486833"/>
            <a:chOff x="384" y="400"/>
            <a:chExt cx="48" cy="368"/>
          </a:xfrm>
        </p:grpSpPr>
        <p:sp>
          <p:nvSpPr>
            <p:cNvPr id="13348" name="Line 45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46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47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48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49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50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51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52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53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54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6" name="Line 55"/>
          <p:cNvSpPr>
            <a:spLocks noChangeShapeType="1"/>
          </p:cNvSpPr>
          <p:nvPr/>
        </p:nvSpPr>
        <p:spPr bwMode="auto">
          <a:xfrm flipV="1">
            <a:off x="3971925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56"/>
          <p:cNvSpPr>
            <a:spLocks noChangeShapeType="1"/>
          </p:cNvSpPr>
          <p:nvPr/>
        </p:nvSpPr>
        <p:spPr bwMode="auto">
          <a:xfrm>
            <a:off x="3971925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57"/>
          <p:cNvSpPr>
            <a:spLocks noChangeShapeType="1"/>
          </p:cNvSpPr>
          <p:nvPr/>
        </p:nvSpPr>
        <p:spPr bwMode="auto">
          <a:xfrm>
            <a:off x="3124200" y="88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58"/>
          <p:cNvSpPr>
            <a:spLocks noChangeShapeType="1"/>
          </p:cNvSpPr>
          <p:nvPr/>
        </p:nvSpPr>
        <p:spPr bwMode="auto">
          <a:xfrm>
            <a:off x="3124200" y="31115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30" name="Group 59"/>
          <p:cNvGrpSpPr>
            <a:grpSpLocks/>
          </p:cNvGrpSpPr>
          <p:nvPr/>
        </p:nvGrpSpPr>
        <p:grpSpPr bwMode="auto">
          <a:xfrm>
            <a:off x="5419725" y="1799167"/>
            <a:ext cx="127000" cy="486833"/>
            <a:chOff x="384" y="400"/>
            <a:chExt cx="48" cy="368"/>
          </a:xfrm>
        </p:grpSpPr>
        <p:sp>
          <p:nvSpPr>
            <p:cNvPr id="13338" name="Line 6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6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6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6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6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6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6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67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6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6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1" name="Line 81"/>
          <p:cNvSpPr>
            <a:spLocks noChangeShapeType="1"/>
          </p:cNvSpPr>
          <p:nvPr/>
        </p:nvSpPr>
        <p:spPr bwMode="auto">
          <a:xfrm>
            <a:off x="5486400" y="2222500"/>
            <a:ext cx="0" cy="88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83"/>
          <p:cNvSpPr>
            <a:spLocks noChangeShapeType="1"/>
          </p:cNvSpPr>
          <p:nvPr/>
        </p:nvSpPr>
        <p:spPr bwMode="auto">
          <a:xfrm>
            <a:off x="5486400" y="889000"/>
            <a:ext cx="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Text Box 84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3334" name="Text Box 85"/>
          <p:cNvSpPr txBox="1">
            <a:spLocks noChangeArrowheads="1"/>
          </p:cNvSpPr>
          <p:nvPr/>
        </p:nvSpPr>
        <p:spPr bwMode="auto">
          <a:xfrm>
            <a:off x="5638801" y="1841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3335" name="Text Box 87"/>
          <p:cNvSpPr txBox="1">
            <a:spLocks noChangeArrowheads="1"/>
          </p:cNvSpPr>
          <p:nvPr/>
        </p:nvSpPr>
        <p:spPr bwMode="auto">
          <a:xfrm>
            <a:off x="40386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3336" name="Text Box 88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3337" name="Text Box 89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2" name="Group 7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4403" name="Line 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Line 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5" name="Line 1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Line 1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1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1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1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1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1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1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3" name="Line 18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9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20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21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7" name="Group 22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4393" name="Line 2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2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2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Line 2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2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Line 2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2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Line 3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1" name="Line 3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3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8" name="Group 33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4383" name="Line 3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3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3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Line 3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3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Line 3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9" name="Line 4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0" name="Line 4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1" name="Line 4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Line 4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9" name="Group 44"/>
          <p:cNvGrpSpPr>
            <a:grpSpLocks/>
          </p:cNvGrpSpPr>
          <p:nvPr/>
        </p:nvGrpSpPr>
        <p:grpSpPr bwMode="auto">
          <a:xfrm>
            <a:off x="3911600" y="1651000"/>
            <a:ext cx="127000" cy="486833"/>
            <a:chOff x="384" y="400"/>
            <a:chExt cx="48" cy="368"/>
          </a:xfrm>
        </p:grpSpPr>
        <p:sp>
          <p:nvSpPr>
            <p:cNvPr id="14373" name="Line 45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Line 46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Line 47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48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Line 49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Line 50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Line 51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0" name="Line 52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Line 53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54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Line 55"/>
          <p:cNvSpPr>
            <a:spLocks noChangeShapeType="1"/>
          </p:cNvSpPr>
          <p:nvPr/>
        </p:nvSpPr>
        <p:spPr bwMode="auto">
          <a:xfrm flipV="1">
            <a:off x="3971925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56"/>
          <p:cNvSpPr>
            <a:spLocks noChangeShapeType="1"/>
          </p:cNvSpPr>
          <p:nvPr/>
        </p:nvSpPr>
        <p:spPr bwMode="auto">
          <a:xfrm>
            <a:off x="3971925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57"/>
          <p:cNvSpPr>
            <a:spLocks noChangeShapeType="1"/>
          </p:cNvSpPr>
          <p:nvPr/>
        </p:nvSpPr>
        <p:spPr bwMode="auto">
          <a:xfrm>
            <a:off x="3124200" y="88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58"/>
          <p:cNvSpPr>
            <a:spLocks noChangeShapeType="1"/>
          </p:cNvSpPr>
          <p:nvPr/>
        </p:nvSpPr>
        <p:spPr bwMode="auto">
          <a:xfrm>
            <a:off x="3124200" y="31115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54" name="Group 59"/>
          <p:cNvGrpSpPr>
            <a:grpSpLocks/>
          </p:cNvGrpSpPr>
          <p:nvPr/>
        </p:nvGrpSpPr>
        <p:grpSpPr bwMode="auto">
          <a:xfrm>
            <a:off x="5419725" y="1799167"/>
            <a:ext cx="127000" cy="486833"/>
            <a:chOff x="384" y="400"/>
            <a:chExt cx="48" cy="368"/>
          </a:xfrm>
        </p:grpSpPr>
        <p:sp>
          <p:nvSpPr>
            <p:cNvPr id="14363" name="Line 6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6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6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6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6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6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6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67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6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6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5" name="Line 70"/>
          <p:cNvSpPr>
            <a:spLocks noChangeShapeType="1"/>
          </p:cNvSpPr>
          <p:nvPr/>
        </p:nvSpPr>
        <p:spPr bwMode="auto">
          <a:xfrm>
            <a:off x="5486400" y="2222500"/>
            <a:ext cx="0" cy="88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71"/>
          <p:cNvSpPr>
            <a:spLocks noChangeShapeType="1"/>
          </p:cNvSpPr>
          <p:nvPr/>
        </p:nvSpPr>
        <p:spPr bwMode="auto">
          <a:xfrm>
            <a:off x="5486400" y="889000"/>
            <a:ext cx="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Text Box 72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4358" name="Text Box 73"/>
          <p:cNvSpPr txBox="1">
            <a:spLocks noChangeArrowheads="1"/>
          </p:cNvSpPr>
          <p:nvPr/>
        </p:nvSpPr>
        <p:spPr bwMode="auto">
          <a:xfrm>
            <a:off x="5638801" y="1841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4359" name="Text Box 74"/>
          <p:cNvSpPr txBox="1">
            <a:spLocks noChangeArrowheads="1"/>
          </p:cNvSpPr>
          <p:nvPr/>
        </p:nvSpPr>
        <p:spPr bwMode="auto">
          <a:xfrm>
            <a:off x="40386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4360" name="Text Box 75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4361" name="Text Box 76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4362" name="Oval 77"/>
          <p:cNvSpPr>
            <a:spLocks noChangeArrowheads="1"/>
          </p:cNvSpPr>
          <p:nvPr/>
        </p:nvSpPr>
        <p:spPr bwMode="auto">
          <a:xfrm>
            <a:off x="3429000" y="1143000"/>
            <a:ext cx="3124200" cy="1905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5412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7" name="Line 17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18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9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371" name="Group 21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5402" name="Line 22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3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24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25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26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27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28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29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30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31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2" name="Group 32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5392" name="Line 3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3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3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4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4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4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3" name="Group 43"/>
          <p:cNvGrpSpPr>
            <a:grpSpLocks/>
          </p:cNvGrpSpPr>
          <p:nvPr/>
        </p:nvGrpSpPr>
        <p:grpSpPr bwMode="auto">
          <a:xfrm>
            <a:off x="3895725" y="1651000"/>
            <a:ext cx="127000" cy="486833"/>
            <a:chOff x="384" y="400"/>
            <a:chExt cx="48" cy="368"/>
          </a:xfrm>
        </p:grpSpPr>
        <p:sp>
          <p:nvSpPr>
            <p:cNvPr id="15382" name="Line 4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4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4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4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4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4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5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5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5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5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4" name="Line 54"/>
          <p:cNvSpPr>
            <a:spLocks noChangeShapeType="1"/>
          </p:cNvSpPr>
          <p:nvPr/>
        </p:nvSpPr>
        <p:spPr bwMode="auto">
          <a:xfrm flipV="1">
            <a:off x="395605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55"/>
          <p:cNvSpPr>
            <a:spLocks noChangeShapeType="1"/>
          </p:cNvSpPr>
          <p:nvPr/>
        </p:nvSpPr>
        <p:spPr bwMode="auto">
          <a:xfrm>
            <a:off x="395605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56"/>
          <p:cNvSpPr>
            <a:spLocks noChangeShapeType="1"/>
          </p:cNvSpPr>
          <p:nvPr/>
        </p:nvSpPr>
        <p:spPr bwMode="auto">
          <a:xfrm>
            <a:off x="3124200" y="889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57"/>
          <p:cNvSpPr>
            <a:spLocks noChangeShapeType="1"/>
          </p:cNvSpPr>
          <p:nvPr/>
        </p:nvSpPr>
        <p:spPr bwMode="auto">
          <a:xfrm>
            <a:off x="3124200" y="311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71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5379" name="Text Box 73"/>
          <p:cNvSpPr txBox="1">
            <a:spLocks noChangeArrowheads="1"/>
          </p:cNvSpPr>
          <p:nvPr/>
        </p:nvSpPr>
        <p:spPr bwMode="auto">
          <a:xfrm>
            <a:off x="4038601" y="1714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5380" name="Text Box 74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5381" name="Text Box 75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6437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1" name="Line 17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8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9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0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395" name="Group 21"/>
          <p:cNvGrpSpPr>
            <a:grpSpLocks/>
          </p:cNvGrpSpPr>
          <p:nvPr/>
        </p:nvGrpSpPr>
        <p:grpSpPr bwMode="auto">
          <a:xfrm rot="5400000">
            <a:off x="2787650" y="596900"/>
            <a:ext cx="127000" cy="584200"/>
            <a:chOff x="384" y="400"/>
            <a:chExt cx="48" cy="368"/>
          </a:xfrm>
        </p:grpSpPr>
        <p:sp>
          <p:nvSpPr>
            <p:cNvPr id="16427" name="Line 22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23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24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25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26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27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28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29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30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31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6" name="Group 32"/>
          <p:cNvGrpSpPr>
            <a:grpSpLocks/>
          </p:cNvGrpSpPr>
          <p:nvPr/>
        </p:nvGrpSpPr>
        <p:grpSpPr bwMode="auto">
          <a:xfrm rot="5400000">
            <a:off x="2819400" y="2832629"/>
            <a:ext cx="127000" cy="584200"/>
            <a:chOff x="384" y="400"/>
            <a:chExt cx="48" cy="368"/>
          </a:xfrm>
        </p:grpSpPr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7" name="Group 43"/>
          <p:cNvGrpSpPr>
            <a:grpSpLocks/>
          </p:cNvGrpSpPr>
          <p:nvPr/>
        </p:nvGrpSpPr>
        <p:grpSpPr bwMode="auto">
          <a:xfrm>
            <a:off x="3895725" y="1651000"/>
            <a:ext cx="127000" cy="486833"/>
            <a:chOff x="384" y="400"/>
            <a:chExt cx="48" cy="368"/>
          </a:xfrm>
        </p:grpSpPr>
        <p:sp>
          <p:nvSpPr>
            <p:cNvPr id="16407" name="Line 4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4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4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4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4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4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5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5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5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5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Line 54"/>
          <p:cNvSpPr>
            <a:spLocks noChangeShapeType="1"/>
          </p:cNvSpPr>
          <p:nvPr/>
        </p:nvSpPr>
        <p:spPr bwMode="auto">
          <a:xfrm flipV="1">
            <a:off x="395605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55"/>
          <p:cNvSpPr>
            <a:spLocks noChangeShapeType="1"/>
          </p:cNvSpPr>
          <p:nvPr/>
        </p:nvSpPr>
        <p:spPr bwMode="auto">
          <a:xfrm>
            <a:off x="395605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56"/>
          <p:cNvSpPr>
            <a:spLocks noChangeShapeType="1"/>
          </p:cNvSpPr>
          <p:nvPr/>
        </p:nvSpPr>
        <p:spPr bwMode="auto">
          <a:xfrm>
            <a:off x="3124200" y="889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57"/>
          <p:cNvSpPr>
            <a:spLocks noChangeShapeType="1"/>
          </p:cNvSpPr>
          <p:nvPr/>
        </p:nvSpPr>
        <p:spPr bwMode="auto">
          <a:xfrm>
            <a:off x="3124200" y="311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Text Box 58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6403" name="Text Box 59"/>
          <p:cNvSpPr txBox="1">
            <a:spLocks noChangeArrowheads="1"/>
          </p:cNvSpPr>
          <p:nvPr/>
        </p:nvSpPr>
        <p:spPr bwMode="auto">
          <a:xfrm>
            <a:off x="4038601" y="1714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6404" name="Text Box 60"/>
          <p:cNvSpPr txBox="1">
            <a:spLocks noChangeArrowheads="1"/>
          </p:cNvSpPr>
          <p:nvPr/>
        </p:nvSpPr>
        <p:spPr bwMode="auto">
          <a:xfrm>
            <a:off x="2514601" y="9525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4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6405" name="Text Box 61"/>
          <p:cNvSpPr txBox="1">
            <a:spLocks noChangeArrowheads="1"/>
          </p:cNvSpPr>
          <p:nvPr/>
        </p:nvSpPr>
        <p:spPr bwMode="auto">
          <a:xfrm>
            <a:off x="2590801" y="2667000"/>
            <a:ext cx="6511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6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6406" name="Freeform 63"/>
          <p:cNvSpPr>
            <a:spLocks/>
          </p:cNvSpPr>
          <p:nvPr/>
        </p:nvSpPr>
        <p:spPr bwMode="auto">
          <a:xfrm>
            <a:off x="2284414" y="631032"/>
            <a:ext cx="2668587" cy="2985823"/>
          </a:xfrm>
          <a:custGeom>
            <a:avLst/>
            <a:gdLst>
              <a:gd name="T0" fmla="*/ 240 w 1680"/>
              <a:gd name="T1" fmla="*/ 0 h 2256"/>
              <a:gd name="T2" fmla="*/ 48 w 1680"/>
              <a:gd name="T3" fmla="*/ 336 h 2256"/>
              <a:gd name="T4" fmla="*/ 384 w 1680"/>
              <a:gd name="T5" fmla="*/ 672 h 2256"/>
              <a:gd name="T6" fmla="*/ 864 w 1680"/>
              <a:gd name="T7" fmla="*/ 768 h 2256"/>
              <a:gd name="T8" fmla="*/ 768 w 1680"/>
              <a:gd name="T9" fmla="*/ 1488 h 2256"/>
              <a:gd name="T10" fmla="*/ 192 w 1680"/>
              <a:gd name="T11" fmla="*/ 1488 h 2256"/>
              <a:gd name="T12" fmla="*/ 0 w 1680"/>
              <a:gd name="T13" fmla="*/ 1968 h 2256"/>
              <a:gd name="T14" fmla="*/ 672 w 1680"/>
              <a:gd name="T15" fmla="*/ 2256 h 2256"/>
              <a:gd name="T16" fmla="*/ 1440 w 1680"/>
              <a:gd name="T17" fmla="*/ 2016 h 2256"/>
              <a:gd name="T18" fmla="*/ 1680 w 1680"/>
              <a:gd name="T19" fmla="*/ 1296 h 2256"/>
              <a:gd name="T20" fmla="*/ 1584 w 1680"/>
              <a:gd name="T21" fmla="*/ 480 h 2256"/>
              <a:gd name="T22" fmla="*/ 1248 w 1680"/>
              <a:gd name="T23" fmla="*/ 48 h 2256"/>
              <a:gd name="T24" fmla="*/ 240 w 1680"/>
              <a:gd name="T25" fmla="*/ 0 h 22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80"/>
              <a:gd name="T40" fmla="*/ 0 h 2256"/>
              <a:gd name="T41" fmla="*/ 1680 w 1680"/>
              <a:gd name="T42" fmla="*/ 2256 h 22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80" h="2256">
                <a:moveTo>
                  <a:pt x="240" y="0"/>
                </a:moveTo>
                <a:lnTo>
                  <a:pt x="48" y="336"/>
                </a:lnTo>
                <a:lnTo>
                  <a:pt x="384" y="672"/>
                </a:lnTo>
                <a:lnTo>
                  <a:pt x="864" y="768"/>
                </a:lnTo>
                <a:lnTo>
                  <a:pt x="768" y="1488"/>
                </a:lnTo>
                <a:lnTo>
                  <a:pt x="192" y="1488"/>
                </a:lnTo>
                <a:lnTo>
                  <a:pt x="0" y="1968"/>
                </a:lnTo>
                <a:lnTo>
                  <a:pt x="672" y="2256"/>
                </a:lnTo>
                <a:lnTo>
                  <a:pt x="1440" y="2016"/>
                </a:lnTo>
                <a:lnTo>
                  <a:pt x="1680" y="1296"/>
                </a:lnTo>
                <a:lnTo>
                  <a:pt x="1584" y="480"/>
                </a:lnTo>
                <a:lnTo>
                  <a:pt x="1248" y="48"/>
                </a:lnTo>
                <a:lnTo>
                  <a:pt x="240" y="0"/>
                </a:lnTo>
                <a:close/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7436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5" name="Line 17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18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9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20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19" name="Group 43"/>
          <p:cNvGrpSpPr>
            <a:grpSpLocks/>
          </p:cNvGrpSpPr>
          <p:nvPr/>
        </p:nvGrpSpPr>
        <p:grpSpPr bwMode="auto">
          <a:xfrm>
            <a:off x="3895725" y="1651000"/>
            <a:ext cx="127000" cy="486833"/>
            <a:chOff x="384" y="400"/>
            <a:chExt cx="48" cy="368"/>
          </a:xfrm>
        </p:grpSpPr>
        <p:sp>
          <p:nvSpPr>
            <p:cNvPr id="17426" name="Line 4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4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4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4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4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4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5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5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5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5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0" name="Line 54"/>
          <p:cNvSpPr>
            <a:spLocks noChangeShapeType="1"/>
          </p:cNvSpPr>
          <p:nvPr/>
        </p:nvSpPr>
        <p:spPr bwMode="auto">
          <a:xfrm flipV="1">
            <a:off x="395605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55"/>
          <p:cNvSpPr>
            <a:spLocks noChangeShapeType="1"/>
          </p:cNvSpPr>
          <p:nvPr/>
        </p:nvSpPr>
        <p:spPr bwMode="auto">
          <a:xfrm>
            <a:off x="395605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56"/>
          <p:cNvSpPr>
            <a:spLocks noChangeShapeType="1"/>
          </p:cNvSpPr>
          <p:nvPr/>
        </p:nvSpPr>
        <p:spPr bwMode="auto">
          <a:xfrm>
            <a:off x="2590800" y="88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57"/>
          <p:cNvSpPr>
            <a:spLocks noChangeShapeType="1"/>
          </p:cNvSpPr>
          <p:nvPr/>
        </p:nvSpPr>
        <p:spPr bwMode="auto">
          <a:xfrm>
            <a:off x="2514600" y="31115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Text Box 58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7425" name="Text Box 59"/>
          <p:cNvSpPr txBox="1">
            <a:spLocks noChangeArrowheads="1"/>
          </p:cNvSpPr>
          <p:nvPr/>
        </p:nvSpPr>
        <p:spPr bwMode="auto">
          <a:xfrm>
            <a:off x="40386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8461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9" name="Line 17"/>
          <p:cNvSpPr>
            <a:spLocks noChangeShapeType="1"/>
          </p:cNvSpPr>
          <p:nvPr/>
        </p:nvSpPr>
        <p:spPr bwMode="auto">
          <a:xfrm>
            <a:off x="914400" y="889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18"/>
          <p:cNvSpPr>
            <a:spLocks noChangeShapeType="1"/>
          </p:cNvSpPr>
          <p:nvPr/>
        </p:nvSpPr>
        <p:spPr bwMode="auto">
          <a:xfrm>
            <a:off x="914400" y="31115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9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20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3" name="Group 21"/>
          <p:cNvGrpSpPr>
            <a:grpSpLocks/>
          </p:cNvGrpSpPr>
          <p:nvPr/>
        </p:nvGrpSpPr>
        <p:grpSpPr bwMode="auto">
          <a:xfrm>
            <a:off x="3895725" y="1651000"/>
            <a:ext cx="127000" cy="486833"/>
            <a:chOff x="384" y="400"/>
            <a:chExt cx="48" cy="368"/>
          </a:xfrm>
        </p:grpSpPr>
        <p:sp>
          <p:nvSpPr>
            <p:cNvPr id="18451" name="Line 22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23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24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5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26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7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8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29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30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31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4" name="Line 32"/>
          <p:cNvSpPr>
            <a:spLocks noChangeShapeType="1"/>
          </p:cNvSpPr>
          <p:nvPr/>
        </p:nvSpPr>
        <p:spPr bwMode="auto">
          <a:xfrm flipV="1">
            <a:off x="395605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33"/>
          <p:cNvSpPr>
            <a:spLocks noChangeShapeType="1"/>
          </p:cNvSpPr>
          <p:nvPr/>
        </p:nvSpPr>
        <p:spPr bwMode="auto">
          <a:xfrm>
            <a:off x="395605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34"/>
          <p:cNvSpPr>
            <a:spLocks noChangeShapeType="1"/>
          </p:cNvSpPr>
          <p:nvPr/>
        </p:nvSpPr>
        <p:spPr bwMode="auto">
          <a:xfrm>
            <a:off x="2590800" y="88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35"/>
          <p:cNvSpPr>
            <a:spLocks noChangeShapeType="1"/>
          </p:cNvSpPr>
          <p:nvPr/>
        </p:nvSpPr>
        <p:spPr bwMode="auto">
          <a:xfrm>
            <a:off x="2514600" y="31115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Text Box 36"/>
          <p:cNvSpPr txBox="1">
            <a:spLocks noChangeArrowheads="1"/>
          </p:cNvSpPr>
          <p:nvPr/>
        </p:nvSpPr>
        <p:spPr bwMode="auto">
          <a:xfrm>
            <a:off x="20574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8449" name="Text Box 37"/>
          <p:cNvSpPr txBox="1">
            <a:spLocks noChangeArrowheads="1"/>
          </p:cNvSpPr>
          <p:nvPr/>
        </p:nvSpPr>
        <p:spPr bwMode="auto">
          <a:xfrm>
            <a:off x="4038601" y="1714500"/>
            <a:ext cx="80502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18450" name="Oval 38"/>
          <p:cNvSpPr>
            <a:spLocks noChangeArrowheads="1"/>
          </p:cNvSpPr>
          <p:nvPr/>
        </p:nvSpPr>
        <p:spPr bwMode="auto">
          <a:xfrm>
            <a:off x="1371600" y="444500"/>
            <a:ext cx="3505200" cy="32385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Method for solving - reducing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1" y="5458354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7.5 </a:t>
            </a:r>
            <a:r>
              <a:rPr lang="en-US" sz="1200">
                <a:sym typeface="Symbol" pitchFamily="18" charset="2"/>
              </a:rPr>
              <a:t></a:t>
            </a:r>
            <a:endParaRPr lang="en-US" sz="120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838200" y="825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838200" y="30480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1844675" y="1651000"/>
            <a:ext cx="127000" cy="486833"/>
            <a:chOff x="384" y="400"/>
            <a:chExt cx="48" cy="368"/>
          </a:xfrm>
        </p:grpSpPr>
        <p:sp>
          <p:nvSpPr>
            <p:cNvPr id="19469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3" name="Line 17"/>
          <p:cNvSpPr>
            <a:spLocks noChangeShapeType="1"/>
          </p:cNvSpPr>
          <p:nvPr/>
        </p:nvSpPr>
        <p:spPr bwMode="auto">
          <a:xfrm>
            <a:off x="914400" y="889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18"/>
          <p:cNvSpPr>
            <a:spLocks noChangeShapeType="1"/>
          </p:cNvSpPr>
          <p:nvPr/>
        </p:nvSpPr>
        <p:spPr bwMode="auto">
          <a:xfrm>
            <a:off x="914400" y="31115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9"/>
          <p:cNvSpPr>
            <a:spLocks noChangeShapeType="1"/>
          </p:cNvSpPr>
          <p:nvPr/>
        </p:nvSpPr>
        <p:spPr bwMode="auto">
          <a:xfrm flipV="1">
            <a:off x="1905000" y="88900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20"/>
          <p:cNvSpPr>
            <a:spLocks noChangeShapeType="1"/>
          </p:cNvSpPr>
          <p:nvPr/>
        </p:nvSpPr>
        <p:spPr bwMode="auto">
          <a:xfrm>
            <a:off x="1905000" y="2095500"/>
            <a:ext cx="0" cy="10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Text Box 36"/>
          <p:cNvSpPr txBox="1">
            <a:spLocks noChangeArrowheads="1"/>
          </p:cNvSpPr>
          <p:nvPr/>
        </p:nvSpPr>
        <p:spPr bwMode="auto">
          <a:xfrm>
            <a:off x="2057401" y="1714500"/>
            <a:ext cx="88197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7.5 </a:t>
            </a:r>
            <a:r>
              <a:rPr lang="en-US" sz="2400">
                <a:sym typeface="Symbol" pitchFamily="18" charset="2"/>
              </a:rPr>
              <a:t>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3733801" y="1460500"/>
            <a:ext cx="4577472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Ta Dah!!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822325" y="158750"/>
            <a:ext cx="6508750" cy="1041136"/>
            <a:chOff x="518" y="120"/>
            <a:chExt cx="4100" cy="787"/>
          </a:xfrm>
        </p:grpSpPr>
        <p:sp>
          <p:nvSpPr>
            <p:cNvPr id="3105" name="Text Box 4"/>
            <p:cNvSpPr txBox="1">
              <a:spLocks noChangeArrowheads="1"/>
            </p:cNvSpPr>
            <p:nvPr/>
          </p:nvSpPr>
          <p:spPr bwMode="auto">
            <a:xfrm>
              <a:off x="518" y="186"/>
              <a:ext cx="1848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Resistors in Series:</a:t>
              </a:r>
            </a:p>
            <a:p>
              <a:pPr lvl="1"/>
              <a:r>
                <a:rPr lang="en-US"/>
                <a:t>R = R</a:t>
              </a:r>
              <a:r>
                <a:rPr lang="en-US" baseline="-25000"/>
                <a:t>1</a:t>
              </a:r>
              <a:r>
                <a:rPr lang="en-US"/>
                <a:t> + R</a:t>
              </a:r>
              <a:r>
                <a:rPr lang="en-US" baseline="-25000"/>
                <a:t>2</a:t>
              </a:r>
              <a:r>
                <a:rPr lang="en-US"/>
                <a:t> …</a:t>
              </a:r>
            </a:p>
          </p:txBody>
        </p:sp>
        <p:grpSp>
          <p:nvGrpSpPr>
            <p:cNvPr id="3106" name="Group 32"/>
            <p:cNvGrpSpPr>
              <a:grpSpLocks/>
            </p:cNvGrpSpPr>
            <p:nvPr/>
          </p:nvGrpSpPr>
          <p:grpSpPr bwMode="auto">
            <a:xfrm>
              <a:off x="2544" y="120"/>
              <a:ext cx="2074" cy="452"/>
              <a:chOff x="2544" y="120"/>
              <a:chExt cx="2074" cy="452"/>
            </a:xfrm>
          </p:grpSpPr>
          <p:grpSp>
            <p:nvGrpSpPr>
              <p:cNvPr id="3107" name="Group 5"/>
              <p:cNvGrpSpPr>
                <a:grpSpLocks/>
              </p:cNvGrpSpPr>
              <p:nvPr/>
            </p:nvGrpSpPr>
            <p:grpSpPr bwMode="auto">
              <a:xfrm rot="5400000">
                <a:off x="3144" y="350"/>
                <a:ext cx="64" cy="368"/>
                <a:chOff x="384" y="400"/>
                <a:chExt cx="48" cy="368"/>
              </a:xfrm>
            </p:grpSpPr>
            <p:sp>
              <p:nvSpPr>
                <p:cNvPr id="3124" name="Line 6"/>
                <p:cNvSpPr>
                  <a:spLocks noChangeShapeType="1"/>
                </p:cNvSpPr>
                <p:nvPr/>
              </p:nvSpPr>
              <p:spPr bwMode="auto">
                <a:xfrm rot="7200000">
                  <a:off x="378" y="50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" name="Line 7"/>
                <p:cNvSpPr>
                  <a:spLocks noChangeShapeType="1"/>
                </p:cNvSpPr>
                <p:nvPr/>
              </p:nvSpPr>
              <p:spPr bwMode="auto">
                <a:xfrm>
                  <a:off x="384" y="532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" name="Line 8"/>
                <p:cNvSpPr>
                  <a:spLocks noChangeShapeType="1"/>
                </p:cNvSpPr>
                <p:nvPr/>
              </p:nvSpPr>
              <p:spPr bwMode="auto">
                <a:xfrm rot="7200000">
                  <a:off x="378" y="558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" name="Line 9"/>
                <p:cNvSpPr>
                  <a:spLocks noChangeShapeType="1"/>
                </p:cNvSpPr>
                <p:nvPr/>
              </p:nvSpPr>
              <p:spPr bwMode="auto">
                <a:xfrm>
                  <a:off x="384" y="584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" name="Line 10"/>
                <p:cNvSpPr>
                  <a:spLocks noChangeShapeType="1"/>
                </p:cNvSpPr>
                <p:nvPr/>
              </p:nvSpPr>
              <p:spPr bwMode="auto">
                <a:xfrm rot="7200000">
                  <a:off x="378" y="610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" name="Line 11"/>
                <p:cNvSpPr>
                  <a:spLocks noChangeShapeType="1"/>
                </p:cNvSpPr>
                <p:nvPr/>
              </p:nvSpPr>
              <p:spPr bwMode="auto">
                <a:xfrm>
                  <a:off x="384" y="63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" name="Line 12"/>
                <p:cNvSpPr>
                  <a:spLocks noChangeShapeType="1"/>
                </p:cNvSpPr>
                <p:nvPr/>
              </p:nvSpPr>
              <p:spPr bwMode="auto">
                <a:xfrm rot="7200000">
                  <a:off x="405" y="661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" name="Line 13"/>
                <p:cNvSpPr>
                  <a:spLocks noChangeShapeType="1"/>
                </p:cNvSpPr>
                <p:nvPr/>
              </p:nvSpPr>
              <p:spPr bwMode="auto">
                <a:xfrm>
                  <a:off x="412" y="496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" name="Line 14"/>
                <p:cNvSpPr>
                  <a:spLocks noChangeShapeType="1"/>
                </p:cNvSpPr>
                <p:nvPr/>
              </p:nvSpPr>
              <p:spPr bwMode="auto">
                <a:xfrm>
                  <a:off x="408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" name="Line 15"/>
                <p:cNvSpPr>
                  <a:spLocks noChangeShapeType="1"/>
                </p:cNvSpPr>
                <p:nvPr/>
              </p:nvSpPr>
              <p:spPr bwMode="auto">
                <a:xfrm>
                  <a:off x="408" y="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08" name="Group 16"/>
              <p:cNvGrpSpPr>
                <a:grpSpLocks/>
              </p:cNvGrpSpPr>
              <p:nvPr/>
            </p:nvGrpSpPr>
            <p:grpSpPr bwMode="auto">
              <a:xfrm rot="5400000">
                <a:off x="3960" y="356"/>
                <a:ext cx="64" cy="368"/>
                <a:chOff x="384" y="400"/>
                <a:chExt cx="48" cy="368"/>
              </a:xfrm>
            </p:grpSpPr>
            <p:sp>
              <p:nvSpPr>
                <p:cNvPr id="3114" name="Line 17"/>
                <p:cNvSpPr>
                  <a:spLocks noChangeShapeType="1"/>
                </p:cNvSpPr>
                <p:nvPr/>
              </p:nvSpPr>
              <p:spPr bwMode="auto">
                <a:xfrm rot="7200000">
                  <a:off x="378" y="50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Line 18"/>
                <p:cNvSpPr>
                  <a:spLocks noChangeShapeType="1"/>
                </p:cNvSpPr>
                <p:nvPr/>
              </p:nvSpPr>
              <p:spPr bwMode="auto">
                <a:xfrm>
                  <a:off x="384" y="532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Line 19"/>
                <p:cNvSpPr>
                  <a:spLocks noChangeShapeType="1"/>
                </p:cNvSpPr>
                <p:nvPr/>
              </p:nvSpPr>
              <p:spPr bwMode="auto">
                <a:xfrm rot="7200000">
                  <a:off x="378" y="558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Line 20"/>
                <p:cNvSpPr>
                  <a:spLocks noChangeShapeType="1"/>
                </p:cNvSpPr>
                <p:nvPr/>
              </p:nvSpPr>
              <p:spPr bwMode="auto">
                <a:xfrm>
                  <a:off x="384" y="584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Line 21"/>
                <p:cNvSpPr>
                  <a:spLocks noChangeShapeType="1"/>
                </p:cNvSpPr>
                <p:nvPr/>
              </p:nvSpPr>
              <p:spPr bwMode="auto">
                <a:xfrm rot="7200000">
                  <a:off x="378" y="610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Line 22"/>
                <p:cNvSpPr>
                  <a:spLocks noChangeShapeType="1"/>
                </p:cNvSpPr>
                <p:nvPr/>
              </p:nvSpPr>
              <p:spPr bwMode="auto">
                <a:xfrm>
                  <a:off x="384" y="63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Line 23"/>
                <p:cNvSpPr>
                  <a:spLocks noChangeShapeType="1"/>
                </p:cNvSpPr>
                <p:nvPr/>
              </p:nvSpPr>
              <p:spPr bwMode="auto">
                <a:xfrm rot="7200000">
                  <a:off x="405" y="661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Line 24"/>
                <p:cNvSpPr>
                  <a:spLocks noChangeShapeType="1"/>
                </p:cNvSpPr>
                <p:nvPr/>
              </p:nvSpPr>
              <p:spPr bwMode="auto">
                <a:xfrm>
                  <a:off x="412" y="496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Line 25"/>
                <p:cNvSpPr>
                  <a:spLocks noChangeShapeType="1"/>
                </p:cNvSpPr>
                <p:nvPr/>
              </p:nvSpPr>
              <p:spPr bwMode="auto">
                <a:xfrm>
                  <a:off x="408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Line 26"/>
                <p:cNvSpPr>
                  <a:spLocks noChangeShapeType="1"/>
                </p:cNvSpPr>
                <p:nvPr/>
              </p:nvSpPr>
              <p:spPr bwMode="auto">
                <a:xfrm>
                  <a:off x="408" y="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09" name="Line 27"/>
              <p:cNvSpPr>
                <a:spLocks noChangeShapeType="1"/>
              </p:cNvSpPr>
              <p:nvPr/>
            </p:nvSpPr>
            <p:spPr bwMode="auto">
              <a:xfrm>
                <a:off x="3360" y="537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28"/>
              <p:cNvSpPr>
                <a:spLocks noChangeShapeType="1"/>
              </p:cNvSpPr>
              <p:nvPr/>
            </p:nvSpPr>
            <p:spPr bwMode="auto">
              <a:xfrm>
                <a:off x="2544" y="538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29"/>
              <p:cNvSpPr>
                <a:spLocks noChangeShapeType="1"/>
              </p:cNvSpPr>
              <p:nvPr/>
            </p:nvSpPr>
            <p:spPr bwMode="auto">
              <a:xfrm>
                <a:off x="4140" y="538"/>
                <a:ext cx="4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Text Box 30"/>
              <p:cNvSpPr txBox="1">
                <a:spLocks noChangeArrowheads="1"/>
              </p:cNvSpPr>
              <p:nvPr/>
            </p:nvSpPr>
            <p:spPr bwMode="auto">
              <a:xfrm>
                <a:off x="3014" y="138"/>
                <a:ext cx="343" cy="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3113" name="Text Box 31"/>
              <p:cNvSpPr txBox="1">
                <a:spLocks noChangeArrowheads="1"/>
              </p:cNvSpPr>
              <p:nvPr/>
            </p:nvSpPr>
            <p:spPr bwMode="auto">
              <a:xfrm>
                <a:off x="3856" y="120"/>
                <a:ext cx="343" cy="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r>
                  <a:rPr lang="en-US" baseline="-25000"/>
                  <a:t>2</a:t>
                </a:r>
              </a:p>
            </p:txBody>
          </p:sp>
        </p:grp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669926" y="1270000"/>
            <a:ext cx="6113463" cy="1385094"/>
            <a:chOff x="422" y="960"/>
            <a:chExt cx="3851" cy="1047"/>
          </a:xfrm>
        </p:grpSpPr>
        <p:sp>
          <p:nvSpPr>
            <p:cNvPr id="3077" name="Text Box 2"/>
            <p:cNvSpPr txBox="1">
              <a:spLocks noChangeArrowheads="1"/>
            </p:cNvSpPr>
            <p:nvPr/>
          </p:nvSpPr>
          <p:spPr bwMode="auto">
            <a:xfrm>
              <a:off x="422" y="960"/>
              <a:ext cx="2122" cy="1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Resistors in Parallel:</a:t>
              </a:r>
            </a:p>
            <a:p>
              <a:pPr lvl="1"/>
              <a:r>
                <a:rPr lang="en-US" u="sng"/>
                <a:t>1</a:t>
              </a:r>
              <a:r>
                <a:rPr lang="en-US"/>
                <a:t>  = </a:t>
              </a:r>
              <a:r>
                <a:rPr lang="en-US" u="sng"/>
                <a:t>1</a:t>
              </a:r>
              <a:r>
                <a:rPr lang="en-US"/>
                <a:t>   + </a:t>
              </a:r>
              <a:r>
                <a:rPr lang="en-US" u="sng"/>
                <a:t>1</a:t>
              </a:r>
            </a:p>
            <a:p>
              <a:pPr lvl="1"/>
              <a:r>
                <a:rPr lang="en-US"/>
                <a:t>R     R</a:t>
              </a:r>
              <a:r>
                <a:rPr lang="en-US" baseline="-25000"/>
                <a:t>1</a:t>
              </a:r>
              <a:r>
                <a:rPr lang="en-US"/>
                <a:t>    R</a:t>
              </a:r>
              <a:r>
                <a:rPr lang="en-US" baseline="-25000"/>
                <a:t>2</a:t>
              </a:r>
              <a:r>
                <a:rPr lang="en-US"/>
                <a:t> …</a:t>
              </a:r>
            </a:p>
          </p:txBody>
        </p:sp>
        <p:grpSp>
          <p:nvGrpSpPr>
            <p:cNvPr id="3078" name="Group 59"/>
            <p:cNvGrpSpPr>
              <a:grpSpLocks/>
            </p:cNvGrpSpPr>
            <p:nvPr/>
          </p:nvGrpSpPr>
          <p:grpSpPr bwMode="auto">
            <a:xfrm>
              <a:off x="3274" y="1152"/>
              <a:ext cx="999" cy="761"/>
              <a:chOff x="2842" y="1354"/>
              <a:chExt cx="999" cy="761"/>
            </a:xfrm>
          </p:grpSpPr>
          <p:grpSp>
            <p:nvGrpSpPr>
              <p:cNvPr id="3079" name="Group 33"/>
              <p:cNvGrpSpPr>
                <a:grpSpLocks/>
              </p:cNvGrpSpPr>
              <p:nvPr/>
            </p:nvGrpSpPr>
            <p:grpSpPr bwMode="auto">
              <a:xfrm>
                <a:off x="3088" y="1360"/>
                <a:ext cx="80" cy="368"/>
                <a:chOff x="384" y="400"/>
                <a:chExt cx="48" cy="368"/>
              </a:xfrm>
            </p:grpSpPr>
            <p:sp>
              <p:nvSpPr>
                <p:cNvPr id="3095" name="Line 34"/>
                <p:cNvSpPr>
                  <a:spLocks noChangeShapeType="1"/>
                </p:cNvSpPr>
                <p:nvPr/>
              </p:nvSpPr>
              <p:spPr bwMode="auto">
                <a:xfrm rot="7200000">
                  <a:off x="378" y="50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Line 35"/>
                <p:cNvSpPr>
                  <a:spLocks noChangeShapeType="1"/>
                </p:cNvSpPr>
                <p:nvPr/>
              </p:nvSpPr>
              <p:spPr bwMode="auto">
                <a:xfrm>
                  <a:off x="384" y="532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7" name="Line 36"/>
                <p:cNvSpPr>
                  <a:spLocks noChangeShapeType="1"/>
                </p:cNvSpPr>
                <p:nvPr/>
              </p:nvSpPr>
              <p:spPr bwMode="auto">
                <a:xfrm rot="7200000">
                  <a:off x="378" y="558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" name="Line 37"/>
                <p:cNvSpPr>
                  <a:spLocks noChangeShapeType="1"/>
                </p:cNvSpPr>
                <p:nvPr/>
              </p:nvSpPr>
              <p:spPr bwMode="auto">
                <a:xfrm>
                  <a:off x="384" y="584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Line 38"/>
                <p:cNvSpPr>
                  <a:spLocks noChangeShapeType="1"/>
                </p:cNvSpPr>
                <p:nvPr/>
              </p:nvSpPr>
              <p:spPr bwMode="auto">
                <a:xfrm rot="7200000">
                  <a:off x="378" y="610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Line 39"/>
                <p:cNvSpPr>
                  <a:spLocks noChangeShapeType="1"/>
                </p:cNvSpPr>
                <p:nvPr/>
              </p:nvSpPr>
              <p:spPr bwMode="auto">
                <a:xfrm>
                  <a:off x="384" y="63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" name="Line 40"/>
                <p:cNvSpPr>
                  <a:spLocks noChangeShapeType="1"/>
                </p:cNvSpPr>
                <p:nvPr/>
              </p:nvSpPr>
              <p:spPr bwMode="auto">
                <a:xfrm rot="7200000">
                  <a:off x="405" y="661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" name="Line 41"/>
                <p:cNvSpPr>
                  <a:spLocks noChangeShapeType="1"/>
                </p:cNvSpPr>
                <p:nvPr/>
              </p:nvSpPr>
              <p:spPr bwMode="auto">
                <a:xfrm>
                  <a:off x="412" y="496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" name="Line 42"/>
                <p:cNvSpPr>
                  <a:spLocks noChangeShapeType="1"/>
                </p:cNvSpPr>
                <p:nvPr/>
              </p:nvSpPr>
              <p:spPr bwMode="auto">
                <a:xfrm>
                  <a:off x="408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" name="Line 43"/>
                <p:cNvSpPr>
                  <a:spLocks noChangeShapeType="1"/>
                </p:cNvSpPr>
                <p:nvPr/>
              </p:nvSpPr>
              <p:spPr bwMode="auto">
                <a:xfrm>
                  <a:off x="408" y="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" name="Group 44"/>
              <p:cNvGrpSpPr>
                <a:grpSpLocks/>
              </p:cNvGrpSpPr>
              <p:nvPr/>
            </p:nvGrpSpPr>
            <p:grpSpPr bwMode="auto">
              <a:xfrm>
                <a:off x="3616" y="1362"/>
                <a:ext cx="80" cy="368"/>
                <a:chOff x="384" y="400"/>
                <a:chExt cx="48" cy="368"/>
              </a:xfrm>
            </p:grpSpPr>
            <p:sp>
              <p:nvSpPr>
                <p:cNvPr id="3085" name="Line 45"/>
                <p:cNvSpPr>
                  <a:spLocks noChangeShapeType="1"/>
                </p:cNvSpPr>
                <p:nvPr/>
              </p:nvSpPr>
              <p:spPr bwMode="auto">
                <a:xfrm rot="7200000">
                  <a:off x="378" y="50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" name="Line 46"/>
                <p:cNvSpPr>
                  <a:spLocks noChangeShapeType="1"/>
                </p:cNvSpPr>
                <p:nvPr/>
              </p:nvSpPr>
              <p:spPr bwMode="auto">
                <a:xfrm>
                  <a:off x="384" y="532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Line 47"/>
                <p:cNvSpPr>
                  <a:spLocks noChangeShapeType="1"/>
                </p:cNvSpPr>
                <p:nvPr/>
              </p:nvSpPr>
              <p:spPr bwMode="auto">
                <a:xfrm rot="7200000">
                  <a:off x="378" y="558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Line 48"/>
                <p:cNvSpPr>
                  <a:spLocks noChangeShapeType="1"/>
                </p:cNvSpPr>
                <p:nvPr/>
              </p:nvSpPr>
              <p:spPr bwMode="auto">
                <a:xfrm>
                  <a:off x="384" y="584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" name="Line 49"/>
                <p:cNvSpPr>
                  <a:spLocks noChangeShapeType="1"/>
                </p:cNvSpPr>
                <p:nvPr/>
              </p:nvSpPr>
              <p:spPr bwMode="auto">
                <a:xfrm rot="7200000">
                  <a:off x="378" y="610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Line 50"/>
                <p:cNvSpPr>
                  <a:spLocks noChangeShapeType="1"/>
                </p:cNvSpPr>
                <p:nvPr/>
              </p:nvSpPr>
              <p:spPr bwMode="auto">
                <a:xfrm>
                  <a:off x="384" y="636"/>
                  <a:ext cx="48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Line 51"/>
                <p:cNvSpPr>
                  <a:spLocks noChangeShapeType="1"/>
                </p:cNvSpPr>
                <p:nvPr/>
              </p:nvSpPr>
              <p:spPr bwMode="auto">
                <a:xfrm rot="7200000">
                  <a:off x="405" y="661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Line 52"/>
                <p:cNvSpPr>
                  <a:spLocks noChangeShapeType="1"/>
                </p:cNvSpPr>
                <p:nvPr/>
              </p:nvSpPr>
              <p:spPr bwMode="auto">
                <a:xfrm>
                  <a:off x="412" y="496"/>
                  <a:ext cx="20" cy="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Line 53"/>
                <p:cNvSpPr>
                  <a:spLocks noChangeShapeType="1"/>
                </p:cNvSpPr>
                <p:nvPr/>
              </p:nvSpPr>
              <p:spPr bwMode="auto">
                <a:xfrm>
                  <a:off x="408" y="67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Line 54"/>
                <p:cNvSpPr>
                  <a:spLocks noChangeShapeType="1"/>
                </p:cNvSpPr>
                <p:nvPr/>
              </p:nvSpPr>
              <p:spPr bwMode="auto">
                <a:xfrm>
                  <a:off x="408" y="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1" name="Line 55"/>
              <p:cNvSpPr>
                <a:spLocks noChangeShapeType="1"/>
              </p:cNvSpPr>
              <p:nvPr/>
            </p:nvSpPr>
            <p:spPr bwMode="auto">
              <a:xfrm>
                <a:off x="2842" y="1354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56"/>
              <p:cNvSpPr>
                <a:spLocks noChangeShapeType="1"/>
              </p:cNvSpPr>
              <p:nvPr/>
            </p:nvSpPr>
            <p:spPr bwMode="auto">
              <a:xfrm>
                <a:off x="2842" y="172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Text Box 57"/>
              <p:cNvSpPr txBox="1">
                <a:spLocks noChangeArrowheads="1"/>
              </p:cNvSpPr>
              <p:nvPr/>
            </p:nvSpPr>
            <p:spPr bwMode="auto">
              <a:xfrm>
                <a:off x="3024" y="1760"/>
                <a:ext cx="321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R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3084" name="Text Box 58"/>
              <p:cNvSpPr txBox="1">
                <a:spLocks noChangeArrowheads="1"/>
              </p:cNvSpPr>
              <p:nvPr/>
            </p:nvSpPr>
            <p:spPr bwMode="auto">
              <a:xfrm>
                <a:off x="3520" y="1766"/>
                <a:ext cx="321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R</a:t>
                </a:r>
                <a:r>
                  <a:rPr lang="en-US" baseline="-25000"/>
                  <a:t>2</a:t>
                </a:r>
              </a:p>
            </p:txBody>
          </p:sp>
        </p:grpSp>
      </p:grp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517526" y="3202782"/>
            <a:ext cx="510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(derive, example 5 </a:t>
            </a:r>
            <a:r>
              <a:rPr lang="en-US" sz="1800">
                <a:sym typeface="Symbol" pitchFamily="18" charset="2"/>
              </a:rPr>
              <a:t> and </a:t>
            </a:r>
            <a:r>
              <a:rPr lang="en-US" sz="1800"/>
              <a:t>7 </a:t>
            </a:r>
            <a:r>
              <a:rPr lang="en-US" sz="1800">
                <a:sym typeface="Symbol" pitchFamily="18" charset="2"/>
              </a:rPr>
              <a:t> </a:t>
            </a:r>
            <a:r>
              <a:rPr lang="en-US" sz="1800"/>
              <a:t>resistors, why it’s less)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 rot="5400000">
            <a:off x="584200" y="469900"/>
            <a:ext cx="127000" cy="584200"/>
            <a:chOff x="384" y="400"/>
            <a:chExt cx="48" cy="368"/>
          </a:xfrm>
        </p:grpSpPr>
        <p:sp>
          <p:nvSpPr>
            <p:cNvPr id="20506" name="Line 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1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1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1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3" name="Group 13"/>
          <p:cNvGrpSpPr>
            <a:grpSpLocks/>
          </p:cNvGrpSpPr>
          <p:nvPr/>
        </p:nvGrpSpPr>
        <p:grpSpPr bwMode="auto">
          <a:xfrm>
            <a:off x="635000" y="1121834"/>
            <a:ext cx="127000" cy="486833"/>
            <a:chOff x="384" y="400"/>
            <a:chExt cx="48" cy="368"/>
          </a:xfrm>
        </p:grpSpPr>
        <p:sp>
          <p:nvSpPr>
            <p:cNvPr id="20496" name="Line 14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5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8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19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1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2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3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4" name="Group 24"/>
          <p:cNvGrpSpPr>
            <a:grpSpLocks/>
          </p:cNvGrpSpPr>
          <p:nvPr/>
        </p:nvGrpSpPr>
        <p:grpSpPr bwMode="auto">
          <a:xfrm>
            <a:off x="1371600" y="571500"/>
            <a:ext cx="304800" cy="420688"/>
            <a:chOff x="864" y="432"/>
            <a:chExt cx="192" cy="318"/>
          </a:xfrm>
        </p:grpSpPr>
        <p:sp>
          <p:nvSpPr>
            <p:cNvPr id="20492" name="Line 25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26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27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28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Oval 29"/>
          <p:cNvSpPr>
            <a:spLocks noChangeArrowheads="1"/>
          </p:cNvSpPr>
          <p:nvPr/>
        </p:nvSpPr>
        <p:spPr bwMode="auto">
          <a:xfrm>
            <a:off x="2286000" y="4445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V</a:t>
            </a:r>
            <a:r>
              <a:rPr lang="en-US" sz="2400" baseline="-25000"/>
              <a:t>3</a:t>
            </a:r>
          </a:p>
        </p:txBody>
      </p:sp>
      <p:sp>
        <p:nvSpPr>
          <p:cNvPr id="20486" name="Oval 30"/>
          <p:cNvSpPr>
            <a:spLocks noChangeArrowheads="1"/>
          </p:cNvSpPr>
          <p:nvPr/>
        </p:nvSpPr>
        <p:spPr bwMode="auto">
          <a:xfrm>
            <a:off x="2362200" y="12700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</a:t>
            </a:r>
            <a:r>
              <a:rPr lang="en-US" sz="2400" baseline="-25000"/>
              <a:t>3</a:t>
            </a:r>
          </a:p>
        </p:txBody>
      </p:sp>
      <p:grpSp>
        <p:nvGrpSpPr>
          <p:cNvPr id="20487" name="Group 31"/>
          <p:cNvGrpSpPr>
            <a:grpSpLocks/>
          </p:cNvGrpSpPr>
          <p:nvPr/>
        </p:nvGrpSpPr>
        <p:grpSpPr bwMode="auto">
          <a:xfrm rot="-5400000">
            <a:off x="1549401" y="1608932"/>
            <a:ext cx="254000" cy="504825"/>
            <a:chOff x="864" y="432"/>
            <a:chExt cx="192" cy="318"/>
          </a:xfrm>
        </p:grpSpPr>
        <p:sp>
          <p:nvSpPr>
            <p:cNvPr id="20488" name="Line 32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33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34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35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66462" y="1445949"/>
            <a:ext cx="450796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/>
              <a:t>Whiteboards</a:t>
            </a:r>
          </a:p>
          <a:p>
            <a:pPr algn="ctr"/>
            <a:r>
              <a:rPr lang="en-US" sz="6600"/>
              <a:t>1 | 2 | 3 |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</a:t>
            </a:r>
          </a:p>
        </p:txBody>
      </p:sp>
      <p:sp>
        <p:nvSpPr>
          <p:cNvPr id="5123" name="Text Box 82"/>
          <p:cNvSpPr txBox="1">
            <a:spLocks noChangeArrowheads="1"/>
          </p:cNvSpPr>
          <p:nvPr/>
        </p:nvSpPr>
        <p:spPr bwMode="auto">
          <a:xfrm>
            <a:off x="304801" y="5372100"/>
            <a:ext cx="6110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177 </a:t>
            </a:r>
            <a:r>
              <a:rPr lang="en-US" sz="1200" dirty="0">
                <a:sym typeface="Symbol" pitchFamily="18" charset="2"/>
              </a:rPr>
              <a:t></a:t>
            </a:r>
            <a:r>
              <a:rPr lang="en-US" sz="1200" dirty="0"/>
              <a:t> </a:t>
            </a:r>
          </a:p>
        </p:txBody>
      </p:sp>
      <p:sp>
        <p:nvSpPr>
          <p:cNvPr id="5124" name="Line 167"/>
          <p:cNvSpPr>
            <a:spLocks noChangeShapeType="1"/>
          </p:cNvSpPr>
          <p:nvPr/>
        </p:nvSpPr>
        <p:spPr bwMode="auto">
          <a:xfrm>
            <a:off x="990600" y="11562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168"/>
          <p:cNvSpPr>
            <a:spLocks noChangeShapeType="1"/>
          </p:cNvSpPr>
          <p:nvPr/>
        </p:nvSpPr>
        <p:spPr bwMode="auto">
          <a:xfrm>
            <a:off x="990600" y="32517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176"/>
          <p:cNvGrpSpPr>
            <a:grpSpLocks/>
          </p:cNvGrpSpPr>
          <p:nvPr/>
        </p:nvGrpSpPr>
        <p:grpSpPr bwMode="auto">
          <a:xfrm>
            <a:off x="2540000" y="1926167"/>
            <a:ext cx="127000" cy="486833"/>
            <a:chOff x="384" y="400"/>
            <a:chExt cx="48" cy="368"/>
          </a:xfrm>
        </p:grpSpPr>
        <p:sp>
          <p:nvSpPr>
            <p:cNvPr id="5147" name="Line 17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7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7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8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8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18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8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18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18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7" name="Group 187"/>
          <p:cNvGrpSpPr>
            <a:grpSpLocks/>
          </p:cNvGrpSpPr>
          <p:nvPr/>
        </p:nvGrpSpPr>
        <p:grpSpPr bwMode="auto">
          <a:xfrm>
            <a:off x="4657725" y="1905000"/>
            <a:ext cx="127000" cy="486833"/>
            <a:chOff x="384" y="400"/>
            <a:chExt cx="48" cy="368"/>
          </a:xfrm>
        </p:grpSpPr>
        <p:sp>
          <p:nvSpPr>
            <p:cNvPr id="5137" name="Line 18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9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9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9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9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9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19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Line 209"/>
          <p:cNvSpPr>
            <a:spLocks noChangeShapeType="1"/>
          </p:cNvSpPr>
          <p:nvPr/>
        </p:nvSpPr>
        <p:spPr bwMode="auto">
          <a:xfrm flipV="1">
            <a:off x="4724400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211"/>
          <p:cNvSpPr>
            <a:spLocks noChangeShapeType="1"/>
          </p:cNvSpPr>
          <p:nvPr/>
        </p:nvSpPr>
        <p:spPr bwMode="auto">
          <a:xfrm flipV="1">
            <a:off x="2606675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212"/>
          <p:cNvSpPr>
            <a:spLocks noChangeShapeType="1"/>
          </p:cNvSpPr>
          <p:nvPr/>
        </p:nvSpPr>
        <p:spPr bwMode="auto">
          <a:xfrm>
            <a:off x="2606675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213"/>
          <p:cNvSpPr>
            <a:spLocks noChangeShapeType="1"/>
          </p:cNvSpPr>
          <p:nvPr/>
        </p:nvSpPr>
        <p:spPr bwMode="auto">
          <a:xfrm>
            <a:off x="4724400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Text Box 215"/>
          <p:cNvSpPr txBox="1">
            <a:spLocks noChangeArrowheads="1"/>
          </p:cNvSpPr>
          <p:nvPr/>
        </p:nvSpPr>
        <p:spPr bwMode="auto">
          <a:xfrm>
            <a:off x="2743200" y="1918230"/>
            <a:ext cx="1178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220.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5133" name="Text Box 216"/>
          <p:cNvSpPr txBox="1">
            <a:spLocks noChangeArrowheads="1"/>
          </p:cNvSpPr>
          <p:nvPr/>
        </p:nvSpPr>
        <p:spPr bwMode="auto">
          <a:xfrm>
            <a:off x="4813300" y="1918230"/>
            <a:ext cx="1178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900.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5134" name="Oval 217"/>
          <p:cNvSpPr>
            <a:spLocks noChangeArrowheads="1"/>
          </p:cNvSpPr>
          <p:nvPr/>
        </p:nvSpPr>
        <p:spPr bwMode="auto">
          <a:xfrm>
            <a:off x="914400" y="1079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218"/>
          <p:cNvSpPr>
            <a:spLocks noChangeArrowheads="1"/>
          </p:cNvSpPr>
          <p:nvPr/>
        </p:nvSpPr>
        <p:spPr bwMode="auto">
          <a:xfrm>
            <a:off x="914400" y="3201458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5" name="Text Box 219"/>
          <p:cNvSpPr txBox="1">
            <a:spLocks noChangeArrowheads="1"/>
          </p:cNvSpPr>
          <p:nvPr/>
        </p:nvSpPr>
        <p:spPr bwMode="auto">
          <a:xfrm>
            <a:off x="746126" y="3796771"/>
            <a:ext cx="4447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 = 1/(1/220+1/900) = 177 </a:t>
            </a:r>
            <a:r>
              <a:rPr lang="en-US">
                <a:sym typeface="Symbol" pitchFamily="18" charset="2"/>
              </a:rPr>
              <a:t>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</a:t>
            </a:r>
          </a:p>
        </p:txBody>
      </p:sp>
      <p:sp>
        <p:nvSpPr>
          <p:cNvPr id="5123" name="Text Box 82"/>
          <p:cNvSpPr txBox="1">
            <a:spLocks noChangeArrowheads="1"/>
          </p:cNvSpPr>
          <p:nvPr/>
        </p:nvSpPr>
        <p:spPr bwMode="auto">
          <a:xfrm>
            <a:off x="304801" y="5372100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36 </a:t>
            </a:r>
            <a:r>
              <a:rPr lang="en-US" sz="1200" dirty="0">
                <a:sym typeface="Symbol" pitchFamily="18" charset="2"/>
              </a:rPr>
              <a:t></a:t>
            </a:r>
            <a:r>
              <a:rPr lang="en-US" sz="1200" dirty="0"/>
              <a:t> </a:t>
            </a:r>
          </a:p>
        </p:txBody>
      </p:sp>
      <p:sp>
        <p:nvSpPr>
          <p:cNvPr id="5124" name="Line 167"/>
          <p:cNvSpPr>
            <a:spLocks noChangeShapeType="1"/>
          </p:cNvSpPr>
          <p:nvPr/>
        </p:nvSpPr>
        <p:spPr bwMode="auto">
          <a:xfrm>
            <a:off x="990600" y="11562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168"/>
          <p:cNvSpPr>
            <a:spLocks noChangeShapeType="1"/>
          </p:cNvSpPr>
          <p:nvPr/>
        </p:nvSpPr>
        <p:spPr bwMode="auto">
          <a:xfrm>
            <a:off x="990600" y="32517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87"/>
          <p:cNvGrpSpPr>
            <a:grpSpLocks/>
          </p:cNvGrpSpPr>
          <p:nvPr/>
        </p:nvGrpSpPr>
        <p:grpSpPr bwMode="auto">
          <a:xfrm>
            <a:off x="4657725" y="1905000"/>
            <a:ext cx="127000" cy="486833"/>
            <a:chOff x="384" y="400"/>
            <a:chExt cx="48" cy="368"/>
          </a:xfrm>
        </p:grpSpPr>
        <p:sp>
          <p:nvSpPr>
            <p:cNvPr id="5137" name="Line 18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9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9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9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9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9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19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Line 209"/>
          <p:cNvSpPr>
            <a:spLocks noChangeShapeType="1"/>
          </p:cNvSpPr>
          <p:nvPr/>
        </p:nvSpPr>
        <p:spPr bwMode="auto">
          <a:xfrm flipV="1">
            <a:off x="4724400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213"/>
          <p:cNvSpPr>
            <a:spLocks noChangeShapeType="1"/>
          </p:cNvSpPr>
          <p:nvPr/>
        </p:nvSpPr>
        <p:spPr bwMode="auto">
          <a:xfrm>
            <a:off x="4724400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Text Box 215"/>
          <p:cNvSpPr txBox="1">
            <a:spLocks noChangeArrowheads="1"/>
          </p:cNvSpPr>
          <p:nvPr/>
        </p:nvSpPr>
        <p:spPr bwMode="auto">
          <a:xfrm>
            <a:off x="4953000" y="1943100"/>
            <a:ext cx="729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8 </a:t>
            </a:r>
            <a:r>
              <a:rPr lang="en-US" dirty="0">
                <a:sym typeface="Symbol" pitchFamily="18" charset="2"/>
              </a:rPr>
              <a:t></a:t>
            </a:r>
          </a:p>
        </p:txBody>
      </p:sp>
      <p:sp>
        <p:nvSpPr>
          <p:cNvPr id="5133" name="Text Box 216"/>
          <p:cNvSpPr txBox="1">
            <a:spLocks noChangeArrowheads="1"/>
          </p:cNvSpPr>
          <p:nvPr/>
        </p:nvSpPr>
        <p:spPr bwMode="auto">
          <a:xfrm>
            <a:off x="2743200" y="495300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12 </a:t>
            </a:r>
            <a:r>
              <a:rPr lang="en-US" dirty="0">
                <a:sym typeface="Symbol" pitchFamily="18" charset="2"/>
              </a:rPr>
              <a:t></a:t>
            </a:r>
          </a:p>
        </p:txBody>
      </p:sp>
      <p:sp>
        <p:nvSpPr>
          <p:cNvPr id="5134" name="Oval 217"/>
          <p:cNvSpPr>
            <a:spLocks noChangeArrowheads="1"/>
          </p:cNvSpPr>
          <p:nvPr/>
        </p:nvSpPr>
        <p:spPr bwMode="auto">
          <a:xfrm>
            <a:off x="914400" y="1079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218"/>
          <p:cNvSpPr>
            <a:spLocks noChangeArrowheads="1"/>
          </p:cNvSpPr>
          <p:nvPr/>
        </p:nvSpPr>
        <p:spPr bwMode="auto">
          <a:xfrm>
            <a:off x="914400" y="3201458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2438400" y="1028700"/>
            <a:ext cx="15240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057400" y="3086100"/>
            <a:ext cx="15240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 rot="5400000">
            <a:off x="3962400" y="2019300"/>
            <a:ext cx="15240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Text Box 215"/>
          <p:cNvSpPr txBox="1">
            <a:spLocks noChangeArrowheads="1"/>
          </p:cNvSpPr>
          <p:nvPr/>
        </p:nvSpPr>
        <p:spPr bwMode="auto">
          <a:xfrm>
            <a:off x="2362200" y="2476500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16 </a:t>
            </a:r>
            <a:r>
              <a:rPr lang="en-US" dirty="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1" y="5372100"/>
            <a:ext cx="534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3.7 </a:t>
            </a:r>
            <a:r>
              <a:rPr lang="en-US" sz="1200" dirty="0">
                <a:sym typeface="Symbol" pitchFamily="18" charset="2"/>
              </a:rPr>
              <a:t></a:t>
            </a:r>
            <a:endParaRPr lang="en-US" sz="1200" dirty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990600" y="115622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90600" y="325172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2540000" y="1926167"/>
            <a:ext cx="127000" cy="486833"/>
            <a:chOff x="384" y="400"/>
            <a:chExt cx="48" cy="368"/>
          </a:xfrm>
        </p:grpSpPr>
        <p:sp>
          <p:nvSpPr>
            <p:cNvPr id="6199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5410200" y="1905000"/>
            <a:ext cx="127000" cy="486833"/>
            <a:chOff x="384" y="400"/>
            <a:chExt cx="48" cy="368"/>
          </a:xfrm>
        </p:grpSpPr>
        <p:sp>
          <p:nvSpPr>
            <p:cNvPr id="6189" name="Line 1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1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2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2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2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2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2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2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2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Line 2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52" name="Group 28"/>
          <p:cNvGrpSpPr>
            <a:grpSpLocks/>
          </p:cNvGrpSpPr>
          <p:nvPr/>
        </p:nvGrpSpPr>
        <p:grpSpPr bwMode="auto">
          <a:xfrm>
            <a:off x="6851650" y="1926167"/>
            <a:ext cx="127000" cy="486833"/>
            <a:chOff x="384" y="400"/>
            <a:chExt cx="48" cy="368"/>
          </a:xfrm>
        </p:grpSpPr>
        <p:sp>
          <p:nvSpPr>
            <p:cNvPr id="6179" name="Line 29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30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31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32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33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34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35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Line 36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37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38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Line 39"/>
          <p:cNvSpPr>
            <a:spLocks noChangeShapeType="1"/>
          </p:cNvSpPr>
          <p:nvPr/>
        </p:nvSpPr>
        <p:spPr bwMode="auto">
          <a:xfrm flipV="1">
            <a:off x="5476875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40"/>
          <p:cNvSpPr>
            <a:spLocks noChangeShapeType="1"/>
          </p:cNvSpPr>
          <p:nvPr/>
        </p:nvSpPr>
        <p:spPr bwMode="auto">
          <a:xfrm flipV="1">
            <a:off x="6918325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41"/>
          <p:cNvSpPr>
            <a:spLocks noChangeShapeType="1"/>
          </p:cNvSpPr>
          <p:nvPr/>
        </p:nvSpPr>
        <p:spPr bwMode="auto">
          <a:xfrm flipV="1">
            <a:off x="2606675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42"/>
          <p:cNvSpPr>
            <a:spLocks noChangeShapeType="1"/>
          </p:cNvSpPr>
          <p:nvPr/>
        </p:nvSpPr>
        <p:spPr bwMode="auto">
          <a:xfrm>
            <a:off x="2606675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43"/>
          <p:cNvSpPr>
            <a:spLocks noChangeShapeType="1"/>
          </p:cNvSpPr>
          <p:nvPr/>
        </p:nvSpPr>
        <p:spPr bwMode="auto">
          <a:xfrm>
            <a:off x="5476875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44"/>
          <p:cNvSpPr>
            <a:spLocks noChangeShapeType="1"/>
          </p:cNvSpPr>
          <p:nvPr/>
        </p:nvSpPr>
        <p:spPr bwMode="auto">
          <a:xfrm>
            <a:off x="6918325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45"/>
          <p:cNvSpPr txBox="1">
            <a:spLocks noChangeArrowheads="1"/>
          </p:cNvSpPr>
          <p:nvPr/>
        </p:nvSpPr>
        <p:spPr bwMode="auto">
          <a:xfrm>
            <a:off x="2743200" y="1918230"/>
            <a:ext cx="895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6160" name="Text Box 46"/>
          <p:cNvSpPr txBox="1">
            <a:spLocks noChangeArrowheads="1"/>
          </p:cNvSpPr>
          <p:nvPr/>
        </p:nvSpPr>
        <p:spPr bwMode="auto">
          <a:xfrm>
            <a:off x="5565775" y="1918230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6161" name="Oval 47"/>
          <p:cNvSpPr>
            <a:spLocks noChangeArrowheads="1"/>
          </p:cNvSpPr>
          <p:nvPr/>
        </p:nvSpPr>
        <p:spPr bwMode="auto">
          <a:xfrm>
            <a:off x="914400" y="1079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48"/>
          <p:cNvSpPr>
            <a:spLocks noChangeArrowheads="1"/>
          </p:cNvSpPr>
          <p:nvPr/>
        </p:nvSpPr>
        <p:spPr bwMode="auto">
          <a:xfrm>
            <a:off x="914400" y="3201458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Text Box 49"/>
          <p:cNvSpPr txBox="1">
            <a:spLocks noChangeArrowheads="1"/>
          </p:cNvSpPr>
          <p:nvPr/>
        </p:nvSpPr>
        <p:spPr bwMode="auto">
          <a:xfrm>
            <a:off x="7010400" y="1931459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23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grpSp>
        <p:nvGrpSpPr>
          <p:cNvPr id="6164" name="Group 50"/>
          <p:cNvGrpSpPr>
            <a:grpSpLocks/>
          </p:cNvGrpSpPr>
          <p:nvPr/>
        </p:nvGrpSpPr>
        <p:grpSpPr bwMode="auto">
          <a:xfrm>
            <a:off x="3895725" y="1918229"/>
            <a:ext cx="127000" cy="486833"/>
            <a:chOff x="384" y="400"/>
            <a:chExt cx="48" cy="368"/>
          </a:xfrm>
        </p:grpSpPr>
        <p:sp>
          <p:nvSpPr>
            <p:cNvPr id="6169" name="Line 5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5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5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5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5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5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5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58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5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6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5" name="Line 61"/>
          <p:cNvSpPr>
            <a:spLocks noChangeShapeType="1"/>
          </p:cNvSpPr>
          <p:nvPr/>
        </p:nvSpPr>
        <p:spPr bwMode="auto">
          <a:xfrm flipV="1">
            <a:off x="3962400" y="116945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62"/>
          <p:cNvSpPr>
            <a:spLocks noChangeShapeType="1"/>
          </p:cNvSpPr>
          <p:nvPr/>
        </p:nvSpPr>
        <p:spPr bwMode="auto">
          <a:xfrm>
            <a:off x="3962400" y="2375958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Text Box 63"/>
          <p:cNvSpPr txBox="1">
            <a:spLocks noChangeArrowheads="1"/>
          </p:cNvSpPr>
          <p:nvPr/>
        </p:nvSpPr>
        <p:spPr bwMode="auto">
          <a:xfrm>
            <a:off x="4051300" y="1931459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13 </a:t>
            </a:r>
            <a:r>
              <a:rPr lang="en-US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1" y="5372100"/>
            <a:ext cx="4571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ym typeface="Symbol" pitchFamily="18" charset="2"/>
              </a:rPr>
              <a:t> 6 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990600" y="11562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90600" y="3251729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2540000" y="1926167"/>
            <a:ext cx="127000" cy="486833"/>
            <a:chOff x="384" y="400"/>
            <a:chExt cx="48" cy="368"/>
          </a:xfrm>
        </p:grpSpPr>
        <p:sp>
          <p:nvSpPr>
            <p:cNvPr id="7195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4657725" y="1905000"/>
            <a:ext cx="127000" cy="486833"/>
            <a:chOff x="384" y="400"/>
            <a:chExt cx="48" cy="368"/>
          </a:xfrm>
        </p:grpSpPr>
        <p:sp>
          <p:nvSpPr>
            <p:cNvPr id="7185" name="Line 1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Line 28"/>
          <p:cNvSpPr>
            <a:spLocks noChangeShapeType="1"/>
          </p:cNvSpPr>
          <p:nvPr/>
        </p:nvSpPr>
        <p:spPr bwMode="auto">
          <a:xfrm flipV="1">
            <a:off x="4724400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29"/>
          <p:cNvSpPr>
            <a:spLocks noChangeShapeType="1"/>
          </p:cNvSpPr>
          <p:nvPr/>
        </p:nvSpPr>
        <p:spPr bwMode="auto">
          <a:xfrm flipV="1">
            <a:off x="2606675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30"/>
          <p:cNvSpPr>
            <a:spLocks noChangeShapeType="1"/>
          </p:cNvSpPr>
          <p:nvPr/>
        </p:nvSpPr>
        <p:spPr bwMode="auto">
          <a:xfrm>
            <a:off x="2606675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31"/>
          <p:cNvSpPr>
            <a:spLocks noChangeShapeType="1"/>
          </p:cNvSpPr>
          <p:nvPr/>
        </p:nvSpPr>
        <p:spPr bwMode="auto">
          <a:xfrm>
            <a:off x="4724400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32"/>
          <p:cNvSpPr txBox="1">
            <a:spLocks noChangeArrowheads="1"/>
          </p:cNvSpPr>
          <p:nvPr/>
        </p:nvSpPr>
        <p:spPr bwMode="auto">
          <a:xfrm>
            <a:off x="2743200" y="1918230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7181" name="Text Box 33"/>
          <p:cNvSpPr txBox="1">
            <a:spLocks noChangeArrowheads="1"/>
          </p:cNvSpPr>
          <p:nvPr/>
        </p:nvSpPr>
        <p:spPr bwMode="auto">
          <a:xfrm>
            <a:off x="4813300" y="1918230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7182" name="Oval 34"/>
          <p:cNvSpPr>
            <a:spLocks noChangeArrowheads="1"/>
          </p:cNvSpPr>
          <p:nvPr/>
        </p:nvSpPr>
        <p:spPr bwMode="auto">
          <a:xfrm>
            <a:off x="914400" y="1079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35"/>
          <p:cNvSpPr>
            <a:spLocks noChangeArrowheads="1"/>
          </p:cNvSpPr>
          <p:nvPr/>
        </p:nvSpPr>
        <p:spPr bwMode="auto">
          <a:xfrm>
            <a:off x="914400" y="3201458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1" y="5372100"/>
            <a:ext cx="4187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 </a:t>
            </a:r>
            <a:r>
              <a:rPr lang="en-US" sz="1200" dirty="0">
                <a:sym typeface="Symbol" pitchFamily="18" charset="2"/>
              </a:rPr>
              <a:t></a:t>
            </a:r>
            <a:endParaRPr lang="en-US" sz="1200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990600" y="115622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990600" y="3251729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2540000" y="1926167"/>
            <a:ext cx="127000" cy="486833"/>
            <a:chOff x="384" y="400"/>
            <a:chExt cx="48" cy="368"/>
          </a:xfrm>
        </p:grpSpPr>
        <p:sp>
          <p:nvSpPr>
            <p:cNvPr id="8233" name="Line 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1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1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1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1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14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1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1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9" name="Group 17"/>
          <p:cNvGrpSpPr>
            <a:grpSpLocks/>
          </p:cNvGrpSpPr>
          <p:nvPr/>
        </p:nvGrpSpPr>
        <p:grpSpPr bwMode="auto">
          <a:xfrm>
            <a:off x="4657725" y="1905000"/>
            <a:ext cx="127000" cy="486833"/>
            <a:chOff x="384" y="400"/>
            <a:chExt cx="48" cy="368"/>
          </a:xfrm>
        </p:grpSpPr>
        <p:sp>
          <p:nvSpPr>
            <p:cNvPr id="8223" name="Line 1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1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2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2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2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2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2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2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2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2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0" name="Group 28"/>
          <p:cNvGrpSpPr>
            <a:grpSpLocks/>
          </p:cNvGrpSpPr>
          <p:nvPr/>
        </p:nvGrpSpPr>
        <p:grpSpPr bwMode="auto">
          <a:xfrm>
            <a:off x="6851650" y="1926167"/>
            <a:ext cx="127000" cy="486833"/>
            <a:chOff x="384" y="400"/>
            <a:chExt cx="48" cy="368"/>
          </a:xfrm>
        </p:grpSpPr>
        <p:sp>
          <p:nvSpPr>
            <p:cNvPr id="8213" name="Line 29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30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31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32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33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34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35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36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37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8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1" name="Line 39"/>
          <p:cNvSpPr>
            <a:spLocks noChangeShapeType="1"/>
          </p:cNvSpPr>
          <p:nvPr/>
        </p:nvSpPr>
        <p:spPr bwMode="auto">
          <a:xfrm flipV="1">
            <a:off x="4724400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40"/>
          <p:cNvSpPr>
            <a:spLocks noChangeShapeType="1"/>
          </p:cNvSpPr>
          <p:nvPr/>
        </p:nvSpPr>
        <p:spPr bwMode="auto">
          <a:xfrm flipV="1">
            <a:off x="6918325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41"/>
          <p:cNvSpPr>
            <a:spLocks noChangeShapeType="1"/>
          </p:cNvSpPr>
          <p:nvPr/>
        </p:nvSpPr>
        <p:spPr bwMode="auto">
          <a:xfrm flipV="1">
            <a:off x="2606675" y="115622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42"/>
          <p:cNvSpPr>
            <a:spLocks noChangeShapeType="1"/>
          </p:cNvSpPr>
          <p:nvPr/>
        </p:nvSpPr>
        <p:spPr bwMode="auto">
          <a:xfrm>
            <a:off x="2606675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43"/>
          <p:cNvSpPr>
            <a:spLocks noChangeShapeType="1"/>
          </p:cNvSpPr>
          <p:nvPr/>
        </p:nvSpPr>
        <p:spPr bwMode="auto">
          <a:xfrm>
            <a:off x="4724400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44"/>
          <p:cNvSpPr>
            <a:spLocks noChangeShapeType="1"/>
          </p:cNvSpPr>
          <p:nvPr/>
        </p:nvSpPr>
        <p:spPr bwMode="auto">
          <a:xfrm>
            <a:off x="6918325" y="2362729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Text Box 45"/>
          <p:cNvSpPr txBox="1">
            <a:spLocks noChangeArrowheads="1"/>
          </p:cNvSpPr>
          <p:nvPr/>
        </p:nvSpPr>
        <p:spPr bwMode="auto">
          <a:xfrm>
            <a:off x="2743200" y="1918230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24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8208" name="Text Box 46"/>
          <p:cNvSpPr txBox="1">
            <a:spLocks noChangeArrowheads="1"/>
          </p:cNvSpPr>
          <p:nvPr/>
        </p:nvSpPr>
        <p:spPr bwMode="auto">
          <a:xfrm>
            <a:off x="4813300" y="1918230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24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8209" name="Oval 47"/>
          <p:cNvSpPr>
            <a:spLocks noChangeArrowheads="1"/>
          </p:cNvSpPr>
          <p:nvPr/>
        </p:nvSpPr>
        <p:spPr bwMode="auto">
          <a:xfrm>
            <a:off x="914400" y="1079500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48"/>
          <p:cNvSpPr>
            <a:spLocks noChangeArrowheads="1"/>
          </p:cNvSpPr>
          <p:nvPr/>
        </p:nvSpPr>
        <p:spPr bwMode="auto">
          <a:xfrm>
            <a:off x="914400" y="3201458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49"/>
          <p:cNvSpPr txBox="1">
            <a:spLocks noChangeArrowheads="1"/>
          </p:cNvSpPr>
          <p:nvPr/>
        </p:nvSpPr>
        <p:spPr bwMode="auto">
          <a:xfrm>
            <a:off x="7010400" y="1931459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24 </a:t>
            </a:r>
            <a:r>
              <a:rPr lang="en-US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63501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resistance from black dot to black dot?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1" y="5372100"/>
            <a:ext cx="495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25 </a:t>
            </a:r>
            <a:r>
              <a:rPr lang="en-US" sz="1200" dirty="0">
                <a:sym typeface="Symbol" pitchFamily="18" charset="2"/>
              </a:rPr>
              <a:t></a:t>
            </a:r>
            <a:endParaRPr lang="en-US" sz="1200" dirty="0"/>
          </a:p>
        </p:txBody>
      </p:sp>
      <p:grpSp>
        <p:nvGrpSpPr>
          <p:cNvPr id="9220" name="Group 63"/>
          <p:cNvGrpSpPr>
            <a:grpSpLocks/>
          </p:cNvGrpSpPr>
          <p:nvPr/>
        </p:nvGrpSpPr>
        <p:grpSpPr bwMode="auto">
          <a:xfrm rot="5400000">
            <a:off x="3293798" y="630503"/>
            <a:ext cx="1870604" cy="2514600"/>
            <a:chOff x="1600" y="874"/>
            <a:chExt cx="1414" cy="1584"/>
          </a:xfrm>
        </p:grpSpPr>
        <p:sp>
          <p:nvSpPr>
            <p:cNvPr id="9254" name="Line 4"/>
            <p:cNvSpPr>
              <a:spLocks noChangeShapeType="1"/>
            </p:cNvSpPr>
            <p:nvPr/>
          </p:nvSpPr>
          <p:spPr bwMode="auto">
            <a:xfrm>
              <a:off x="1632" y="87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5"/>
            <p:cNvSpPr>
              <a:spLocks noChangeShapeType="1"/>
            </p:cNvSpPr>
            <p:nvPr/>
          </p:nvSpPr>
          <p:spPr bwMode="auto">
            <a:xfrm>
              <a:off x="1632" y="245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6" name="Group 6"/>
            <p:cNvGrpSpPr>
              <a:grpSpLocks/>
            </p:cNvGrpSpPr>
            <p:nvPr/>
          </p:nvGrpSpPr>
          <p:grpSpPr bwMode="auto">
            <a:xfrm>
              <a:off x="1600" y="1456"/>
              <a:ext cx="80" cy="368"/>
              <a:chOff x="384" y="400"/>
              <a:chExt cx="48" cy="368"/>
            </a:xfrm>
          </p:grpSpPr>
          <p:sp>
            <p:nvSpPr>
              <p:cNvPr id="9272" name="Line 7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8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4" name="Line 9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Line 10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Line 11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Line 12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8" name="Line 13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9" name="Line 14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0" name="Line 15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1" name="Line 16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57" name="Group 17"/>
            <p:cNvGrpSpPr>
              <a:grpSpLocks/>
            </p:cNvGrpSpPr>
            <p:nvPr/>
          </p:nvGrpSpPr>
          <p:grpSpPr bwMode="auto">
            <a:xfrm>
              <a:off x="2934" y="1440"/>
              <a:ext cx="80" cy="368"/>
              <a:chOff x="384" y="400"/>
              <a:chExt cx="48" cy="368"/>
            </a:xfrm>
          </p:grpSpPr>
          <p:sp>
            <p:nvSpPr>
              <p:cNvPr id="9262" name="Line 18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Line 19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20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5" name="Line 21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Line 22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Line 23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24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Line 25"/>
              <p:cNvSpPr>
                <a:spLocks noChangeShapeType="1"/>
              </p:cNvSpPr>
              <p:nvPr/>
            </p:nvSpPr>
            <p:spPr bwMode="auto">
              <a:xfrm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26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27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8" name="Line 39"/>
            <p:cNvSpPr>
              <a:spLocks noChangeShapeType="1"/>
            </p:cNvSpPr>
            <p:nvPr/>
          </p:nvSpPr>
          <p:spPr bwMode="auto">
            <a:xfrm flipV="1">
              <a:off x="2976" y="87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1"/>
            <p:cNvSpPr>
              <a:spLocks noChangeShapeType="1"/>
            </p:cNvSpPr>
            <p:nvPr/>
          </p:nvSpPr>
          <p:spPr bwMode="auto">
            <a:xfrm flipV="1">
              <a:off x="1642" y="87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2"/>
            <p:cNvSpPr>
              <a:spLocks noChangeShapeType="1"/>
            </p:cNvSpPr>
            <p:nvPr/>
          </p:nvSpPr>
          <p:spPr bwMode="auto">
            <a:xfrm>
              <a:off x="1642" y="178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3"/>
            <p:cNvSpPr>
              <a:spLocks noChangeShapeType="1"/>
            </p:cNvSpPr>
            <p:nvPr/>
          </p:nvSpPr>
          <p:spPr bwMode="auto">
            <a:xfrm>
              <a:off x="2976" y="178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Text Box 45"/>
          <p:cNvSpPr txBox="1">
            <a:spLocks noChangeArrowheads="1"/>
          </p:cNvSpPr>
          <p:nvPr/>
        </p:nvSpPr>
        <p:spPr bwMode="auto">
          <a:xfrm>
            <a:off x="1600200" y="2095501"/>
            <a:ext cx="729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9222" name="Text Box 46"/>
          <p:cNvSpPr txBox="1">
            <a:spLocks noChangeArrowheads="1"/>
          </p:cNvSpPr>
          <p:nvPr/>
        </p:nvSpPr>
        <p:spPr bwMode="auto">
          <a:xfrm>
            <a:off x="6172200" y="2095501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9223" name="Oval 47"/>
          <p:cNvSpPr>
            <a:spLocks noChangeArrowheads="1"/>
          </p:cNvSpPr>
          <p:nvPr/>
        </p:nvSpPr>
        <p:spPr bwMode="auto">
          <a:xfrm>
            <a:off x="838200" y="1842823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48"/>
          <p:cNvSpPr>
            <a:spLocks noChangeArrowheads="1"/>
          </p:cNvSpPr>
          <p:nvPr/>
        </p:nvSpPr>
        <p:spPr bwMode="auto">
          <a:xfrm>
            <a:off x="7467600" y="1842823"/>
            <a:ext cx="152400" cy="127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49"/>
          <p:cNvSpPr txBox="1">
            <a:spLocks noChangeArrowheads="1"/>
          </p:cNvSpPr>
          <p:nvPr/>
        </p:nvSpPr>
        <p:spPr bwMode="auto">
          <a:xfrm>
            <a:off x="3886200" y="2794001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9227" name="Line 51"/>
          <p:cNvSpPr>
            <a:spLocks noChangeShapeType="1"/>
          </p:cNvSpPr>
          <p:nvPr/>
        </p:nvSpPr>
        <p:spPr bwMode="auto">
          <a:xfrm>
            <a:off x="914400" y="190632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28" name="Group 52"/>
          <p:cNvGrpSpPr>
            <a:grpSpLocks/>
          </p:cNvGrpSpPr>
          <p:nvPr/>
        </p:nvGrpSpPr>
        <p:grpSpPr bwMode="auto">
          <a:xfrm rot="5400000">
            <a:off x="1981200" y="1614223"/>
            <a:ext cx="127000" cy="584200"/>
            <a:chOff x="384" y="400"/>
            <a:chExt cx="48" cy="368"/>
          </a:xfrm>
        </p:grpSpPr>
        <p:sp>
          <p:nvSpPr>
            <p:cNvPr id="9244" name="Line 53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54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55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56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57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58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59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60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61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62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9" name="Line 64"/>
          <p:cNvSpPr>
            <a:spLocks noChangeShapeType="1"/>
          </p:cNvSpPr>
          <p:nvPr/>
        </p:nvSpPr>
        <p:spPr bwMode="auto">
          <a:xfrm>
            <a:off x="2286000" y="190632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66"/>
          <p:cNvSpPr>
            <a:spLocks noChangeShapeType="1"/>
          </p:cNvSpPr>
          <p:nvPr/>
        </p:nvSpPr>
        <p:spPr bwMode="auto">
          <a:xfrm>
            <a:off x="5486400" y="190632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31" name="Group 67"/>
          <p:cNvGrpSpPr>
            <a:grpSpLocks/>
          </p:cNvGrpSpPr>
          <p:nvPr/>
        </p:nvGrpSpPr>
        <p:grpSpPr bwMode="auto">
          <a:xfrm rot="5400000">
            <a:off x="6553200" y="1614223"/>
            <a:ext cx="127000" cy="584200"/>
            <a:chOff x="384" y="400"/>
            <a:chExt cx="48" cy="368"/>
          </a:xfrm>
        </p:grpSpPr>
        <p:sp>
          <p:nvSpPr>
            <p:cNvPr id="9234" name="Line 68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69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70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71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72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73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74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75"/>
            <p:cNvSpPr>
              <a:spLocks noChangeShapeType="1"/>
            </p:cNvSpPr>
            <p:nvPr/>
          </p:nvSpPr>
          <p:spPr bwMode="auto">
            <a:xfrm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76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77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2" name="Line 78"/>
          <p:cNvSpPr>
            <a:spLocks noChangeShapeType="1"/>
          </p:cNvSpPr>
          <p:nvPr/>
        </p:nvSpPr>
        <p:spPr bwMode="auto">
          <a:xfrm>
            <a:off x="6858000" y="190632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Text Box 79"/>
          <p:cNvSpPr txBox="1">
            <a:spLocks noChangeArrowheads="1"/>
          </p:cNvSpPr>
          <p:nvPr/>
        </p:nvSpPr>
        <p:spPr bwMode="auto">
          <a:xfrm>
            <a:off x="3886200" y="1016001"/>
            <a:ext cx="909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 </a:t>
            </a:r>
            <a:r>
              <a:rPr lang="en-US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365</Words>
  <Application>Microsoft Office PowerPoint</Application>
  <PresentationFormat>On-screen Show (16:10)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74</cp:revision>
  <dcterms:created xsi:type="dcterms:W3CDTF">2003-10-15T03:35:38Z</dcterms:created>
  <dcterms:modified xsi:type="dcterms:W3CDTF">2018-12-03T22:46:05Z</dcterms:modified>
</cp:coreProperties>
</file>