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3" r:id="rId3"/>
    <p:sldId id="266" r:id="rId4"/>
    <p:sldId id="282" r:id="rId5"/>
    <p:sldId id="281" r:id="rId6"/>
    <p:sldId id="267" r:id="rId7"/>
    <p:sldId id="268" r:id="rId8"/>
    <p:sldId id="274" r:id="rId9"/>
    <p:sldId id="275" r:id="rId10"/>
    <p:sldId id="276" r:id="rId11"/>
    <p:sldId id="277" r:id="rId12"/>
    <p:sldId id="280" r:id="rId13"/>
    <p:sldId id="279" r:id="rId14"/>
    <p:sldId id="278" r:id="rId15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31" autoAdjust="0"/>
  </p:normalViewPr>
  <p:slideViewPr>
    <p:cSldViewPr>
      <p:cViewPr varScale="1">
        <p:scale>
          <a:sx n="72" d="100"/>
          <a:sy n="72" d="100"/>
        </p:scale>
        <p:origin x="192" y="98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49EF3-227C-408F-BBE2-F1AD3769DB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2F345-7CAD-4F14-B495-EF9089352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0C6C7-7ECB-4548-B137-2BE54E64C0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18BA2-4206-4F69-8009-08C778567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327D9-28A7-4BD7-B2D2-B2A434D0E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91573-2154-478F-AA46-7307DAEF25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3854A-F532-41B4-B7CA-40CC826D4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7D18E-B096-4627-B29F-F4D93344E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755D9-8B2A-4D86-B4B2-8AA7AC3C28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FBCF5-23A4-4A36-A5CE-72283E9267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7BAE8-4077-48D3-A533-037488786E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22DDEDB-A038-45AC-AA40-1B81128674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slide" Target="slide11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355726" y="460375"/>
            <a:ext cx="75596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Alternating Current and RMS</a:t>
            </a:r>
          </a:p>
          <a:p>
            <a:pPr lvl="1">
              <a:buFontTx/>
              <a:buChar char="•"/>
            </a:pPr>
            <a:r>
              <a:rPr lang="en-US" sz="3200"/>
              <a:t>Derivation</a:t>
            </a:r>
          </a:p>
          <a:p>
            <a:pPr lvl="1">
              <a:buFontTx/>
              <a:buChar char="•"/>
            </a:pPr>
            <a:r>
              <a:rPr lang="en-US" sz="3200"/>
              <a:t>Whiteboards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52400" y="206376"/>
            <a:ext cx="8839200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What is the peak voltage if the </a:t>
            </a:r>
            <a:r>
              <a:rPr lang="en-US" sz="2800" dirty="0" err="1"/>
              <a:t>rms</a:t>
            </a:r>
            <a:r>
              <a:rPr lang="en-US" sz="2800" dirty="0"/>
              <a:t> voltage is 12 V?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88925" y="5372100"/>
            <a:ext cx="484876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17 V</a:t>
            </a:r>
            <a:endParaRPr lang="en-US" sz="1000" dirty="0">
              <a:sym typeface="Symbol" pitchFamily="18" charset="2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00925" y="3009900"/>
            <a:ext cx="1590676" cy="2567990"/>
          </a:xfrm>
          <a:prstGeom prst="rect">
            <a:avLst/>
          </a:prstGeom>
          <a:noFill/>
          <a:ln w="25400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52400" y="206376"/>
            <a:ext cx="8839200" cy="95410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An 60.0 V alternating current is attached to a device that draws 3.5 amps.  What is the power used?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88926" y="5372100"/>
            <a:ext cx="597087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210 W</a:t>
            </a:r>
            <a:endParaRPr lang="en-US" sz="1000" dirty="0">
              <a:sym typeface="Symbol" pitchFamily="18" charset="2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00925" y="3009900"/>
            <a:ext cx="1590676" cy="2567990"/>
          </a:xfrm>
          <a:prstGeom prst="rect">
            <a:avLst/>
          </a:prstGeom>
          <a:noFill/>
          <a:ln w="25400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52400" y="74593"/>
            <a:ext cx="8839200" cy="95410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An alternating current with a peak voltage of 18.5 V is connected to a 27.5 ohm resistor.  What power is dissipated?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88926" y="5372100"/>
            <a:ext cx="63555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6.22 W</a:t>
            </a:r>
            <a:endParaRPr lang="en-US" sz="1000" dirty="0">
              <a:sym typeface="Symbol" pitchFamily="18" charset="2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00925" y="3009900"/>
            <a:ext cx="1590676" cy="2567990"/>
          </a:xfrm>
          <a:prstGeom prst="rect">
            <a:avLst/>
          </a:prstGeom>
          <a:noFill/>
          <a:ln w="25400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52400" y="206375"/>
            <a:ext cx="8839200" cy="120032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A 40. Watt light is connected to a 120 Volt source.  What is the peak current through the light bulb, its resistance, and what is the peak power that it dissipates?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88925" y="5372100"/>
            <a:ext cx="1725152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0.47 A, 360 ohms, 80. W</a:t>
            </a:r>
            <a:endParaRPr lang="en-US" sz="1000" dirty="0">
              <a:sym typeface="Symbol" pitchFamily="18" charset="2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00925" y="3009900"/>
            <a:ext cx="1590676" cy="2567990"/>
          </a:xfrm>
          <a:prstGeom prst="rect">
            <a:avLst/>
          </a:prstGeom>
          <a:noFill/>
          <a:ln w="25400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52400" y="100905"/>
            <a:ext cx="8839200" cy="13849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A 100.2 ohm heating element is dissipating 1530 W of power.  What are the peak current and peak voltage through and across the element? </a:t>
            </a:r>
            <a:r>
              <a:rPr lang="en-US" sz="1800" dirty="0"/>
              <a:t>(find </a:t>
            </a:r>
            <a:r>
              <a:rPr lang="en-US" sz="1800" dirty="0" err="1"/>
              <a:t>rms</a:t>
            </a:r>
            <a:r>
              <a:rPr lang="en-US" sz="1800" dirty="0"/>
              <a:t>…)</a:t>
            </a:r>
            <a:r>
              <a:rPr lang="en-US" sz="2800" dirty="0"/>
              <a:t> What is the peak power? </a:t>
            </a:r>
            <a:endParaRPr lang="en-US" sz="1800" dirty="0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88925" y="5295900"/>
            <a:ext cx="1518236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5.5 A, 554 V, 3060 W</a:t>
            </a:r>
            <a:endParaRPr lang="en-US" sz="1000" dirty="0">
              <a:sym typeface="Symbol" pitchFamily="18" charset="2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00925" y="3009900"/>
            <a:ext cx="1590676" cy="2567990"/>
          </a:xfrm>
          <a:prstGeom prst="rect">
            <a:avLst/>
          </a:prstGeom>
          <a:noFill/>
          <a:ln w="25400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G18_19"/>
          <p:cNvPicPr>
            <a:picLocks noChangeAspect="1" noChangeArrowheads="1"/>
          </p:cNvPicPr>
          <p:nvPr/>
        </p:nvPicPr>
        <p:blipFill>
          <a:blip r:embed="rId2" cstate="print"/>
          <a:srcRect l="27005" t="11000" r="24985" b="6500"/>
          <a:stretch>
            <a:fillRect/>
          </a:stretch>
        </p:blipFill>
        <p:spPr bwMode="auto">
          <a:xfrm>
            <a:off x="762000" y="1079500"/>
            <a:ext cx="3657600" cy="349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593726" y="187855"/>
            <a:ext cx="8321675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u="sng"/>
              <a:t>Alternating Current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089526" y="1572949"/>
            <a:ext cx="3597275" cy="310854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Concept 0</a:t>
            </a:r>
          </a:p>
          <a:p>
            <a:pPr lvl="1"/>
            <a:r>
              <a:rPr lang="en-US" sz="2800" dirty="0"/>
              <a:t>V = V</a:t>
            </a:r>
            <a:r>
              <a:rPr lang="en-US" sz="2800" baseline="-25000" dirty="0"/>
              <a:t>o</a:t>
            </a:r>
            <a:r>
              <a:rPr lang="en-US" sz="2800" dirty="0"/>
              <a:t>sin(2</a:t>
            </a:r>
            <a:r>
              <a:rPr lang="en-US" sz="2800" dirty="0">
                <a:sym typeface="Symbol" pitchFamily="18" charset="2"/>
              </a:rPr>
              <a:t></a:t>
            </a:r>
            <a:r>
              <a:rPr lang="en-US" sz="2800" dirty="0"/>
              <a:t>ft)</a:t>
            </a:r>
          </a:p>
          <a:p>
            <a:pPr lvl="1"/>
            <a:r>
              <a:rPr lang="en-US" sz="2800" dirty="0"/>
              <a:t> I</a:t>
            </a:r>
            <a:r>
              <a:rPr lang="en-US" sz="4400" dirty="0"/>
              <a:t> </a:t>
            </a:r>
            <a:r>
              <a:rPr lang="en-US" sz="2800" dirty="0"/>
              <a:t>= I</a:t>
            </a:r>
            <a:r>
              <a:rPr lang="en-US" sz="2800" baseline="-25000" dirty="0"/>
              <a:t>o</a:t>
            </a:r>
            <a:r>
              <a:rPr lang="en-US" sz="2800" dirty="0"/>
              <a:t>sin(2</a:t>
            </a:r>
            <a:r>
              <a:rPr lang="en-US" sz="2800" dirty="0">
                <a:sym typeface="Symbol" pitchFamily="18" charset="2"/>
              </a:rPr>
              <a:t></a:t>
            </a:r>
            <a:r>
              <a:rPr lang="en-US" sz="2800" dirty="0"/>
              <a:t>ft)</a:t>
            </a:r>
          </a:p>
          <a:p>
            <a:pPr lvl="2"/>
            <a:r>
              <a:rPr lang="en-US" sz="2800" dirty="0"/>
              <a:t>V</a:t>
            </a:r>
            <a:r>
              <a:rPr lang="en-US" sz="2800" baseline="-25000" dirty="0"/>
              <a:t>o</a:t>
            </a:r>
            <a:r>
              <a:rPr lang="en-US" sz="2800" dirty="0"/>
              <a:t> = Peak V</a:t>
            </a:r>
          </a:p>
          <a:p>
            <a:pPr lvl="2"/>
            <a:r>
              <a:rPr lang="en-US" sz="2800" dirty="0"/>
              <a:t>I</a:t>
            </a:r>
            <a:r>
              <a:rPr lang="en-US" sz="2800" baseline="-25000" dirty="0"/>
              <a:t>o</a:t>
            </a:r>
            <a:r>
              <a:rPr lang="en-US" sz="2800" dirty="0"/>
              <a:t> = Peak I</a:t>
            </a:r>
            <a:r>
              <a:rPr lang="en-US" sz="2800" baseline="-25000" dirty="0"/>
              <a:t> </a:t>
            </a:r>
            <a:endParaRPr lang="en-US" sz="2800" dirty="0"/>
          </a:p>
          <a:p>
            <a:r>
              <a:rPr lang="en-US" sz="2000" dirty="0"/>
              <a:t>Demo – oscilloscope  - what is our  V</a:t>
            </a:r>
            <a:r>
              <a:rPr lang="en-US" sz="2000" baseline="-25000" dirty="0"/>
              <a:t>o</a:t>
            </a:r>
            <a:r>
              <a:rPr lang="en-US" sz="2000" dirty="0"/>
              <a:t>???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8" name="Text Box 46"/>
          <p:cNvSpPr txBox="1">
            <a:spLocks noChangeArrowheads="1"/>
          </p:cNvSpPr>
          <p:nvPr/>
        </p:nvSpPr>
        <p:spPr bwMode="auto">
          <a:xfrm>
            <a:off x="228601" y="2455334"/>
            <a:ext cx="3698513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P = I</a:t>
            </a:r>
            <a:r>
              <a:rPr lang="en-US" baseline="30000" dirty="0"/>
              <a:t>2</a:t>
            </a:r>
            <a:r>
              <a:rPr lang="en-US" dirty="0"/>
              <a:t>R = V</a:t>
            </a:r>
            <a:r>
              <a:rPr lang="en-US" baseline="30000" dirty="0"/>
              <a:t>2</a:t>
            </a:r>
            <a:r>
              <a:rPr lang="en-US" dirty="0"/>
              <a:t>/R</a:t>
            </a:r>
          </a:p>
          <a:p>
            <a:r>
              <a:rPr lang="en-US" dirty="0"/>
              <a:t>What Is “effective” I and V?</a:t>
            </a:r>
          </a:p>
        </p:txBody>
      </p:sp>
      <p:grpSp>
        <p:nvGrpSpPr>
          <p:cNvPr id="4100" name="Group 49"/>
          <p:cNvGrpSpPr>
            <a:grpSpLocks/>
          </p:cNvGrpSpPr>
          <p:nvPr/>
        </p:nvGrpSpPr>
        <p:grpSpPr bwMode="auto">
          <a:xfrm>
            <a:off x="152400" y="825500"/>
            <a:ext cx="4429125" cy="1387740"/>
            <a:chOff x="1920" y="1344"/>
            <a:chExt cx="2790" cy="1049"/>
          </a:xfrm>
        </p:grpSpPr>
        <p:grpSp>
          <p:nvGrpSpPr>
            <p:cNvPr id="4106" name="Group 21"/>
            <p:cNvGrpSpPr>
              <a:grpSpLocks/>
            </p:cNvGrpSpPr>
            <p:nvPr/>
          </p:nvGrpSpPr>
          <p:grpSpPr bwMode="auto">
            <a:xfrm>
              <a:off x="4380" y="1680"/>
              <a:ext cx="80" cy="368"/>
              <a:chOff x="384" y="400"/>
              <a:chExt cx="48" cy="368"/>
            </a:xfrm>
          </p:grpSpPr>
          <p:sp>
            <p:nvSpPr>
              <p:cNvPr id="4116" name="Line 22"/>
              <p:cNvSpPr>
                <a:spLocks noChangeShapeType="1"/>
              </p:cNvSpPr>
              <p:nvPr/>
            </p:nvSpPr>
            <p:spPr bwMode="auto">
              <a:xfrm rot="7200000">
                <a:off x="378" y="506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" name="Line 23"/>
              <p:cNvSpPr>
                <a:spLocks noChangeShapeType="1"/>
              </p:cNvSpPr>
              <p:nvPr/>
            </p:nvSpPr>
            <p:spPr bwMode="auto">
              <a:xfrm>
                <a:off x="384" y="532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8" name="Line 24"/>
              <p:cNvSpPr>
                <a:spLocks noChangeShapeType="1"/>
              </p:cNvSpPr>
              <p:nvPr/>
            </p:nvSpPr>
            <p:spPr bwMode="auto">
              <a:xfrm rot="7200000">
                <a:off x="378" y="558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9" name="Line 25"/>
              <p:cNvSpPr>
                <a:spLocks noChangeShapeType="1"/>
              </p:cNvSpPr>
              <p:nvPr/>
            </p:nvSpPr>
            <p:spPr bwMode="auto">
              <a:xfrm>
                <a:off x="384" y="584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0" name="Line 26"/>
              <p:cNvSpPr>
                <a:spLocks noChangeShapeType="1"/>
              </p:cNvSpPr>
              <p:nvPr/>
            </p:nvSpPr>
            <p:spPr bwMode="auto">
              <a:xfrm rot="7200000">
                <a:off x="378" y="610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1" name="Line 27"/>
              <p:cNvSpPr>
                <a:spLocks noChangeShapeType="1"/>
              </p:cNvSpPr>
              <p:nvPr/>
            </p:nvSpPr>
            <p:spPr bwMode="auto">
              <a:xfrm>
                <a:off x="384" y="636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" name="Line 28"/>
              <p:cNvSpPr>
                <a:spLocks noChangeShapeType="1"/>
              </p:cNvSpPr>
              <p:nvPr/>
            </p:nvSpPr>
            <p:spPr bwMode="auto">
              <a:xfrm rot="7200000">
                <a:off x="405" y="661"/>
                <a:ext cx="2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3" name="Line 29"/>
              <p:cNvSpPr>
                <a:spLocks noChangeShapeType="1"/>
              </p:cNvSpPr>
              <p:nvPr/>
            </p:nvSpPr>
            <p:spPr bwMode="auto">
              <a:xfrm>
                <a:off x="412" y="496"/>
                <a:ext cx="2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4" name="Line 30"/>
              <p:cNvSpPr>
                <a:spLocks noChangeShapeType="1"/>
              </p:cNvSpPr>
              <p:nvPr/>
            </p:nvSpPr>
            <p:spPr bwMode="auto">
              <a:xfrm>
                <a:off x="408" y="67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5" name="Line 31"/>
              <p:cNvSpPr>
                <a:spLocks noChangeShapeType="1"/>
              </p:cNvSpPr>
              <p:nvPr/>
            </p:nvSpPr>
            <p:spPr bwMode="auto">
              <a:xfrm>
                <a:off x="408" y="40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07" name="Line 33"/>
            <p:cNvSpPr>
              <a:spLocks noChangeShapeType="1"/>
            </p:cNvSpPr>
            <p:nvPr/>
          </p:nvSpPr>
          <p:spPr bwMode="auto">
            <a:xfrm flipH="1">
              <a:off x="2592" y="1344"/>
              <a:ext cx="1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Line 34"/>
            <p:cNvSpPr>
              <a:spLocks noChangeShapeType="1"/>
            </p:cNvSpPr>
            <p:nvPr/>
          </p:nvSpPr>
          <p:spPr bwMode="auto">
            <a:xfrm flipH="1">
              <a:off x="2592" y="2380"/>
              <a:ext cx="1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Line 35"/>
            <p:cNvSpPr>
              <a:spLocks noChangeShapeType="1"/>
            </p:cNvSpPr>
            <p:nvPr/>
          </p:nvSpPr>
          <p:spPr bwMode="auto">
            <a:xfrm>
              <a:off x="2592" y="2016"/>
              <a:ext cx="0" cy="3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Line 36"/>
            <p:cNvSpPr>
              <a:spLocks noChangeShapeType="1"/>
            </p:cNvSpPr>
            <p:nvPr/>
          </p:nvSpPr>
          <p:spPr bwMode="auto">
            <a:xfrm flipV="1">
              <a:off x="2592" y="1344"/>
              <a:ext cx="0" cy="4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Text Box 38"/>
            <p:cNvSpPr txBox="1">
              <a:spLocks noChangeArrowheads="1"/>
            </p:cNvSpPr>
            <p:nvPr/>
          </p:nvSpPr>
          <p:spPr bwMode="auto">
            <a:xfrm>
              <a:off x="4464" y="2044"/>
              <a:ext cx="246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R</a:t>
              </a:r>
              <a:endParaRPr lang="en-US" baseline="-25000"/>
            </a:p>
          </p:txBody>
        </p:sp>
        <p:sp>
          <p:nvSpPr>
            <p:cNvPr id="4112" name="Line 44"/>
            <p:cNvSpPr>
              <a:spLocks noChangeShapeType="1"/>
            </p:cNvSpPr>
            <p:nvPr/>
          </p:nvSpPr>
          <p:spPr bwMode="auto">
            <a:xfrm>
              <a:off x="4418" y="1344"/>
              <a:ext cx="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Text Box 47"/>
            <p:cNvSpPr txBox="1">
              <a:spLocks noChangeArrowheads="1"/>
            </p:cNvSpPr>
            <p:nvPr/>
          </p:nvSpPr>
          <p:spPr bwMode="auto">
            <a:xfrm>
              <a:off x="1920" y="1776"/>
              <a:ext cx="407" cy="34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Vac</a:t>
              </a:r>
            </a:p>
          </p:txBody>
        </p:sp>
        <p:sp>
          <p:nvSpPr>
            <p:cNvPr id="4114" name="Oval 32"/>
            <p:cNvSpPr>
              <a:spLocks noChangeArrowheads="1"/>
            </p:cNvSpPr>
            <p:nvPr/>
          </p:nvSpPr>
          <p:spPr bwMode="auto">
            <a:xfrm>
              <a:off x="2448" y="1776"/>
              <a:ext cx="288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~</a:t>
              </a:r>
              <a:endParaRPr lang="en-US" baseline="-25000"/>
            </a:p>
          </p:txBody>
        </p:sp>
        <p:sp>
          <p:nvSpPr>
            <p:cNvPr id="4115" name="Line 48"/>
            <p:cNvSpPr>
              <a:spLocks noChangeShapeType="1"/>
            </p:cNvSpPr>
            <p:nvPr/>
          </p:nvSpPr>
          <p:spPr bwMode="auto">
            <a:xfrm>
              <a:off x="4418" y="2046"/>
              <a:ext cx="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64" name="Text Box 52"/>
          <p:cNvSpPr txBox="1">
            <a:spLocks noChangeArrowheads="1"/>
          </p:cNvSpPr>
          <p:nvPr/>
        </p:nvSpPr>
        <p:spPr bwMode="auto">
          <a:xfrm>
            <a:off x="2286000" y="3746500"/>
            <a:ext cx="3360215" cy="95410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err="1"/>
              <a:t>rms</a:t>
            </a:r>
            <a:r>
              <a:rPr lang="en-US" sz="1400" dirty="0"/>
              <a:t> = root mean square</a:t>
            </a:r>
          </a:p>
          <a:p>
            <a:r>
              <a:rPr lang="en-US" sz="1400" dirty="0" err="1"/>
              <a:t>V</a:t>
            </a:r>
            <a:r>
              <a:rPr lang="en-US" sz="1600" baseline="-25000" dirty="0" err="1"/>
              <a:t>rms</a:t>
            </a:r>
            <a:r>
              <a:rPr lang="en-US" sz="1400" dirty="0"/>
              <a:t> and </a:t>
            </a:r>
            <a:r>
              <a:rPr lang="en-US" sz="1400" dirty="0" err="1"/>
              <a:t>I</a:t>
            </a:r>
            <a:r>
              <a:rPr lang="en-US" sz="1600" baseline="-25000" dirty="0" err="1"/>
              <a:t>rms</a:t>
            </a:r>
            <a:r>
              <a:rPr lang="en-US" sz="1400" dirty="0"/>
              <a:t> is default - meters</a:t>
            </a:r>
          </a:p>
          <a:p>
            <a:r>
              <a:rPr lang="en-US" sz="1400" dirty="0"/>
              <a:t>If people mean “peak”, they will say “peak”</a:t>
            </a:r>
          </a:p>
          <a:p>
            <a:r>
              <a:rPr lang="en-US" sz="1400" dirty="0"/>
              <a:t>What is our </a:t>
            </a:r>
            <a:r>
              <a:rPr lang="en-US" sz="1400" dirty="0" err="1"/>
              <a:t>rms</a:t>
            </a:r>
            <a:r>
              <a:rPr lang="en-US" sz="1400" dirty="0"/>
              <a:t> on the ‘scope?</a:t>
            </a:r>
          </a:p>
        </p:txBody>
      </p:sp>
      <p:grpSp>
        <p:nvGrpSpPr>
          <p:cNvPr id="4" name="Group 55"/>
          <p:cNvGrpSpPr>
            <a:grpSpLocks/>
          </p:cNvGrpSpPr>
          <p:nvPr/>
        </p:nvGrpSpPr>
        <p:grpSpPr bwMode="auto">
          <a:xfrm>
            <a:off x="5105400" y="536575"/>
            <a:ext cx="3657600" cy="2921000"/>
            <a:chOff x="3216" y="336"/>
            <a:chExt cx="2304" cy="2208"/>
          </a:xfrm>
        </p:grpSpPr>
        <p:pic>
          <p:nvPicPr>
            <p:cNvPr id="4104" name="Picture 51" descr="FG18_20"/>
            <p:cNvPicPr>
              <a:picLocks noChangeAspect="1" noChangeArrowheads="1"/>
            </p:cNvPicPr>
            <p:nvPr/>
          </p:nvPicPr>
          <p:blipFill>
            <a:blip r:embed="rId2" cstate="print"/>
            <a:srcRect l="29005" t="28999" r="30986" b="30501"/>
            <a:stretch>
              <a:fillRect/>
            </a:stretch>
          </p:blipFill>
          <p:spPr bwMode="auto">
            <a:xfrm>
              <a:off x="3408" y="336"/>
              <a:ext cx="1920" cy="1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5" name="Picture 54" descr="FG18_19"/>
            <p:cNvPicPr>
              <a:picLocks noChangeAspect="1" noChangeArrowheads="1"/>
            </p:cNvPicPr>
            <p:nvPr/>
          </p:nvPicPr>
          <p:blipFill>
            <a:blip r:embed="rId3" cstate="print"/>
            <a:srcRect l="27005" t="56215" r="24985" b="6500"/>
            <a:stretch>
              <a:fillRect/>
            </a:stretch>
          </p:blipFill>
          <p:spPr bwMode="auto">
            <a:xfrm>
              <a:off x="3216" y="1680"/>
              <a:ext cx="2304" cy="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695700"/>
            <a:ext cx="1150537" cy="79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4686300"/>
            <a:ext cx="104775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00800" y="3467100"/>
            <a:ext cx="14097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Rectangle 32"/>
          <p:cNvSpPr/>
          <p:nvPr/>
        </p:nvSpPr>
        <p:spPr>
          <a:xfrm>
            <a:off x="6172200" y="4457700"/>
            <a:ext cx="26953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Average Power = </a:t>
            </a:r>
            <a:r>
              <a:rPr lang="en-US" sz="1400" baseline="30000" dirty="0"/>
              <a:t>1</a:t>
            </a:r>
            <a:r>
              <a:rPr lang="en-US" sz="1400" dirty="0"/>
              <a:t>/</a:t>
            </a:r>
            <a:r>
              <a:rPr lang="en-US" sz="1400" baseline="-25000" dirty="0"/>
              <a:t>2</a:t>
            </a:r>
            <a:r>
              <a:rPr lang="en-US" sz="1400" dirty="0"/>
              <a:t>I</a:t>
            </a:r>
            <a:r>
              <a:rPr lang="en-US" sz="1400" baseline="-25000" dirty="0"/>
              <a:t>o</a:t>
            </a:r>
            <a:r>
              <a:rPr lang="en-US" sz="1400" baseline="30000" dirty="0"/>
              <a:t>2</a:t>
            </a:r>
            <a:r>
              <a:rPr lang="en-US" sz="1400" dirty="0"/>
              <a:t>R = </a:t>
            </a:r>
            <a:r>
              <a:rPr lang="en-US" sz="1400" baseline="30000" dirty="0"/>
              <a:t>1</a:t>
            </a:r>
            <a:r>
              <a:rPr lang="en-US" sz="1400" dirty="0"/>
              <a:t>/</a:t>
            </a:r>
            <a:r>
              <a:rPr lang="en-US" sz="1400" baseline="-25000" dirty="0"/>
              <a:t>2</a:t>
            </a:r>
            <a:r>
              <a:rPr lang="en-US" sz="1400" dirty="0"/>
              <a:t>V</a:t>
            </a:r>
            <a:r>
              <a:rPr lang="en-US" sz="1400" baseline="-25000" dirty="0"/>
              <a:t>o</a:t>
            </a:r>
            <a:r>
              <a:rPr lang="en-US" sz="1400" baseline="30000" dirty="0"/>
              <a:t>2</a:t>
            </a:r>
            <a:r>
              <a:rPr lang="en-US" sz="1400" dirty="0"/>
              <a:t>/R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1" y="444500"/>
            <a:ext cx="2733675" cy="4413250"/>
          </a:xfrm>
          <a:prstGeom prst="rect">
            <a:avLst/>
          </a:prstGeom>
          <a:noFill/>
          <a:ln w="25400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28600" y="190500"/>
            <a:ext cx="8382000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Example - A 13.50 ohm resistor has a peak voltage of 207.0 Volts across it.  What is the </a:t>
            </a:r>
            <a:r>
              <a:rPr lang="en-US" dirty="0" err="1"/>
              <a:t>rms</a:t>
            </a:r>
            <a:r>
              <a:rPr lang="en-US" dirty="0"/>
              <a:t> voltage across it, and what is the peak and </a:t>
            </a:r>
            <a:r>
              <a:rPr lang="en-US" dirty="0" err="1"/>
              <a:t>rms</a:t>
            </a:r>
            <a:r>
              <a:rPr lang="en-US" dirty="0"/>
              <a:t> current through it, and the average power and peak power that </a:t>
            </a:r>
            <a:r>
              <a:rPr lang="en-US"/>
              <a:t>it dissipates</a:t>
            </a:r>
            <a:r>
              <a:rPr lang="en-US" dirty="0"/>
              <a:t>?</a:t>
            </a:r>
            <a:r>
              <a:rPr lang="en-US"/>
              <a:t> </a:t>
            </a:r>
            <a:r>
              <a:rPr lang="en-US" sz="1400" dirty="0"/>
              <a:t>(</a:t>
            </a:r>
            <a:r>
              <a:rPr lang="en-US" sz="1400" dirty="0" err="1"/>
              <a:t>V</a:t>
            </a:r>
            <a:r>
              <a:rPr lang="en-US" sz="1400" baseline="-25000" dirty="0" err="1"/>
              <a:t>rms</a:t>
            </a:r>
            <a:r>
              <a:rPr lang="en-US" sz="1400" dirty="0"/>
              <a:t> = 146.37 V, I</a:t>
            </a:r>
            <a:r>
              <a:rPr lang="en-US" sz="1400" baseline="-25000" dirty="0"/>
              <a:t>o</a:t>
            </a:r>
            <a:r>
              <a:rPr lang="en-US" sz="1400" dirty="0"/>
              <a:t> = 15.3333, </a:t>
            </a:r>
            <a:r>
              <a:rPr lang="en-US" sz="1400" dirty="0" err="1"/>
              <a:t>I</a:t>
            </a:r>
            <a:r>
              <a:rPr lang="en-US" sz="1400" baseline="-25000" dirty="0" err="1"/>
              <a:t>rms</a:t>
            </a:r>
            <a:r>
              <a:rPr lang="en-US" sz="1400" dirty="0"/>
              <a:t> = 10.84 A, P = 1587 W, P</a:t>
            </a:r>
            <a:r>
              <a:rPr lang="en-US" sz="1400" baseline="-25000" dirty="0"/>
              <a:t>o</a:t>
            </a:r>
            <a:r>
              <a:rPr lang="en-US" sz="1400" dirty="0"/>
              <a:t> = 3174 W)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994925" y="1651000"/>
            <a:ext cx="4187365" cy="23083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/>
              <a:t>Whiteboards </a:t>
            </a:r>
          </a:p>
          <a:p>
            <a:pPr algn="ctr"/>
            <a:r>
              <a:rPr lang="en-US" sz="4800"/>
              <a:t>rms</a:t>
            </a:r>
          </a:p>
          <a:p>
            <a:pPr algn="ctr"/>
            <a:r>
              <a:rPr lang="en-US" sz="4800">
                <a:hlinkClick r:id="rId2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3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3</a:t>
            </a:r>
            <a:r>
              <a:rPr lang="en-US" sz="4800"/>
              <a:t> | </a:t>
            </a:r>
            <a:r>
              <a:rPr lang="en-US" sz="4800">
                <a:hlinkClick r:id="rId5" action="ppaction://hlinksldjump"/>
              </a:rPr>
              <a:t>4</a:t>
            </a:r>
            <a:r>
              <a:rPr lang="en-US" sz="4800"/>
              <a:t> | </a:t>
            </a:r>
            <a:r>
              <a:rPr lang="en-US" sz="4800">
                <a:hlinkClick r:id="rId6" action="ppaction://hlinksldjump"/>
              </a:rPr>
              <a:t>5</a:t>
            </a:r>
            <a:r>
              <a:rPr lang="en-US" sz="4800"/>
              <a:t> | </a:t>
            </a:r>
            <a:r>
              <a:rPr lang="en-US" sz="4800">
                <a:hlinkClick r:id="rId7" action="ppaction://hlinksldjump"/>
              </a:rPr>
              <a:t>6</a:t>
            </a:r>
            <a:endParaRPr lang="en-US" sz="4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69926" y="206375"/>
            <a:ext cx="8245475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What is the </a:t>
            </a:r>
            <a:r>
              <a:rPr lang="en-US" sz="2800" dirty="0" err="1"/>
              <a:t>rms</a:t>
            </a:r>
            <a:r>
              <a:rPr lang="en-US" sz="2800" dirty="0"/>
              <a:t> voltage if the peak voltage is 340 V?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88925" y="5372100"/>
            <a:ext cx="56182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240 V</a:t>
            </a:r>
            <a:endParaRPr lang="en-US" sz="1000" dirty="0">
              <a:sym typeface="Symbol" pitchFamily="18" charset="2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00925" y="3009900"/>
            <a:ext cx="1590676" cy="2567990"/>
          </a:xfrm>
          <a:prstGeom prst="rect">
            <a:avLst/>
          </a:prstGeom>
          <a:noFill/>
          <a:ln w="25400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69926" y="206375"/>
            <a:ext cx="8245475" cy="95410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A circuit has an </a:t>
            </a:r>
            <a:r>
              <a:rPr lang="en-US" sz="2800" dirty="0" err="1"/>
              <a:t>rms</a:t>
            </a:r>
            <a:r>
              <a:rPr lang="en-US" sz="2800" dirty="0"/>
              <a:t> current of 1.45 A.  What is the peak current?</a:t>
            </a:r>
            <a:endParaRPr lang="en-US" dirty="0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88925" y="5372100"/>
            <a:ext cx="594586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2.05 A</a:t>
            </a:r>
            <a:endParaRPr lang="en-US" sz="1000" dirty="0">
              <a:sym typeface="Symbol" pitchFamily="18" charset="2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00925" y="3009900"/>
            <a:ext cx="1590676" cy="2567990"/>
          </a:xfrm>
          <a:prstGeom prst="rect">
            <a:avLst/>
          </a:prstGeom>
          <a:noFill/>
          <a:ln w="25400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026"/>
          <p:cNvSpPr txBox="1">
            <a:spLocks noChangeArrowheads="1"/>
          </p:cNvSpPr>
          <p:nvPr/>
        </p:nvSpPr>
        <p:spPr bwMode="auto">
          <a:xfrm>
            <a:off x="669926" y="206376"/>
            <a:ext cx="8245475" cy="58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What’s the </a:t>
            </a:r>
            <a:r>
              <a:rPr lang="en-US" sz="3200" dirty="0" err="1"/>
              <a:t>rms</a:t>
            </a:r>
            <a:r>
              <a:rPr lang="en-US" sz="3200" dirty="0"/>
              <a:t> voltage here?</a:t>
            </a:r>
          </a:p>
        </p:txBody>
      </p:sp>
      <p:sp>
        <p:nvSpPr>
          <p:cNvPr id="9219" name="Text Box 1027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0" name="Text Box 1028"/>
          <p:cNvSpPr txBox="1">
            <a:spLocks noChangeArrowheads="1"/>
          </p:cNvSpPr>
          <p:nvPr/>
        </p:nvSpPr>
        <p:spPr bwMode="auto">
          <a:xfrm>
            <a:off x="288925" y="5372100"/>
            <a:ext cx="47917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11 V</a:t>
            </a:r>
            <a:endParaRPr lang="en-US" sz="1000" dirty="0">
              <a:sym typeface="Symbol" pitchFamily="18" charset="2"/>
            </a:endParaRPr>
          </a:p>
        </p:txBody>
      </p:sp>
      <p:pic>
        <p:nvPicPr>
          <p:cNvPr id="9223" name="Picture 1031" descr="FG18_19"/>
          <p:cNvPicPr>
            <a:picLocks noChangeAspect="1" noChangeArrowheads="1"/>
          </p:cNvPicPr>
          <p:nvPr/>
        </p:nvPicPr>
        <p:blipFill>
          <a:blip r:embed="rId2" cstate="print"/>
          <a:srcRect l="38008" t="51500" r="24985" b="6500"/>
          <a:stretch>
            <a:fillRect/>
          </a:stretch>
        </p:blipFill>
        <p:spPr bwMode="auto">
          <a:xfrm>
            <a:off x="5257800" y="723900"/>
            <a:ext cx="3657600" cy="2307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Text Box 1032"/>
          <p:cNvSpPr txBox="1">
            <a:spLocks noChangeArrowheads="1"/>
          </p:cNvSpPr>
          <p:nvPr/>
        </p:nvSpPr>
        <p:spPr bwMode="auto">
          <a:xfrm>
            <a:off x="4495800" y="989807"/>
            <a:ext cx="76559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+16 V</a:t>
            </a:r>
          </a:p>
        </p:txBody>
      </p:sp>
      <p:sp>
        <p:nvSpPr>
          <p:cNvPr id="9225" name="Text Box 1033"/>
          <p:cNvSpPr txBox="1">
            <a:spLocks noChangeArrowheads="1"/>
          </p:cNvSpPr>
          <p:nvPr/>
        </p:nvSpPr>
        <p:spPr bwMode="auto">
          <a:xfrm>
            <a:off x="4495800" y="2083859"/>
            <a:ext cx="7126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-16 V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00925" y="3009900"/>
            <a:ext cx="1590676" cy="2567990"/>
          </a:xfrm>
          <a:prstGeom prst="rect">
            <a:avLst/>
          </a:prstGeom>
          <a:noFill/>
          <a:ln w="25400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accent2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accent2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387</Words>
  <Application>Microsoft Macintosh PowerPoint</Application>
  <PresentationFormat>On-screen Show (16:10)</PresentationFormat>
  <Paragraphs>42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Symbol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Muriley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Microsoft Office User</cp:lastModifiedBy>
  <cp:revision>100</cp:revision>
  <dcterms:created xsi:type="dcterms:W3CDTF">2003-10-15T03:35:38Z</dcterms:created>
  <dcterms:modified xsi:type="dcterms:W3CDTF">2018-11-29T22:52:47Z</dcterms:modified>
</cp:coreProperties>
</file>