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84" r:id="rId5"/>
    <p:sldId id="283" r:id="rId6"/>
    <p:sldId id="267" r:id="rId7"/>
    <p:sldId id="268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5" r:id="rId17"/>
    <p:sldId id="286" r:id="rId18"/>
    <p:sldId id="282" r:id="rId1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2AE66-2AB6-4A80-B22A-0CE4004A9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A97D5-F81C-41FE-A7E5-1CC608FD4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800C5-04EE-4260-8811-7B57D770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22DA-8807-48AB-8713-D4B46C945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3A3C8-83CA-4780-8BDA-2B907375B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9357-FFA3-44EA-A3A4-01E75A714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FDB2A-AB26-4A8F-A182-8343CE207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A3B9A-BA83-46F5-894A-C84F02F35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F87CE-2873-484C-9BC6-026050B5C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28382-65BA-4857-ACEF-F593C0490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8410D-0D07-4866-A40B-FD5AB377B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DAB7AA-4302-4B0D-8598-4389F0B9C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5726" y="460375"/>
            <a:ext cx="75596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Ohm’s Law</a:t>
            </a:r>
          </a:p>
          <a:p>
            <a:pPr lvl="1">
              <a:buFontTx/>
              <a:buChar char="•"/>
            </a:pPr>
            <a:r>
              <a:rPr lang="en-US" sz="3200"/>
              <a:t>Definition</a:t>
            </a:r>
          </a:p>
          <a:p>
            <a:pPr lvl="1">
              <a:buFontTx/>
              <a:buChar char="•"/>
            </a:pPr>
            <a:r>
              <a:rPr lang="en-US" sz="3200"/>
              <a:t>Whiteboards</a:t>
            </a:r>
          </a:p>
          <a:p>
            <a:pPr lvl="1">
              <a:buFontTx/>
              <a:buChar char="•"/>
            </a:pPr>
            <a:r>
              <a:rPr lang="en-US" sz="3200"/>
              <a:t>An Elaborate Analogy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What current flows through an 8.1 ohm speaker when there is a voltage of 3.45 V?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59458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0.43 </a:t>
            </a:r>
            <a:r>
              <a:rPr lang="en-US" sz="1200" dirty="0"/>
              <a:t>A</a:t>
            </a:r>
            <a:endParaRPr lang="en-US" sz="1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An unknown resistor draws </a:t>
            </a:r>
            <a:r>
              <a:rPr lang="en-US" sz="2800" dirty="0" smtClean="0"/>
              <a:t>0.0128 </a:t>
            </a:r>
            <a:r>
              <a:rPr lang="en-US" sz="2800" dirty="0"/>
              <a:t>Amps of current from a 23.9 V source.  What is the resistance?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8926" y="5295900"/>
            <a:ext cx="68800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1870 </a:t>
            </a:r>
            <a:r>
              <a:rPr lang="en-US" sz="1200" dirty="0">
                <a:sym typeface="Symbol" pitchFamily="18" charset="2"/>
              </a:rPr>
              <a:t>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 1200 ohm resistor is hooked up to an unknown voltage source, and it draws 87.5 </a:t>
            </a:r>
            <a:r>
              <a:rPr lang="en-US" sz="2800" dirty="0" err="1"/>
              <a:t>mA</a:t>
            </a:r>
            <a:r>
              <a:rPr lang="en-US" sz="2800" dirty="0"/>
              <a:t> of current.  What is the voltage?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56182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105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 670 ohm resistor is connected to a 1.5 V battery.  What time will it take for 3.0 C of charge to flow from the battery?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59022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1340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69926" y="-63500"/>
            <a:ext cx="8245475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A 3.0 V battery with a capacity of 350 </a:t>
            </a:r>
            <a:r>
              <a:rPr lang="en-US" sz="2800" dirty="0" err="1"/>
              <a:t>mAh</a:t>
            </a:r>
            <a:r>
              <a:rPr lang="en-US" sz="2800" dirty="0"/>
              <a:t>  (350 </a:t>
            </a:r>
            <a:r>
              <a:rPr lang="en-US" sz="2800" dirty="0" err="1"/>
              <a:t>milli</a:t>
            </a:r>
            <a:r>
              <a:rPr lang="en-US" sz="2800" dirty="0"/>
              <a:t> amp hours) is drained in 4 hours and 27 minutes.  What is the resistance of the circuit that it is attached to?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8926" y="5372100"/>
            <a:ext cx="4956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38 </a:t>
            </a:r>
            <a:r>
              <a:rPr lang="en-US" sz="1200" dirty="0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15"/>
          <p:cNvSpPr txBox="1">
            <a:spLocks noChangeArrowheads="1"/>
          </p:cNvSpPr>
          <p:nvPr/>
        </p:nvSpPr>
        <p:spPr bwMode="auto">
          <a:xfrm>
            <a:off x="669925" y="119063"/>
            <a:ext cx="1441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Symbols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23900"/>
            <a:ext cx="8772525" cy="358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15"/>
          <p:cNvSpPr txBox="1">
            <a:spLocks noChangeArrowheads="1"/>
          </p:cNvSpPr>
          <p:nvPr/>
        </p:nvSpPr>
        <p:spPr bwMode="auto">
          <a:xfrm>
            <a:off x="669925" y="119063"/>
            <a:ext cx="1441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Symbols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949054"/>
            <a:ext cx="8686800" cy="3492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52500"/>
            <a:ext cx="855107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1" y="254001"/>
            <a:ext cx="18485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An analogy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17525" y="1016000"/>
            <a:ext cx="79448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/>
              <a:t>Water in pipes:			Electrons in wires:</a:t>
            </a:r>
          </a:p>
          <a:p>
            <a:r>
              <a:rPr lang="en-US" sz="2800"/>
              <a:t>Flow rate (GPM)			Current (Amps = C/s)</a:t>
            </a:r>
          </a:p>
          <a:p>
            <a:r>
              <a:rPr lang="en-US" sz="2800"/>
              <a:t>Pressure				Voltage</a:t>
            </a:r>
          </a:p>
          <a:p>
            <a:r>
              <a:rPr lang="en-US" sz="2800"/>
              <a:t>Constriction				Resistance</a:t>
            </a:r>
          </a:p>
          <a:p>
            <a:r>
              <a:rPr lang="en-US" sz="2800"/>
              <a:t>Constant P Pump			Batteries/Cells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939800" y="4077230"/>
            <a:ext cx="431800" cy="830792"/>
            <a:chOff x="304" y="480"/>
            <a:chExt cx="272" cy="628"/>
          </a:xfrm>
        </p:grpSpPr>
        <p:grpSp>
          <p:nvGrpSpPr>
            <p:cNvPr id="17448" name="Group 5"/>
            <p:cNvGrpSpPr>
              <a:grpSpLocks/>
            </p:cNvGrpSpPr>
            <p:nvPr/>
          </p:nvGrpSpPr>
          <p:grpSpPr bwMode="auto">
            <a:xfrm>
              <a:off x="384" y="624"/>
              <a:ext cx="192" cy="318"/>
              <a:chOff x="864" y="432"/>
              <a:chExt cx="192" cy="318"/>
            </a:xfrm>
          </p:grpSpPr>
          <p:sp>
            <p:nvSpPr>
              <p:cNvPr id="17450" name="Line 6"/>
              <p:cNvSpPr>
                <a:spLocks noChangeShapeType="1"/>
              </p:cNvSpPr>
              <p:nvPr/>
            </p:nvSpPr>
            <p:spPr bwMode="auto">
              <a:xfrm>
                <a:off x="864" y="57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Line 7"/>
              <p:cNvSpPr>
                <a:spLocks noChangeShapeType="1"/>
              </p:cNvSpPr>
              <p:nvPr/>
            </p:nvSpPr>
            <p:spPr bwMode="auto">
              <a:xfrm>
                <a:off x="912" y="60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2" name="Line 8"/>
              <p:cNvSpPr>
                <a:spLocks noChangeShapeType="1"/>
              </p:cNvSpPr>
              <p:nvPr/>
            </p:nvSpPr>
            <p:spPr bwMode="auto">
              <a:xfrm flipV="1">
                <a:off x="960" y="43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3" name="Line 9"/>
              <p:cNvSpPr>
                <a:spLocks noChangeShapeType="1"/>
              </p:cNvSpPr>
              <p:nvPr/>
            </p:nvSpPr>
            <p:spPr bwMode="auto">
              <a:xfrm flipV="1">
                <a:off x="960" y="60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49" name="Text Box 10"/>
            <p:cNvSpPr txBox="1">
              <a:spLocks noChangeArrowheads="1"/>
            </p:cNvSpPr>
            <p:nvPr/>
          </p:nvSpPr>
          <p:spPr bwMode="auto">
            <a:xfrm>
              <a:off x="304" y="480"/>
              <a:ext cx="225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-</a:t>
              </a:r>
            </a:p>
          </p:txBody>
        </p:sp>
      </p:grpSp>
      <p:grpSp>
        <p:nvGrpSpPr>
          <p:cNvPr id="17413" name="Group 11"/>
          <p:cNvGrpSpPr>
            <a:grpSpLocks/>
          </p:cNvGrpSpPr>
          <p:nvPr/>
        </p:nvGrpSpPr>
        <p:grpSpPr bwMode="auto">
          <a:xfrm>
            <a:off x="4038600" y="3730625"/>
            <a:ext cx="127000" cy="486833"/>
            <a:chOff x="384" y="400"/>
            <a:chExt cx="48" cy="368"/>
          </a:xfrm>
        </p:grpSpPr>
        <p:sp>
          <p:nvSpPr>
            <p:cNvPr id="17438" name="Line 12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13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14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15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16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17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18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19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Line 20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21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4" name="Group 22"/>
          <p:cNvGrpSpPr>
            <a:grpSpLocks/>
          </p:cNvGrpSpPr>
          <p:nvPr/>
        </p:nvGrpSpPr>
        <p:grpSpPr bwMode="auto">
          <a:xfrm>
            <a:off x="4038600" y="4593167"/>
            <a:ext cx="127000" cy="486833"/>
            <a:chOff x="384" y="400"/>
            <a:chExt cx="48" cy="368"/>
          </a:xfrm>
        </p:grpSpPr>
        <p:sp>
          <p:nvSpPr>
            <p:cNvPr id="17428" name="Line 2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2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3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3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3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5" name="Oval 33"/>
          <p:cNvSpPr>
            <a:spLocks noChangeArrowheads="1"/>
          </p:cNvSpPr>
          <p:nvPr/>
        </p:nvSpPr>
        <p:spPr bwMode="auto">
          <a:xfrm>
            <a:off x="3886200" y="41910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7416" name="Line 34"/>
          <p:cNvSpPr>
            <a:spLocks noChangeShapeType="1"/>
          </p:cNvSpPr>
          <p:nvPr/>
        </p:nvSpPr>
        <p:spPr bwMode="auto">
          <a:xfrm flipH="1">
            <a:off x="1219200" y="3709458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35"/>
          <p:cNvSpPr>
            <a:spLocks noChangeShapeType="1"/>
          </p:cNvSpPr>
          <p:nvPr/>
        </p:nvSpPr>
        <p:spPr bwMode="auto">
          <a:xfrm flipH="1">
            <a:off x="1219200" y="5080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36"/>
          <p:cNvSpPr>
            <a:spLocks noChangeShapeType="1"/>
          </p:cNvSpPr>
          <p:nvPr/>
        </p:nvSpPr>
        <p:spPr bwMode="auto">
          <a:xfrm>
            <a:off x="1219200" y="469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37"/>
          <p:cNvSpPr>
            <a:spLocks noChangeShapeType="1"/>
          </p:cNvSpPr>
          <p:nvPr/>
        </p:nvSpPr>
        <p:spPr bwMode="auto">
          <a:xfrm flipV="1">
            <a:off x="1219200" y="3683000"/>
            <a:ext cx="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Text Box 38"/>
          <p:cNvSpPr txBox="1">
            <a:spLocks noChangeArrowheads="1"/>
          </p:cNvSpPr>
          <p:nvPr/>
        </p:nvSpPr>
        <p:spPr bwMode="auto">
          <a:xfrm>
            <a:off x="4175125" y="378089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1</a:t>
            </a:r>
          </a:p>
        </p:txBody>
      </p:sp>
      <p:sp>
        <p:nvSpPr>
          <p:cNvPr id="17421" name="Text Box 39"/>
          <p:cNvSpPr txBox="1">
            <a:spLocks noChangeArrowheads="1"/>
          </p:cNvSpPr>
          <p:nvPr/>
        </p:nvSpPr>
        <p:spPr bwMode="auto">
          <a:xfrm>
            <a:off x="4191000" y="46355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2</a:t>
            </a:r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V="1">
            <a:off x="1370013" y="3808678"/>
            <a:ext cx="0" cy="5715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1371600" y="3810000"/>
            <a:ext cx="2438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810000" y="3810000"/>
            <a:ext cx="0" cy="1143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1371600" y="4953000"/>
            <a:ext cx="2438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 flipV="1">
            <a:off x="1371600" y="4572000"/>
            <a:ext cx="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5105401" y="3484563"/>
            <a:ext cx="3995068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Current convention</a:t>
            </a:r>
          </a:p>
          <a:p>
            <a:r>
              <a:rPr lang="en-US" sz="2800"/>
              <a:t>Restriction</a:t>
            </a:r>
          </a:p>
          <a:p>
            <a:r>
              <a:rPr lang="en-US" sz="2800"/>
              <a:t>Wires are superconductors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736" grpId="0" animBg="1"/>
      <p:bldP spid="29737" grpId="0" animBg="1"/>
      <p:bldP spid="29738" grpId="0" animBg="1"/>
      <p:bldP spid="29739" grpId="0" animBg="1"/>
      <p:bldP spid="29740" grpId="0" animBg="1"/>
      <p:bldP spid="2974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93726" y="187854"/>
            <a:ext cx="83216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Ohm’s Law</a:t>
            </a:r>
          </a:p>
          <a:p>
            <a:pPr lvl="1"/>
            <a:r>
              <a:rPr lang="en-US" sz="2800"/>
              <a:t>V = Voltage (like pressure)</a:t>
            </a:r>
          </a:p>
          <a:p>
            <a:pPr lvl="1"/>
            <a:r>
              <a:rPr lang="en-US" sz="2800"/>
              <a:t>I = Current (like flow rate)</a:t>
            </a:r>
            <a:endParaRPr lang="en-US" sz="2800">
              <a:sym typeface="Symbol" pitchFamily="18" charset="2"/>
            </a:endParaRPr>
          </a:p>
        </p:txBody>
      </p:sp>
      <p:grpSp>
        <p:nvGrpSpPr>
          <p:cNvPr id="3075" name="Group 45"/>
          <p:cNvGrpSpPr>
            <a:grpSpLocks/>
          </p:cNvGrpSpPr>
          <p:nvPr/>
        </p:nvGrpSpPr>
        <p:grpSpPr bwMode="auto">
          <a:xfrm>
            <a:off x="3835400" y="1778000"/>
            <a:ext cx="3641725" cy="1387740"/>
            <a:chOff x="2416" y="1344"/>
            <a:chExt cx="2294" cy="1049"/>
          </a:xfrm>
        </p:grpSpPr>
        <p:grpSp>
          <p:nvGrpSpPr>
            <p:cNvPr id="3078" name="Group 3"/>
            <p:cNvGrpSpPr>
              <a:grpSpLocks/>
            </p:cNvGrpSpPr>
            <p:nvPr/>
          </p:nvGrpSpPr>
          <p:grpSpPr bwMode="auto">
            <a:xfrm>
              <a:off x="2416" y="1622"/>
              <a:ext cx="272" cy="628"/>
              <a:chOff x="304" y="480"/>
              <a:chExt cx="272" cy="628"/>
            </a:xfrm>
          </p:grpSpPr>
          <p:grpSp>
            <p:nvGrpSpPr>
              <p:cNvPr id="3097" name="Group 4"/>
              <p:cNvGrpSpPr>
                <a:grpSpLocks/>
              </p:cNvGrpSpPr>
              <p:nvPr/>
            </p:nvGrpSpPr>
            <p:grpSpPr bwMode="auto">
              <a:xfrm>
                <a:off x="384" y="624"/>
                <a:ext cx="192" cy="318"/>
                <a:chOff x="864" y="432"/>
                <a:chExt cx="192" cy="318"/>
              </a:xfrm>
            </p:grpSpPr>
            <p:sp>
              <p:nvSpPr>
                <p:cNvPr id="3099" name="Line 5"/>
                <p:cNvSpPr>
                  <a:spLocks noChangeShapeType="1"/>
                </p:cNvSpPr>
                <p:nvPr/>
              </p:nvSpPr>
              <p:spPr bwMode="auto">
                <a:xfrm>
                  <a:off x="864" y="57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" name="Line 6"/>
                <p:cNvSpPr>
                  <a:spLocks noChangeShapeType="1"/>
                </p:cNvSpPr>
                <p:nvPr/>
              </p:nvSpPr>
              <p:spPr bwMode="auto">
                <a:xfrm>
                  <a:off x="912" y="60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960" y="43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960" y="60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98" name="Text Box 9"/>
              <p:cNvSpPr txBox="1">
                <a:spLocks noChangeArrowheads="1"/>
              </p:cNvSpPr>
              <p:nvPr/>
            </p:nvSpPr>
            <p:spPr bwMode="auto">
              <a:xfrm>
                <a:off x="304" y="480"/>
                <a:ext cx="225" cy="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-</a:t>
                </a:r>
              </a:p>
            </p:txBody>
          </p:sp>
        </p:grpSp>
        <p:grpSp>
          <p:nvGrpSpPr>
            <p:cNvPr id="3079" name="Group 21"/>
            <p:cNvGrpSpPr>
              <a:grpSpLocks/>
            </p:cNvGrpSpPr>
            <p:nvPr/>
          </p:nvGrpSpPr>
          <p:grpSpPr bwMode="auto">
            <a:xfrm>
              <a:off x="4368" y="2012"/>
              <a:ext cx="80" cy="368"/>
              <a:chOff x="384" y="400"/>
              <a:chExt cx="48" cy="368"/>
            </a:xfrm>
          </p:grpSpPr>
          <p:sp>
            <p:nvSpPr>
              <p:cNvPr id="3087" name="Line 22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23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Line 24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Line 25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Line 26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Line 27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28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29"/>
              <p:cNvSpPr>
                <a:spLocks noChangeShapeType="1"/>
              </p:cNvSpPr>
              <p:nvPr/>
            </p:nvSpPr>
            <p:spPr bwMode="auto">
              <a:xfrm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30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31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0" name="Oval 32"/>
            <p:cNvSpPr>
              <a:spLocks noChangeArrowheads="1"/>
            </p:cNvSpPr>
            <p:nvPr/>
          </p:nvSpPr>
          <p:spPr bwMode="auto">
            <a:xfrm>
              <a:off x="4272" y="170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  <a:endParaRPr lang="en-US" baseline="-25000"/>
            </a:p>
          </p:txBody>
        </p:sp>
        <p:sp>
          <p:nvSpPr>
            <p:cNvPr id="3081" name="Line 33"/>
            <p:cNvSpPr>
              <a:spLocks noChangeShapeType="1"/>
            </p:cNvSpPr>
            <p:nvPr/>
          </p:nvSpPr>
          <p:spPr bwMode="auto">
            <a:xfrm flipH="1">
              <a:off x="2592" y="134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34"/>
            <p:cNvSpPr>
              <a:spLocks noChangeShapeType="1"/>
            </p:cNvSpPr>
            <p:nvPr/>
          </p:nvSpPr>
          <p:spPr bwMode="auto">
            <a:xfrm flipH="1">
              <a:off x="2592" y="2380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35"/>
            <p:cNvSpPr>
              <a:spLocks noChangeShapeType="1"/>
            </p:cNvSpPr>
            <p:nvPr/>
          </p:nvSpPr>
          <p:spPr bwMode="auto">
            <a:xfrm>
              <a:off x="2592" y="20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36"/>
            <p:cNvSpPr>
              <a:spLocks noChangeShapeType="1"/>
            </p:cNvSpPr>
            <p:nvPr/>
          </p:nvSpPr>
          <p:spPr bwMode="auto">
            <a:xfrm flipV="1">
              <a:off x="2592" y="1344"/>
              <a:ext cx="0" cy="4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Text Box 38"/>
            <p:cNvSpPr txBox="1">
              <a:spLocks noChangeArrowheads="1"/>
            </p:cNvSpPr>
            <p:nvPr/>
          </p:nvSpPr>
          <p:spPr bwMode="auto">
            <a:xfrm>
              <a:off x="4464" y="2044"/>
              <a:ext cx="24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endParaRPr lang="en-US" baseline="-25000"/>
            </a:p>
          </p:txBody>
        </p:sp>
        <p:sp>
          <p:nvSpPr>
            <p:cNvPr id="3086" name="Line 44"/>
            <p:cNvSpPr>
              <a:spLocks noChangeShapeType="1"/>
            </p:cNvSpPr>
            <p:nvPr/>
          </p:nvSpPr>
          <p:spPr bwMode="auto">
            <a:xfrm>
              <a:off x="4416" y="134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609601" y="4139505"/>
            <a:ext cx="6123984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2"/>
            <a:r>
              <a:rPr lang="en-US" sz="2800" dirty="0" smtClean="0">
                <a:sym typeface="Symbol" pitchFamily="18" charset="2"/>
              </a:rPr>
              <a:t>R </a:t>
            </a:r>
            <a:r>
              <a:rPr lang="en-US" sz="2800" dirty="0">
                <a:sym typeface="Symbol" pitchFamily="18" charset="2"/>
              </a:rPr>
              <a:t>= Resistance in ohms (</a:t>
            </a:r>
            <a:r>
              <a:rPr lang="en-US" dirty="0">
                <a:sym typeface="Symbol" pitchFamily="18" charset="2"/>
              </a:rPr>
              <a:t></a:t>
            </a:r>
            <a:r>
              <a:rPr lang="en-US" sz="2800" dirty="0">
                <a:sym typeface="Symbol" pitchFamily="18" charset="2"/>
              </a:rPr>
              <a:t>)</a:t>
            </a:r>
          </a:p>
          <a:p>
            <a:pPr lvl="2"/>
            <a:r>
              <a:rPr lang="en-US" sz="2800" dirty="0">
                <a:sym typeface="Symbol" pitchFamily="18" charset="2"/>
              </a:rPr>
              <a:t>V = Voltage in Volts (V) (pressure)</a:t>
            </a:r>
          </a:p>
          <a:p>
            <a:pPr lvl="2"/>
            <a:r>
              <a:rPr lang="en-US" sz="2800" dirty="0">
                <a:sym typeface="Symbol" pitchFamily="18" charset="2"/>
              </a:rPr>
              <a:t>I = Current in Amps (A) (</a:t>
            </a:r>
            <a:r>
              <a:rPr lang="en-US" sz="2800" dirty="0" err="1">
                <a:sym typeface="Symbol" pitchFamily="18" charset="2"/>
              </a:rPr>
              <a:t>flowrate</a:t>
            </a:r>
            <a:r>
              <a:rPr lang="en-US" sz="2800" dirty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3077" name="Text Box 47"/>
          <p:cNvSpPr txBox="1">
            <a:spLocks noChangeArrowheads="1"/>
          </p:cNvSpPr>
          <p:nvPr/>
        </p:nvSpPr>
        <p:spPr bwMode="auto">
          <a:xfrm>
            <a:off x="4327526" y="2320396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0990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93726" y="187854"/>
            <a:ext cx="8321675" cy="200054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Ohm’s Law - The way I think of it</a:t>
            </a:r>
          </a:p>
          <a:p>
            <a:pPr lvl="1"/>
            <a:r>
              <a:rPr lang="en-US" sz="2800"/>
              <a:t>V = Voltage (like pressure)</a:t>
            </a:r>
          </a:p>
          <a:p>
            <a:pPr lvl="1"/>
            <a:r>
              <a:rPr lang="en-US" sz="2800"/>
              <a:t>I = Current (like flowrate)</a:t>
            </a:r>
          </a:p>
          <a:p>
            <a:pPr lvl="1"/>
            <a:r>
              <a:rPr lang="en-US" sz="2800"/>
              <a:t>R = Resistance to flow</a:t>
            </a:r>
            <a:endParaRPr lang="en-US" sz="2800">
              <a:sym typeface="Symbol" pitchFamily="18" charset="2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5200650" y="1333500"/>
            <a:ext cx="3641725" cy="1387740"/>
            <a:chOff x="2416" y="1344"/>
            <a:chExt cx="2294" cy="1049"/>
          </a:xfrm>
        </p:grpSpPr>
        <p:grpSp>
          <p:nvGrpSpPr>
            <p:cNvPr id="4102" name="Group 4"/>
            <p:cNvGrpSpPr>
              <a:grpSpLocks/>
            </p:cNvGrpSpPr>
            <p:nvPr/>
          </p:nvGrpSpPr>
          <p:grpSpPr bwMode="auto">
            <a:xfrm>
              <a:off x="2416" y="1622"/>
              <a:ext cx="272" cy="628"/>
              <a:chOff x="304" y="480"/>
              <a:chExt cx="272" cy="628"/>
            </a:xfrm>
          </p:grpSpPr>
          <p:grpSp>
            <p:nvGrpSpPr>
              <p:cNvPr id="4121" name="Group 5"/>
              <p:cNvGrpSpPr>
                <a:grpSpLocks/>
              </p:cNvGrpSpPr>
              <p:nvPr/>
            </p:nvGrpSpPr>
            <p:grpSpPr bwMode="auto">
              <a:xfrm>
                <a:off x="384" y="624"/>
                <a:ext cx="192" cy="318"/>
                <a:chOff x="864" y="432"/>
                <a:chExt cx="192" cy="318"/>
              </a:xfrm>
            </p:grpSpPr>
            <p:sp>
              <p:nvSpPr>
                <p:cNvPr id="4123" name="Line 6"/>
                <p:cNvSpPr>
                  <a:spLocks noChangeShapeType="1"/>
                </p:cNvSpPr>
                <p:nvPr/>
              </p:nvSpPr>
              <p:spPr bwMode="auto">
                <a:xfrm>
                  <a:off x="864" y="57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4" name="Line 7"/>
                <p:cNvSpPr>
                  <a:spLocks noChangeShapeType="1"/>
                </p:cNvSpPr>
                <p:nvPr/>
              </p:nvSpPr>
              <p:spPr bwMode="auto">
                <a:xfrm>
                  <a:off x="912" y="60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5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960" y="43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960" y="60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2" name="Text Box 10"/>
              <p:cNvSpPr txBox="1">
                <a:spLocks noChangeArrowheads="1"/>
              </p:cNvSpPr>
              <p:nvPr/>
            </p:nvSpPr>
            <p:spPr bwMode="auto">
              <a:xfrm>
                <a:off x="304" y="480"/>
                <a:ext cx="225" cy="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-</a:t>
                </a:r>
              </a:p>
            </p:txBody>
          </p:sp>
        </p:grpSp>
        <p:grpSp>
          <p:nvGrpSpPr>
            <p:cNvPr id="4103" name="Group 11"/>
            <p:cNvGrpSpPr>
              <a:grpSpLocks/>
            </p:cNvGrpSpPr>
            <p:nvPr/>
          </p:nvGrpSpPr>
          <p:grpSpPr bwMode="auto">
            <a:xfrm>
              <a:off x="4368" y="2012"/>
              <a:ext cx="80" cy="368"/>
              <a:chOff x="384" y="400"/>
              <a:chExt cx="48" cy="368"/>
            </a:xfrm>
          </p:grpSpPr>
          <p:sp>
            <p:nvSpPr>
              <p:cNvPr id="4111" name="Line 12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Line 13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Line 14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Line 15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Line 16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Line 17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Line 18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Line 19"/>
              <p:cNvSpPr>
                <a:spLocks noChangeShapeType="1"/>
              </p:cNvSpPr>
              <p:nvPr/>
            </p:nvSpPr>
            <p:spPr bwMode="auto">
              <a:xfrm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Line 20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Line 21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4" name="Oval 22"/>
            <p:cNvSpPr>
              <a:spLocks noChangeArrowheads="1"/>
            </p:cNvSpPr>
            <p:nvPr/>
          </p:nvSpPr>
          <p:spPr bwMode="auto">
            <a:xfrm>
              <a:off x="4272" y="170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  <a:endParaRPr lang="en-US" baseline="-25000"/>
            </a:p>
          </p:txBody>
        </p:sp>
        <p:sp>
          <p:nvSpPr>
            <p:cNvPr id="4105" name="Line 23"/>
            <p:cNvSpPr>
              <a:spLocks noChangeShapeType="1"/>
            </p:cNvSpPr>
            <p:nvPr/>
          </p:nvSpPr>
          <p:spPr bwMode="auto">
            <a:xfrm flipH="1">
              <a:off x="2592" y="134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Line 24"/>
            <p:cNvSpPr>
              <a:spLocks noChangeShapeType="1"/>
            </p:cNvSpPr>
            <p:nvPr/>
          </p:nvSpPr>
          <p:spPr bwMode="auto">
            <a:xfrm flipH="1">
              <a:off x="2592" y="2380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25"/>
            <p:cNvSpPr>
              <a:spLocks noChangeShapeType="1"/>
            </p:cNvSpPr>
            <p:nvPr/>
          </p:nvSpPr>
          <p:spPr bwMode="auto">
            <a:xfrm>
              <a:off x="2592" y="20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26"/>
            <p:cNvSpPr>
              <a:spLocks noChangeShapeType="1"/>
            </p:cNvSpPr>
            <p:nvPr/>
          </p:nvSpPr>
          <p:spPr bwMode="auto">
            <a:xfrm flipV="1">
              <a:off x="2592" y="1344"/>
              <a:ext cx="0" cy="4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Text Box 27"/>
            <p:cNvSpPr txBox="1">
              <a:spLocks noChangeArrowheads="1"/>
            </p:cNvSpPr>
            <p:nvPr/>
          </p:nvSpPr>
          <p:spPr bwMode="auto">
            <a:xfrm>
              <a:off x="4464" y="2044"/>
              <a:ext cx="24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endParaRPr lang="en-US" baseline="-25000"/>
            </a:p>
          </p:txBody>
        </p:sp>
        <p:sp>
          <p:nvSpPr>
            <p:cNvPr id="4110" name="Line 28"/>
            <p:cNvSpPr>
              <a:spLocks noChangeShapeType="1"/>
            </p:cNvSpPr>
            <p:nvPr/>
          </p:nvSpPr>
          <p:spPr bwMode="auto">
            <a:xfrm>
              <a:off x="4416" y="134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0" name="Text Box 29"/>
          <p:cNvSpPr txBox="1">
            <a:spLocks noChangeArrowheads="1"/>
          </p:cNvSpPr>
          <p:nvPr/>
        </p:nvSpPr>
        <p:spPr bwMode="auto">
          <a:xfrm>
            <a:off x="609601" y="2222500"/>
            <a:ext cx="6123984" cy="22467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sz="2800" dirty="0"/>
              <a:t>I = </a:t>
            </a:r>
            <a:r>
              <a:rPr lang="en-US" sz="2800" u="sng" dirty="0">
                <a:sym typeface="Symbol" pitchFamily="18" charset="2"/>
              </a:rPr>
              <a:t>V</a:t>
            </a:r>
          </a:p>
          <a:p>
            <a:pPr lvl="1"/>
            <a:r>
              <a:rPr lang="en-US" sz="2800" dirty="0">
                <a:sym typeface="Symbol" pitchFamily="18" charset="2"/>
              </a:rPr>
              <a:t>	 R</a:t>
            </a:r>
          </a:p>
          <a:p>
            <a:pPr lvl="2"/>
            <a:r>
              <a:rPr lang="en-US" sz="2800" dirty="0">
                <a:sym typeface="Symbol" pitchFamily="18" charset="2"/>
              </a:rPr>
              <a:t>R = Resistance in ohms (</a:t>
            </a:r>
            <a:r>
              <a:rPr lang="en-US" dirty="0">
                <a:sym typeface="Symbol" pitchFamily="18" charset="2"/>
              </a:rPr>
              <a:t></a:t>
            </a:r>
            <a:r>
              <a:rPr lang="en-US" sz="2800" dirty="0">
                <a:sym typeface="Symbol" pitchFamily="18" charset="2"/>
              </a:rPr>
              <a:t>)</a:t>
            </a:r>
          </a:p>
          <a:p>
            <a:pPr lvl="2"/>
            <a:r>
              <a:rPr lang="en-US" sz="2800" dirty="0">
                <a:sym typeface="Symbol" pitchFamily="18" charset="2"/>
              </a:rPr>
              <a:t>V = Voltage in Volts (V) (pressure)</a:t>
            </a:r>
          </a:p>
          <a:p>
            <a:pPr lvl="2"/>
            <a:r>
              <a:rPr lang="en-US" sz="2800" dirty="0">
                <a:sym typeface="Symbol" pitchFamily="18" charset="2"/>
              </a:rPr>
              <a:t>I = Current in Amps (A) (</a:t>
            </a:r>
            <a:r>
              <a:rPr lang="en-US" sz="2800" dirty="0" err="1">
                <a:sym typeface="Symbol" pitchFamily="18" charset="2"/>
              </a:rPr>
              <a:t>flowrate</a:t>
            </a:r>
            <a:r>
              <a:rPr lang="en-US" sz="2800" dirty="0"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4101" name="Text Box 30"/>
          <p:cNvSpPr txBox="1">
            <a:spLocks noChangeArrowheads="1"/>
          </p:cNvSpPr>
          <p:nvPr/>
        </p:nvSpPr>
        <p:spPr bwMode="auto">
          <a:xfrm>
            <a:off x="5657851" y="19050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593726" y="63501"/>
            <a:ext cx="832167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Ohm’s Law</a:t>
            </a:r>
          </a:p>
        </p:txBody>
      </p:sp>
      <p:grpSp>
        <p:nvGrpSpPr>
          <p:cNvPr id="5123" name="Group 1027"/>
          <p:cNvGrpSpPr>
            <a:grpSpLocks/>
          </p:cNvGrpSpPr>
          <p:nvPr/>
        </p:nvGrpSpPr>
        <p:grpSpPr bwMode="auto">
          <a:xfrm>
            <a:off x="5200650" y="254000"/>
            <a:ext cx="3641725" cy="1387740"/>
            <a:chOff x="2416" y="1344"/>
            <a:chExt cx="2294" cy="1049"/>
          </a:xfrm>
        </p:grpSpPr>
        <p:grpSp>
          <p:nvGrpSpPr>
            <p:cNvPr id="5130" name="Group 1028"/>
            <p:cNvGrpSpPr>
              <a:grpSpLocks/>
            </p:cNvGrpSpPr>
            <p:nvPr/>
          </p:nvGrpSpPr>
          <p:grpSpPr bwMode="auto">
            <a:xfrm>
              <a:off x="2416" y="1622"/>
              <a:ext cx="272" cy="628"/>
              <a:chOff x="304" y="480"/>
              <a:chExt cx="272" cy="628"/>
            </a:xfrm>
          </p:grpSpPr>
          <p:grpSp>
            <p:nvGrpSpPr>
              <p:cNvPr id="5149" name="Group 1029"/>
              <p:cNvGrpSpPr>
                <a:grpSpLocks/>
              </p:cNvGrpSpPr>
              <p:nvPr/>
            </p:nvGrpSpPr>
            <p:grpSpPr bwMode="auto">
              <a:xfrm>
                <a:off x="384" y="624"/>
                <a:ext cx="192" cy="318"/>
                <a:chOff x="864" y="432"/>
                <a:chExt cx="192" cy="318"/>
              </a:xfrm>
            </p:grpSpPr>
            <p:sp>
              <p:nvSpPr>
                <p:cNvPr id="5151" name="Line 1030"/>
                <p:cNvSpPr>
                  <a:spLocks noChangeShapeType="1"/>
                </p:cNvSpPr>
                <p:nvPr/>
              </p:nvSpPr>
              <p:spPr bwMode="auto">
                <a:xfrm>
                  <a:off x="864" y="57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2" name="Line 1031"/>
                <p:cNvSpPr>
                  <a:spLocks noChangeShapeType="1"/>
                </p:cNvSpPr>
                <p:nvPr/>
              </p:nvSpPr>
              <p:spPr bwMode="auto">
                <a:xfrm>
                  <a:off x="912" y="60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3" name="Line 1032"/>
                <p:cNvSpPr>
                  <a:spLocks noChangeShapeType="1"/>
                </p:cNvSpPr>
                <p:nvPr/>
              </p:nvSpPr>
              <p:spPr bwMode="auto">
                <a:xfrm flipV="1">
                  <a:off x="960" y="43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4" name="Line 1033"/>
                <p:cNvSpPr>
                  <a:spLocks noChangeShapeType="1"/>
                </p:cNvSpPr>
                <p:nvPr/>
              </p:nvSpPr>
              <p:spPr bwMode="auto">
                <a:xfrm flipV="1">
                  <a:off x="960" y="60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50" name="Text Box 1034"/>
              <p:cNvSpPr txBox="1">
                <a:spLocks noChangeArrowheads="1"/>
              </p:cNvSpPr>
              <p:nvPr/>
            </p:nvSpPr>
            <p:spPr bwMode="auto">
              <a:xfrm>
                <a:off x="304" y="480"/>
                <a:ext cx="225" cy="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-</a:t>
                </a:r>
              </a:p>
            </p:txBody>
          </p:sp>
        </p:grpSp>
        <p:grpSp>
          <p:nvGrpSpPr>
            <p:cNvPr id="5131" name="Group 1035"/>
            <p:cNvGrpSpPr>
              <a:grpSpLocks/>
            </p:cNvGrpSpPr>
            <p:nvPr/>
          </p:nvGrpSpPr>
          <p:grpSpPr bwMode="auto">
            <a:xfrm>
              <a:off x="4368" y="2012"/>
              <a:ext cx="80" cy="368"/>
              <a:chOff x="384" y="400"/>
              <a:chExt cx="48" cy="368"/>
            </a:xfrm>
          </p:grpSpPr>
          <p:sp>
            <p:nvSpPr>
              <p:cNvPr id="5139" name="Line 1036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1037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Line 1038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1039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Line 1040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Line 1041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Line 1042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Line 1043"/>
              <p:cNvSpPr>
                <a:spLocks noChangeShapeType="1"/>
              </p:cNvSpPr>
              <p:nvPr/>
            </p:nvSpPr>
            <p:spPr bwMode="auto">
              <a:xfrm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Line 1044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Line 1045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2" name="Oval 1046"/>
            <p:cNvSpPr>
              <a:spLocks noChangeArrowheads="1"/>
            </p:cNvSpPr>
            <p:nvPr/>
          </p:nvSpPr>
          <p:spPr bwMode="auto">
            <a:xfrm>
              <a:off x="4272" y="170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  <a:endParaRPr lang="en-US" baseline="-25000"/>
            </a:p>
          </p:txBody>
        </p:sp>
        <p:sp>
          <p:nvSpPr>
            <p:cNvPr id="5133" name="Line 1047"/>
            <p:cNvSpPr>
              <a:spLocks noChangeShapeType="1"/>
            </p:cNvSpPr>
            <p:nvPr/>
          </p:nvSpPr>
          <p:spPr bwMode="auto">
            <a:xfrm flipH="1">
              <a:off x="2592" y="134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048"/>
            <p:cNvSpPr>
              <a:spLocks noChangeShapeType="1"/>
            </p:cNvSpPr>
            <p:nvPr/>
          </p:nvSpPr>
          <p:spPr bwMode="auto">
            <a:xfrm flipH="1">
              <a:off x="2592" y="2380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049"/>
            <p:cNvSpPr>
              <a:spLocks noChangeShapeType="1"/>
            </p:cNvSpPr>
            <p:nvPr/>
          </p:nvSpPr>
          <p:spPr bwMode="auto">
            <a:xfrm>
              <a:off x="2592" y="20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050"/>
            <p:cNvSpPr>
              <a:spLocks noChangeShapeType="1"/>
            </p:cNvSpPr>
            <p:nvPr/>
          </p:nvSpPr>
          <p:spPr bwMode="auto">
            <a:xfrm flipV="1">
              <a:off x="2592" y="1344"/>
              <a:ext cx="0" cy="4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Text Box 1051"/>
            <p:cNvSpPr txBox="1">
              <a:spLocks noChangeArrowheads="1"/>
            </p:cNvSpPr>
            <p:nvPr/>
          </p:nvSpPr>
          <p:spPr bwMode="auto">
            <a:xfrm>
              <a:off x="4464" y="2044"/>
              <a:ext cx="24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endParaRPr lang="en-US" baseline="-25000"/>
            </a:p>
          </p:txBody>
        </p:sp>
        <p:sp>
          <p:nvSpPr>
            <p:cNvPr id="5138" name="Line 1052"/>
            <p:cNvSpPr>
              <a:spLocks noChangeShapeType="1"/>
            </p:cNvSpPr>
            <p:nvPr/>
          </p:nvSpPr>
          <p:spPr bwMode="auto">
            <a:xfrm>
              <a:off x="4416" y="134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4" name="Text Box 1053"/>
          <p:cNvSpPr txBox="1">
            <a:spLocks noChangeArrowheads="1"/>
          </p:cNvSpPr>
          <p:nvPr/>
        </p:nvSpPr>
        <p:spPr bwMode="auto">
          <a:xfrm>
            <a:off x="1" y="952500"/>
            <a:ext cx="5662319" cy="22467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I =	</a:t>
            </a:r>
            <a:r>
              <a:rPr lang="en-US" sz="1600" dirty="0" smtClean="0"/>
              <a:t> </a:t>
            </a:r>
            <a:r>
              <a:rPr lang="en-US" sz="2800" u="sng" dirty="0" smtClean="0">
                <a:sym typeface="Symbol" pitchFamily="18" charset="2"/>
              </a:rPr>
              <a:t>V</a:t>
            </a:r>
            <a:endParaRPr lang="en-US" sz="2800" u="sng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	 R</a:t>
            </a:r>
          </a:p>
          <a:p>
            <a:pPr lvl="1"/>
            <a:r>
              <a:rPr lang="en-US" sz="2800" dirty="0">
                <a:sym typeface="Symbol" pitchFamily="18" charset="2"/>
              </a:rPr>
              <a:t>R = Resistance in ohms (</a:t>
            </a:r>
            <a:r>
              <a:rPr lang="en-US" dirty="0">
                <a:sym typeface="Symbol" pitchFamily="18" charset="2"/>
              </a:rPr>
              <a:t></a:t>
            </a:r>
            <a:r>
              <a:rPr lang="en-US" sz="2800" dirty="0">
                <a:sym typeface="Symbol" pitchFamily="18" charset="2"/>
              </a:rPr>
              <a:t>)</a:t>
            </a:r>
          </a:p>
          <a:p>
            <a:pPr lvl="1"/>
            <a:r>
              <a:rPr lang="en-US" sz="2800" dirty="0">
                <a:sym typeface="Symbol" pitchFamily="18" charset="2"/>
              </a:rPr>
              <a:t>V = Voltage in Volts (V) (pressure)</a:t>
            </a:r>
          </a:p>
          <a:p>
            <a:pPr lvl="1"/>
            <a:r>
              <a:rPr lang="en-US" sz="2800" dirty="0">
                <a:sym typeface="Symbol" pitchFamily="18" charset="2"/>
              </a:rPr>
              <a:t>I = Current in Amps (A) (</a:t>
            </a:r>
            <a:r>
              <a:rPr lang="en-US" sz="2800" dirty="0" err="1">
                <a:sym typeface="Symbol" pitchFamily="18" charset="2"/>
              </a:rPr>
              <a:t>flowrate</a:t>
            </a:r>
            <a:r>
              <a:rPr lang="en-US" sz="2800" dirty="0">
                <a:sym typeface="Symbol" pitchFamily="18" charset="2"/>
              </a:rPr>
              <a:t>)</a:t>
            </a:r>
          </a:p>
        </p:txBody>
      </p:sp>
      <p:sp>
        <p:nvSpPr>
          <p:cNvPr id="5125" name="Text Box 1054"/>
          <p:cNvSpPr txBox="1">
            <a:spLocks noChangeArrowheads="1"/>
          </p:cNvSpPr>
          <p:nvPr/>
        </p:nvSpPr>
        <p:spPr bwMode="auto">
          <a:xfrm>
            <a:off x="5715001" y="8255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grpSp>
        <p:nvGrpSpPr>
          <p:cNvPr id="6" name="Group 1058"/>
          <p:cNvGrpSpPr>
            <a:grpSpLocks/>
          </p:cNvGrpSpPr>
          <p:nvPr/>
        </p:nvGrpSpPr>
        <p:grpSpPr bwMode="auto">
          <a:xfrm>
            <a:off x="5943600" y="1866900"/>
            <a:ext cx="3200400" cy="3693584"/>
            <a:chOff x="3744" y="1872"/>
            <a:chExt cx="2016" cy="2792"/>
          </a:xfrm>
        </p:grpSpPr>
        <p:pic>
          <p:nvPicPr>
            <p:cNvPr id="5128" name="Picture 1056" descr="FG18_12"/>
            <p:cNvPicPr>
              <a:picLocks noChangeAspect="1" noChangeArrowheads="1"/>
            </p:cNvPicPr>
            <p:nvPr/>
          </p:nvPicPr>
          <p:blipFill>
            <a:blip r:embed="rId2" cstate="print"/>
            <a:srcRect l="38008" t="15500" r="29985" b="23000"/>
            <a:stretch>
              <a:fillRect/>
            </a:stretch>
          </p:blipFill>
          <p:spPr bwMode="auto">
            <a:xfrm>
              <a:off x="4448" y="2112"/>
              <a:ext cx="1312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9" name="Text Box 1057"/>
            <p:cNvSpPr txBox="1">
              <a:spLocks noChangeArrowheads="1"/>
            </p:cNvSpPr>
            <p:nvPr/>
          </p:nvSpPr>
          <p:spPr bwMode="auto">
            <a:xfrm>
              <a:off x="3744" y="1872"/>
              <a:ext cx="965" cy="27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/>
                <a:t>Black	0</a:t>
              </a:r>
            </a:p>
            <a:p>
              <a:r>
                <a:rPr lang="en-US" sz="1800" dirty="0"/>
                <a:t>Brown	1</a:t>
              </a:r>
            </a:p>
            <a:p>
              <a:r>
                <a:rPr lang="en-US" sz="1800" dirty="0"/>
                <a:t>Red 	2</a:t>
              </a:r>
            </a:p>
            <a:p>
              <a:r>
                <a:rPr lang="en-US" sz="1800" dirty="0"/>
                <a:t>Orange	3</a:t>
              </a:r>
            </a:p>
            <a:p>
              <a:r>
                <a:rPr lang="en-US" sz="1800" dirty="0"/>
                <a:t>Yellow	4</a:t>
              </a:r>
            </a:p>
            <a:p>
              <a:r>
                <a:rPr lang="en-US" sz="1800" dirty="0"/>
                <a:t>Green	5</a:t>
              </a:r>
            </a:p>
            <a:p>
              <a:r>
                <a:rPr lang="en-US" sz="1800" dirty="0"/>
                <a:t>Blue	6</a:t>
              </a:r>
            </a:p>
            <a:p>
              <a:r>
                <a:rPr lang="en-US" sz="1800" dirty="0"/>
                <a:t>Violet	7</a:t>
              </a:r>
            </a:p>
            <a:p>
              <a:r>
                <a:rPr lang="en-US" sz="1800" dirty="0"/>
                <a:t>Gray	8</a:t>
              </a:r>
            </a:p>
            <a:p>
              <a:r>
                <a:rPr lang="en-US" sz="1800" dirty="0"/>
                <a:t>White	9</a:t>
              </a:r>
            </a:p>
            <a:p>
              <a:r>
                <a:rPr lang="en-US" sz="1800" dirty="0"/>
                <a:t>Gold	5%</a:t>
              </a:r>
            </a:p>
            <a:p>
              <a:r>
                <a:rPr lang="en-US" sz="1800" dirty="0"/>
                <a:t>Silver	10%</a:t>
              </a:r>
            </a:p>
            <a:p>
              <a:r>
                <a:rPr lang="en-US" sz="1800" dirty="0"/>
                <a:t>No color	20%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050"/>
          <p:cNvSpPr txBox="1">
            <a:spLocks noChangeArrowheads="1"/>
          </p:cNvSpPr>
          <p:nvPr/>
        </p:nvSpPr>
        <p:spPr bwMode="auto">
          <a:xfrm>
            <a:off x="457201" y="-63500"/>
            <a:ext cx="832167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Ohm’s Law</a:t>
            </a:r>
          </a:p>
        </p:txBody>
      </p:sp>
      <p:grpSp>
        <p:nvGrpSpPr>
          <p:cNvPr id="6147" name="Group 2052"/>
          <p:cNvGrpSpPr>
            <a:grpSpLocks/>
          </p:cNvGrpSpPr>
          <p:nvPr/>
        </p:nvGrpSpPr>
        <p:grpSpPr bwMode="auto">
          <a:xfrm>
            <a:off x="3886200" y="685271"/>
            <a:ext cx="431800" cy="830792"/>
            <a:chOff x="304" y="480"/>
            <a:chExt cx="272" cy="628"/>
          </a:xfrm>
        </p:grpSpPr>
        <p:grpSp>
          <p:nvGrpSpPr>
            <p:cNvPr id="6170" name="Group 2053"/>
            <p:cNvGrpSpPr>
              <a:grpSpLocks/>
            </p:cNvGrpSpPr>
            <p:nvPr/>
          </p:nvGrpSpPr>
          <p:grpSpPr bwMode="auto">
            <a:xfrm>
              <a:off x="384" y="624"/>
              <a:ext cx="192" cy="318"/>
              <a:chOff x="864" y="432"/>
              <a:chExt cx="192" cy="318"/>
            </a:xfrm>
          </p:grpSpPr>
          <p:sp>
            <p:nvSpPr>
              <p:cNvPr id="6172" name="Line 2054"/>
              <p:cNvSpPr>
                <a:spLocks noChangeShapeType="1"/>
              </p:cNvSpPr>
              <p:nvPr/>
            </p:nvSpPr>
            <p:spPr bwMode="auto">
              <a:xfrm>
                <a:off x="864" y="57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Line 2055"/>
              <p:cNvSpPr>
                <a:spLocks noChangeShapeType="1"/>
              </p:cNvSpPr>
              <p:nvPr/>
            </p:nvSpPr>
            <p:spPr bwMode="auto">
              <a:xfrm>
                <a:off x="912" y="60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2056"/>
              <p:cNvSpPr>
                <a:spLocks noChangeShapeType="1"/>
              </p:cNvSpPr>
              <p:nvPr/>
            </p:nvSpPr>
            <p:spPr bwMode="auto">
              <a:xfrm flipV="1">
                <a:off x="960" y="43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Line 2057"/>
              <p:cNvSpPr>
                <a:spLocks noChangeShapeType="1"/>
              </p:cNvSpPr>
              <p:nvPr/>
            </p:nvSpPr>
            <p:spPr bwMode="auto">
              <a:xfrm flipV="1">
                <a:off x="960" y="60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1" name="Text Box 2058"/>
            <p:cNvSpPr txBox="1">
              <a:spLocks noChangeArrowheads="1"/>
            </p:cNvSpPr>
            <p:nvPr/>
          </p:nvSpPr>
          <p:spPr bwMode="auto">
            <a:xfrm>
              <a:off x="304" y="480"/>
              <a:ext cx="225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-</a:t>
              </a:r>
            </a:p>
          </p:txBody>
        </p:sp>
      </p:grpSp>
      <p:grpSp>
        <p:nvGrpSpPr>
          <p:cNvPr id="6148" name="Group 2059"/>
          <p:cNvGrpSpPr>
            <a:grpSpLocks/>
          </p:cNvGrpSpPr>
          <p:nvPr/>
        </p:nvGrpSpPr>
        <p:grpSpPr bwMode="auto">
          <a:xfrm>
            <a:off x="6985000" y="1201209"/>
            <a:ext cx="127000" cy="486833"/>
            <a:chOff x="384" y="400"/>
            <a:chExt cx="48" cy="368"/>
          </a:xfrm>
        </p:grpSpPr>
        <p:sp>
          <p:nvSpPr>
            <p:cNvPr id="6160" name="Line 2060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2061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2062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2063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64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065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066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067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068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069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Oval 2070"/>
          <p:cNvSpPr>
            <a:spLocks noChangeArrowheads="1"/>
          </p:cNvSpPr>
          <p:nvPr/>
        </p:nvSpPr>
        <p:spPr bwMode="auto">
          <a:xfrm>
            <a:off x="6832600" y="799042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endParaRPr lang="en-US" baseline="-25000"/>
          </a:p>
        </p:txBody>
      </p:sp>
      <p:sp>
        <p:nvSpPr>
          <p:cNvPr id="6150" name="Line 2071"/>
          <p:cNvSpPr>
            <a:spLocks noChangeShapeType="1"/>
          </p:cNvSpPr>
          <p:nvPr/>
        </p:nvSpPr>
        <p:spPr bwMode="auto">
          <a:xfrm flipH="1">
            <a:off x="4165600" y="254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2072"/>
          <p:cNvSpPr>
            <a:spLocks noChangeShapeType="1"/>
          </p:cNvSpPr>
          <p:nvPr/>
        </p:nvSpPr>
        <p:spPr bwMode="auto">
          <a:xfrm flipH="1">
            <a:off x="4165600" y="1688042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2073"/>
          <p:cNvSpPr>
            <a:spLocks noChangeShapeType="1"/>
          </p:cNvSpPr>
          <p:nvPr/>
        </p:nvSpPr>
        <p:spPr bwMode="auto">
          <a:xfrm>
            <a:off x="4165600" y="130704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2074"/>
          <p:cNvSpPr>
            <a:spLocks noChangeShapeType="1"/>
          </p:cNvSpPr>
          <p:nvPr/>
        </p:nvSpPr>
        <p:spPr bwMode="auto">
          <a:xfrm flipV="1">
            <a:off x="4165600" y="317500"/>
            <a:ext cx="0" cy="6085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2075"/>
          <p:cNvSpPr txBox="1">
            <a:spLocks noChangeArrowheads="1"/>
          </p:cNvSpPr>
          <p:nvPr/>
        </p:nvSpPr>
        <p:spPr bwMode="auto">
          <a:xfrm>
            <a:off x="7137401" y="1243542"/>
            <a:ext cx="912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R= ??</a:t>
            </a:r>
            <a:endParaRPr lang="en-US" baseline="-25000"/>
          </a:p>
        </p:txBody>
      </p:sp>
      <p:sp>
        <p:nvSpPr>
          <p:cNvPr id="6155" name="Line 2076"/>
          <p:cNvSpPr>
            <a:spLocks noChangeShapeType="1"/>
          </p:cNvSpPr>
          <p:nvPr/>
        </p:nvSpPr>
        <p:spPr bwMode="auto">
          <a:xfrm>
            <a:off x="7061200" y="317500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2077"/>
          <p:cNvSpPr txBox="1">
            <a:spLocks noChangeArrowheads="1"/>
          </p:cNvSpPr>
          <p:nvPr/>
        </p:nvSpPr>
        <p:spPr bwMode="auto">
          <a:xfrm>
            <a:off x="228600" y="1866900"/>
            <a:ext cx="5407314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2"/>
            <a:r>
              <a:rPr lang="en-US" dirty="0" smtClean="0">
                <a:sym typeface="Symbol" pitchFamily="18" charset="2"/>
              </a:rPr>
              <a:t>R </a:t>
            </a:r>
            <a:r>
              <a:rPr lang="en-US" dirty="0">
                <a:sym typeface="Symbol" pitchFamily="18" charset="2"/>
              </a:rPr>
              <a:t>= Resistance in ohms (</a:t>
            </a:r>
            <a:r>
              <a:rPr lang="en-US" sz="2000" dirty="0">
                <a:sym typeface="Symbol" pitchFamily="18" charset="2"/>
              </a:rPr>
              <a:t>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lvl="2"/>
            <a:r>
              <a:rPr lang="en-US" dirty="0">
                <a:sym typeface="Symbol" pitchFamily="18" charset="2"/>
              </a:rPr>
              <a:t>V = Voltage in Volts (V) (pressure)</a:t>
            </a:r>
          </a:p>
          <a:p>
            <a:pPr lvl="2"/>
            <a:r>
              <a:rPr lang="en-US" dirty="0">
                <a:sym typeface="Symbol" pitchFamily="18" charset="2"/>
              </a:rPr>
              <a:t>I = Current in Amps (A) (</a:t>
            </a:r>
            <a:r>
              <a:rPr lang="en-US" dirty="0" err="1">
                <a:sym typeface="Symbol" pitchFamily="18" charset="2"/>
              </a:rPr>
              <a:t>flowrate</a:t>
            </a:r>
            <a:r>
              <a:rPr lang="en-US" dirty="0">
                <a:sym typeface="Symbol" pitchFamily="18" charset="2"/>
              </a:rPr>
              <a:t>)</a:t>
            </a:r>
            <a:endParaRPr lang="en-US" sz="2000" dirty="0"/>
          </a:p>
        </p:txBody>
      </p:sp>
      <p:sp>
        <p:nvSpPr>
          <p:cNvPr id="6157" name="Text Box 2078"/>
          <p:cNvSpPr txBox="1">
            <a:spLocks noChangeArrowheads="1"/>
          </p:cNvSpPr>
          <p:nvPr/>
        </p:nvSpPr>
        <p:spPr bwMode="auto">
          <a:xfrm>
            <a:off x="4419601" y="889000"/>
            <a:ext cx="10174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12.0 V</a:t>
            </a:r>
          </a:p>
        </p:txBody>
      </p:sp>
      <p:sp>
        <p:nvSpPr>
          <p:cNvPr id="6158" name="Text Box 2079"/>
          <p:cNvSpPr txBox="1">
            <a:spLocks noChangeArrowheads="1"/>
          </p:cNvSpPr>
          <p:nvPr/>
        </p:nvSpPr>
        <p:spPr bwMode="auto">
          <a:xfrm>
            <a:off x="7391400" y="825500"/>
            <a:ext cx="12618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120. mA</a:t>
            </a:r>
          </a:p>
        </p:txBody>
      </p:sp>
      <p:sp>
        <p:nvSpPr>
          <p:cNvPr id="30752" name="Text Box 2080"/>
          <p:cNvSpPr txBox="1">
            <a:spLocks noChangeArrowheads="1"/>
          </p:cNvSpPr>
          <p:nvPr/>
        </p:nvSpPr>
        <p:spPr bwMode="auto">
          <a:xfrm>
            <a:off x="457200" y="3238501"/>
            <a:ext cx="8458200" cy="169277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Example 1: What is the resistance in the circuit above</a:t>
            </a:r>
            <a:r>
              <a:rPr lang="en-US" dirty="0" smtClean="0"/>
              <a:t>? </a:t>
            </a:r>
            <a:r>
              <a:rPr lang="en-US" sz="1200" dirty="0" smtClean="0"/>
              <a:t>(100 </a:t>
            </a:r>
            <a:r>
              <a:rPr lang="el-GR" sz="1200" dirty="0" smtClean="0"/>
              <a:t>Ω</a:t>
            </a:r>
            <a:r>
              <a:rPr lang="en-US" sz="1200" dirty="0" smtClean="0"/>
              <a:t>)</a:t>
            </a:r>
            <a:endParaRPr lang="en-US" dirty="0"/>
          </a:p>
          <a:p>
            <a:endParaRPr lang="en-US" sz="1600" dirty="0" smtClean="0">
              <a:sym typeface="Symbol" pitchFamily="18" charset="2"/>
            </a:endParaRPr>
          </a:p>
          <a:p>
            <a:endParaRPr lang="en-US" sz="16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Example 2:  If there is a 220  resistor in the circuit above, what is the current</a:t>
            </a:r>
            <a:r>
              <a:rPr lang="en-US" dirty="0" smtClean="0">
                <a:sym typeface="Symbol" pitchFamily="18" charset="2"/>
              </a:rPr>
              <a:t>? </a:t>
            </a:r>
            <a:r>
              <a:rPr lang="en-US" sz="1400" dirty="0" smtClean="0">
                <a:sym typeface="Symbol" pitchFamily="18" charset="2"/>
              </a:rPr>
              <a:t>(0.055 A)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2390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94925" y="1651000"/>
            <a:ext cx="418736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/>
              <a:t>Whiteboards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| </a:t>
            </a:r>
            <a:r>
              <a:rPr lang="en-US" sz="4800">
                <a:hlinkClick r:id="rId7" action="ppaction://hlinksldjump"/>
              </a:rPr>
              <a:t>6</a:t>
            </a:r>
            <a:endParaRPr lang="en-US"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What is the resistance of a light bulb if it draws 250 </a:t>
            </a:r>
            <a:r>
              <a:rPr lang="en-US" sz="2800" dirty="0" err="1"/>
              <a:t>mA</a:t>
            </a:r>
            <a:r>
              <a:rPr lang="en-US" sz="2800" dirty="0"/>
              <a:t> of current from a 6.15 V battery?  (1000 </a:t>
            </a:r>
            <a:r>
              <a:rPr lang="en-US" sz="2800" dirty="0" err="1"/>
              <a:t>mA</a:t>
            </a:r>
            <a:r>
              <a:rPr lang="en-US" sz="2800" dirty="0"/>
              <a:t> = 1 A)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59022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24.6 </a:t>
            </a:r>
            <a:r>
              <a:rPr lang="en-US" sz="1000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What current will flow if you plug a paperclip with a resistance of </a:t>
            </a:r>
            <a:r>
              <a:rPr lang="en-US" sz="2800" dirty="0" smtClean="0"/>
              <a:t>0.065 </a:t>
            </a:r>
            <a:r>
              <a:rPr lang="en-US" sz="2000" dirty="0">
                <a:sym typeface="Symbol" pitchFamily="18" charset="2"/>
              </a:rPr>
              <a:t> </a:t>
            </a:r>
            <a:r>
              <a:rPr lang="en-US" sz="2800" dirty="0"/>
              <a:t>into a 12 V source?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55611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180 A</a:t>
            </a:r>
            <a:endParaRPr lang="en-US" sz="1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What voltage do you need to push 1.5 Amps of current through a 210 ohm resistor?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56182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315 V</a:t>
            </a:r>
            <a:endParaRPr lang="en-US" sz="1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429</Words>
  <Application>Microsoft Office PowerPoint</Application>
  <PresentationFormat>On-screen Show (16:10)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57</cp:revision>
  <dcterms:created xsi:type="dcterms:W3CDTF">2003-10-15T03:35:38Z</dcterms:created>
  <dcterms:modified xsi:type="dcterms:W3CDTF">2018-11-27T22:37:01Z</dcterms:modified>
</cp:coreProperties>
</file>