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9" r:id="rId3"/>
    <p:sldId id="266" r:id="rId4"/>
    <p:sldId id="277" r:id="rId5"/>
    <p:sldId id="267" r:id="rId6"/>
    <p:sldId id="268" r:id="rId7"/>
    <p:sldId id="275" r:id="rId8"/>
    <p:sldId id="276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6" y="460375"/>
            <a:ext cx="755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Resistivity</a:t>
            </a:r>
          </a:p>
          <a:p>
            <a:pPr lvl="1">
              <a:buFontTx/>
              <a:buChar char="•"/>
            </a:pPr>
            <a:r>
              <a:rPr lang="en-US" sz="3200"/>
              <a:t>Definition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1" y="381001"/>
            <a:ext cx="7559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determines the resistance of a piece of wire?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93726" y="1"/>
            <a:ext cx="832167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Resistivity:</a:t>
            </a:r>
            <a:r>
              <a:rPr lang="en-US" sz="4000" b="1"/>
              <a:t> </a:t>
            </a:r>
            <a:r>
              <a:rPr lang="en-US" sz="2800" b="1"/>
              <a:t>consider a piece of wire:</a:t>
            </a:r>
            <a:endParaRPr lang="en-US" sz="1800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304800" y="4316678"/>
            <a:ext cx="6705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 dirty="0"/>
              <a:t>L - Length of the wire in m</a:t>
            </a:r>
          </a:p>
          <a:p>
            <a:pPr lvl="1"/>
            <a:r>
              <a:rPr lang="en-US" sz="2800" dirty="0"/>
              <a:t>A - Cross sectional area of the wire (</a:t>
            </a:r>
            <a:r>
              <a:rPr lang="el-GR" sz="2800" dirty="0">
                <a:cs typeface="Times New Roman" charset="0"/>
              </a:rPr>
              <a:t>π</a:t>
            </a:r>
            <a:r>
              <a:rPr lang="en-US" sz="2800" dirty="0">
                <a:cs typeface="Times New Roman" charset="0"/>
              </a:rPr>
              <a:t>r</a:t>
            </a:r>
            <a:r>
              <a:rPr lang="en-US" sz="2800" baseline="30000" dirty="0">
                <a:cs typeface="Times New Roman" charset="0"/>
              </a:rPr>
              <a:t>2</a:t>
            </a:r>
            <a:r>
              <a:rPr lang="en-US" sz="2800" dirty="0">
                <a:cs typeface="Times New Roman" charset="0"/>
              </a:rPr>
              <a:t> ?)</a:t>
            </a:r>
            <a:endParaRPr lang="el-GR" sz="2800" dirty="0">
              <a:cs typeface="Times New Roman" charset="0"/>
            </a:endParaRPr>
          </a:p>
          <a:p>
            <a:pPr lvl="1"/>
            <a:r>
              <a:rPr lang="en-US" sz="2800" dirty="0"/>
              <a:t>R - Resistance  of the wire in Ohms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6781800" y="5207001"/>
            <a:ext cx="22708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Demo: Different wires</a:t>
            </a:r>
          </a:p>
        </p:txBody>
      </p:sp>
      <p:sp>
        <p:nvSpPr>
          <p:cNvPr id="4101" name="AutoShape 53"/>
          <p:cNvSpPr>
            <a:spLocks noChangeArrowheads="1"/>
          </p:cNvSpPr>
          <p:nvPr/>
        </p:nvSpPr>
        <p:spPr bwMode="auto">
          <a:xfrm rot="16200000">
            <a:off x="2625726" y="454290"/>
            <a:ext cx="762000" cy="1755775"/>
          </a:xfrm>
          <a:prstGeom prst="can">
            <a:avLst>
              <a:gd name="adj" fmla="val 48003"/>
            </a:avLst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4102" name="Text Box 54"/>
          <p:cNvSpPr txBox="1">
            <a:spLocks noChangeArrowheads="1"/>
          </p:cNvSpPr>
          <p:nvPr/>
        </p:nvSpPr>
        <p:spPr bwMode="auto">
          <a:xfrm>
            <a:off x="2906714" y="1812396"/>
            <a:ext cx="3722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4103" name="Line 55"/>
          <p:cNvSpPr>
            <a:spLocks noChangeShapeType="1"/>
          </p:cNvSpPr>
          <p:nvPr/>
        </p:nvSpPr>
        <p:spPr bwMode="auto">
          <a:xfrm>
            <a:off x="3354389" y="2033323"/>
            <a:ext cx="384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56"/>
          <p:cNvSpPr>
            <a:spLocks noChangeShapeType="1"/>
          </p:cNvSpPr>
          <p:nvPr/>
        </p:nvSpPr>
        <p:spPr bwMode="auto">
          <a:xfrm flipH="1">
            <a:off x="2357438" y="203332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59"/>
          <p:cNvSpPr txBox="1">
            <a:spLocks noChangeArrowheads="1"/>
          </p:cNvSpPr>
          <p:nvPr/>
        </p:nvSpPr>
        <p:spPr bwMode="auto">
          <a:xfrm>
            <a:off x="2133600" y="11430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4724400" y="698500"/>
            <a:ext cx="4191000" cy="4862870"/>
          </a:xfrm>
          <a:prstGeom prst="rect">
            <a:avLst/>
          </a:prstGeom>
          <a:solidFill>
            <a:srgbClr val="FFC000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Some values of </a:t>
            </a:r>
            <a:r>
              <a:rPr lang="el-GR" dirty="0">
                <a:cs typeface="Times New Roman" charset="0"/>
              </a:rPr>
              <a:t>ρ</a:t>
            </a:r>
            <a:r>
              <a:rPr lang="en-US" dirty="0">
                <a:cs typeface="Times New Roman" charset="0"/>
              </a:rPr>
              <a:t> in </a:t>
            </a:r>
            <a:r>
              <a:rPr lang="el-GR" dirty="0">
                <a:cs typeface="Times New Roman" charset="0"/>
              </a:rPr>
              <a:t>Ω</a:t>
            </a:r>
            <a:r>
              <a:rPr lang="en-US" dirty="0">
                <a:cs typeface="Times New Roman" charset="0"/>
              </a:rPr>
              <a:t>m at 20</a:t>
            </a:r>
            <a:r>
              <a:rPr lang="en-US" baseline="30000" dirty="0">
                <a:cs typeface="Times New Roman" charset="0"/>
              </a:rPr>
              <a:t>o</a:t>
            </a:r>
            <a:r>
              <a:rPr lang="en-US" dirty="0">
                <a:cs typeface="Times New Roman" charset="0"/>
              </a:rPr>
              <a:t>C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1800" dirty="0">
                <a:cs typeface="Times New Roman" charset="0"/>
              </a:rPr>
              <a:t>(From table 18-1 on p 535)</a:t>
            </a:r>
          </a:p>
          <a:p>
            <a:r>
              <a:rPr lang="en-US" sz="2800" dirty="0"/>
              <a:t>Silver	</a:t>
            </a:r>
            <a:r>
              <a:rPr lang="en-US" sz="2800" dirty="0" smtClean="0"/>
              <a:t>	1.59E</a:t>
            </a:r>
            <a:r>
              <a:rPr lang="en-US" sz="2800" dirty="0"/>
              <a:t>-8</a:t>
            </a:r>
          </a:p>
          <a:p>
            <a:r>
              <a:rPr lang="en-US" sz="2800" dirty="0"/>
              <a:t>Copper		1.68E-8</a:t>
            </a:r>
          </a:p>
          <a:p>
            <a:r>
              <a:rPr lang="en-US" sz="2800" dirty="0"/>
              <a:t>Gold			2.44E-8</a:t>
            </a:r>
          </a:p>
          <a:p>
            <a:r>
              <a:rPr lang="en-US" sz="2800" dirty="0"/>
              <a:t>Aluminium		2.65E-8</a:t>
            </a:r>
          </a:p>
          <a:p>
            <a:r>
              <a:rPr lang="en-US" sz="2800" dirty="0"/>
              <a:t>Tungsten		5.6  E-8</a:t>
            </a:r>
          </a:p>
          <a:p>
            <a:r>
              <a:rPr lang="en-US" sz="2800" dirty="0"/>
              <a:t>Iron			9.71E-8</a:t>
            </a:r>
          </a:p>
          <a:p>
            <a:r>
              <a:rPr lang="en-US" sz="2800" dirty="0"/>
              <a:t>Platinum		10.6E-8</a:t>
            </a:r>
          </a:p>
          <a:p>
            <a:r>
              <a:rPr lang="en-US" sz="2800" dirty="0" err="1"/>
              <a:t>Nichrome</a:t>
            </a:r>
            <a:r>
              <a:rPr lang="en-US" sz="2800" dirty="0"/>
              <a:t> 		100E-8</a:t>
            </a:r>
          </a:p>
          <a:p>
            <a:r>
              <a:rPr lang="en-US" sz="2000" dirty="0"/>
              <a:t>(alloy of Ni, Fe, Cr</a:t>
            </a:r>
            <a:r>
              <a:rPr lang="en-US" sz="2000" dirty="0" smtClean="0"/>
              <a:t>)</a:t>
            </a:r>
            <a:endParaRPr lang="en-US" sz="2000" dirty="0"/>
          </a:p>
          <a:p>
            <a:endParaRPr lang="en-US" sz="2000" dirty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762000" y="2413000"/>
            <a:ext cx="3352800" cy="2059781"/>
            <a:chOff x="480" y="1824"/>
            <a:chExt cx="2112" cy="1557"/>
          </a:xfrm>
        </p:grpSpPr>
        <p:sp>
          <p:nvSpPr>
            <p:cNvPr id="4108" name="Rectangle 57"/>
            <p:cNvSpPr>
              <a:spLocks noChangeArrowheads="1"/>
            </p:cNvSpPr>
            <p:nvPr/>
          </p:nvSpPr>
          <p:spPr bwMode="auto">
            <a:xfrm>
              <a:off x="1008" y="1824"/>
              <a:ext cx="1584" cy="9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/>
                <a:t>R = </a:t>
              </a:r>
              <a:r>
                <a:rPr lang="el-GR" sz="3600" u="sng">
                  <a:cs typeface="Times New Roman" charset="0"/>
                </a:rPr>
                <a:t>ρ</a:t>
              </a:r>
              <a:r>
                <a:rPr lang="en-US" sz="3600" u="sng"/>
                <a:t>L</a:t>
              </a:r>
            </a:p>
            <a:p>
              <a:pPr lvl="1"/>
              <a:r>
                <a:rPr lang="en-US" sz="3600"/>
                <a:t>    A</a:t>
              </a:r>
              <a:endParaRPr lang="en-US" sz="4000"/>
            </a:p>
          </p:txBody>
        </p:sp>
        <p:sp>
          <p:nvSpPr>
            <p:cNvPr id="4109" name="Text Box 63"/>
            <p:cNvSpPr txBox="1">
              <a:spLocks noChangeArrowheads="1"/>
            </p:cNvSpPr>
            <p:nvPr/>
          </p:nvSpPr>
          <p:spPr bwMode="auto">
            <a:xfrm>
              <a:off x="480" y="2985"/>
              <a:ext cx="2016" cy="3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2800"/>
                <a:t>ρ</a:t>
              </a:r>
              <a:r>
                <a:rPr lang="en-US" sz="2800"/>
                <a:t> - Resistivity in </a:t>
              </a:r>
              <a:r>
                <a:rPr lang="el-GR" sz="2800">
                  <a:cs typeface="Times New Roman" charset="0"/>
                </a:rPr>
                <a:t>Ω</a:t>
              </a:r>
              <a:r>
                <a:rPr lang="en-US" sz="2800">
                  <a:cs typeface="Times New Roman" charset="0"/>
                </a:rPr>
                <a:t>m</a:t>
              </a:r>
              <a:endParaRPr lang="el-GR" sz="2800">
                <a:cs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utoUpdateAnimBg="0"/>
      <p:bldP spid="13363" grpId="0"/>
      <p:bldP spid="1337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724400" y="38100"/>
            <a:ext cx="4191000" cy="1169551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Some values of </a:t>
            </a:r>
            <a:r>
              <a:rPr lang="el-GR" dirty="0">
                <a:cs typeface="Times New Roman" charset="0"/>
              </a:rPr>
              <a:t>ρ</a:t>
            </a:r>
            <a:r>
              <a:rPr lang="en-US" dirty="0">
                <a:cs typeface="Times New Roman" charset="0"/>
              </a:rPr>
              <a:t> in </a:t>
            </a:r>
            <a:r>
              <a:rPr lang="el-GR" dirty="0">
                <a:cs typeface="Times New Roman" charset="0"/>
              </a:rPr>
              <a:t>Ω</a:t>
            </a:r>
            <a:r>
              <a:rPr lang="en-US" dirty="0">
                <a:cs typeface="Times New Roman" charset="0"/>
              </a:rPr>
              <a:t>m at 20</a:t>
            </a:r>
            <a:r>
              <a:rPr lang="en-US" baseline="30000" dirty="0">
                <a:cs typeface="Times New Roman" charset="0"/>
              </a:rPr>
              <a:t>o</a:t>
            </a:r>
            <a:r>
              <a:rPr lang="en-US" dirty="0">
                <a:cs typeface="Times New Roman" charset="0"/>
              </a:rPr>
              <a:t>C </a:t>
            </a:r>
            <a:r>
              <a:rPr lang="en-US" sz="1800" dirty="0">
                <a:cs typeface="Times New Roman" charset="0"/>
              </a:rPr>
              <a:t>(From table 18-1 on p 535)</a:t>
            </a:r>
          </a:p>
          <a:p>
            <a:r>
              <a:rPr lang="en-US" sz="2800" dirty="0" smtClean="0"/>
              <a:t>Iron</a:t>
            </a:r>
            <a:r>
              <a:rPr lang="en-US" sz="2800" dirty="0"/>
              <a:t>			</a:t>
            </a:r>
            <a:r>
              <a:rPr lang="en-US" sz="2800" dirty="0" smtClean="0"/>
              <a:t>9.71E-8</a:t>
            </a:r>
            <a:endParaRPr lang="en-US" sz="2800" dirty="0"/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0" y="38100"/>
            <a:ext cx="25146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R = </a:t>
            </a:r>
            <a:r>
              <a:rPr lang="el-GR" sz="3600" u="sng" dirty="0">
                <a:cs typeface="Times New Roman" charset="0"/>
              </a:rPr>
              <a:t>ρ</a:t>
            </a:r>
            <a:r>
              <a:rPr lang="en-US" sz="3600" u="sng" dirty="0"/>
              <a:t>L</a:t>
            </a:r>
          </a:p>
          <a:p>
            <a:pPr lvl="1"/>
            <a:r>
              <a:rPr lang="en-US" sz="3600" dirty="0"/>
              <a:t>    A</a:t>
            </a:r>
            <a:endParaRPr lang="en-US" sz="4000" dirty="0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365126" y="1257300"/>
            <a:ext cx="8397874" cy="954107"/>
          </a:xfrm>
          <a:prstGeom prst="rect">
            <a:avLst/>
          </a:prstGeom>
          <a:solidFill>
            <a:srgbClr val="EAEAEA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Ex #1: A steel wire is 2.7 m long, and has a resistance of 7.3 ohms.  What is its diameter?  (0.21 mm)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00300"/>
            <a:ext cx="1314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4530" y="1651000"/>
            <a:ext cx="3328155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/>
              <a:t>Whiteboards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2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14300"/>
            <a:ext cx="8610601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A copper wire is 1610 m long (1 mile) and has a cross sectional area of 4.5 x 10</a:t>
            </a:r>
            <a:r>
              <a:rPr lang="en-US" sz="3200" baseline="30000" dirty="0"/>
              <a:t>-6</a:t>
            </a:r>
            <a:r>
              <a:rPr lang="en-US" sz="3200" dirty="0"/>
              <a:t> m</a:t>
            </a:r>
            <a:r>
              <a:rPr lang="en-US" sz="3200" baseline="30000" dirty="0"/>
              <a:t>2</a:t>
            </a:r>
            <a:r>
              <a:rPr lang="en-US" sz="3200" dirty="0"/>
              <a:t>.  What is its resistance? (This wire is about 2.4 mm in </a:t>
            </a:r>
            <a:r>
              <a:rPr lang="en-US" sz="3200" dirty="0" err="1"/>
              <a:t>dia</a:t>
            </a:r>
            <a:r>
              <a:rPr lang="en-US" sz="3200" dirty="0"/>
              <a:t>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6" y="5418667"/>
            <a:ext cx="64472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6.0 </a:t>
            </a:r>
            <a:r>
              <a:rPr lang="el-GR" sz="1600"/>
              <a:t>Ω</a:t>
            </a:r>
            <a:endParaRPr lang="en-US" sz="16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953000" y="1841500"/>
            <a:ext cx="4191000" cy="1384995"/>
          </a:xfrm>
          <a:prstGeom prst="rect">
            <a:avLst/>
          </a:prstGeom>
          <a:solidFill>
            <a:srgbClr val="EAEAEA"/>
          </a:solidFill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Silver			1.59E-8</a:t>
            </a:r>
          </a:p>
          <a:p>
            <a:r>
              <a:rPr lang="en-US" sz="2800" dirty="0"/>
              <a:t>Copper		1.68E-8</a:t>
            </a:r>
          </a:p>
          <a:p>
            <a:r>
              <a:rPr lang="en-US" sz="2800" dirty="0"/>
              <a:t>Gold			</a:t>
            </a:r>
            <a:r>
              <a:rPr lang="en-US" sz="2800" dirty="0" smtClean="0"/>
              <a:t>2.44E-8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206375"/>
            <a:ext cx="8610601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An Aluminium wire is 3.2 mm in diameter, and has a resistance of 142 ohms.  What length is it?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8925" y="5418667"/>
            <a:ext cx="96051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43,000 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53000" y="1333500"/>
            <a:ext cx="4191000" cy="1384995"/>
          </a:xfrm>
          <a:prstGeom prst="rect">
            <a:avLst/>
          </a:prstGeom>
          <a:solidFill>
            <a:srgbClr val="EAEAEA"/>
          </a:solidFill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Gold</a:t>
            </a:r>
            <a:r>
              <a:rPr lang="en-US" sz="2800" dirty="0"/>
              <a:t>			2.44E-8</a:t>
            </a:r>
          </a:p>
          <a:p>
            <a:r>
              <a:rPr lang="en-US" sz="2800" dirty="0"/>
              <a:t>Aluminium		2.65E-8</a:t>
            </a:r>
          </a:p>
          <a:p>
            <a:r>
              <a:rPr lang="en-US" sz="2800" dirty="0"/>
              <a:t>Tungsten		5.6  </a:t>
            </a:r>
            <a:r>
              <a:rPr lang="en-US" sz="2800" dirty="0" smtClean="0"/>
              <a:t>E-8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38100"/>
            <a:ext cx="8686801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A piece of wire has a diameter of 0.42 mm, and a length of 53 cm.  What is its resistivity if it has a resistance of 4.9 ohms?  (what kind of wire is it?)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8925" y="5418667"/>
            <a:ext cx="127791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cs typeface="Times New Roman" charset="0"/>
              </a:rPr>
              <a:t>130x10</a:t>
            </a:r>
            <a:r>
              <a:rPr lang="en-US" sz="1600" baseline="30000">
                <a:cs typeface="Times New Roman" charset="0"/>
              </a:rPr>
              <a:t>-8</a:t>
            </a:r>
            <a:r>
              <a:rPr lang="en-US" sz="1600">
                <a:cs typeface="Times New Roman" charset="0"/>
              </a:rPr>
              <a:t> </a:t>
            </a:r>
            <a:r>
              <a:rPr lang="el-GR" sz="1600">
                <a:cs typeface="Times New Roman" charset="0"/>
              </a:rPr>
              <a:t>Ω</a:t>
            </a:r>
            <a:r>
              <a:rPr lang="en-US" sz="1600">
                <a:cs typeface="Times New Roman" charset="0"/>
              </a:rPr>
              <a:t>m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953000" y="1638300"/>
            <a:ext cx="4191000" cy="1384995"/>
          </a:xfrm>
          <a:prstGeom prst="rect">
            <a:avLst/>
          </a:prstGeom>
          <a:solidFill>
            <a:srgbClr val="EAEAEA"/>
          </a:solidFill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Iron</a:t>
            </a:r>
            <a:r>
              <a:rPr lang="en-US" sz="2800" dirty="0"/>
              <a:t>			9.71E-8</a:t>
            </a:r>
          </a:p>
          <a:p>
            <a:r>
              <a:rPr lang="en-US" sz="2800" dirty="0"/>
              <a:t>Platinum		10.6E-8</a:t>
            </a:r>
          </a:p>
          <a:p>
            <a:r>
              <a:rPr lang="en-US" sz="2800" dirty="0" err="1"/>
              <a:t>Nichrome</a:t>
            </a:r>
            <a:r>
              <a:rPr lang="en-US" sz="2800" dirty="0"/>
              <a:t> 		100E-8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253</Words>
  <Application>Microsoft Office PowerPoint</Application>
  <PresentationFormat>On-screen Show (16:10)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103</cp:revision>
  <dcterms:created xsi:type="dcterms:W3CDTF">2016-01-23T23:25:56Z</dcterms:created>
  <dcterms:modified xsi:type="dcterms:W3CDTF">2018-11-28T03:28:06Z</dcterms:modified>
</cp:coreProperties>
</file>