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50" d="100"/>
          <a:sy n="150" d="100"/>
        </p:scale>
        <p:origin x="-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1954-DEF8-4638-A331-232C63C35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A6B5-3F80-49EF-B98D-56E1F727F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24504-D340-41AA-A3BF-2F140142E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D6A7A-4FD8-4C05-9B26-90E353DBB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79980-A1F3-435B-98D5-FB4240FBF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8D301-655E-4EEA-B1AE-E2127F5C8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DD29E-8F36-4BB5-A32E-5037B2D0B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CB4E9-819A-4ECF-89C8-4068FF004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87281-BA9C-4DE5-9DB1-4FB4654A4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B4B88-2740-4148-9B5C-0A9470D0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0E714-27DA-4812-B240-319111A68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F18BED-A77E-4E6E-ACC5-C01AABFE0F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is the current through and the power dissipated by each resistor?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rot="-16200000">
            <a:off x="44180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rot="-16200000">
            <a:off x="19034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 rot="-37800000">
            <a:off x="4230688" y="901700"/>
            <a:ext cx="127000" cy="584200"/>
            <a:chOff x="384" y="400"/>
            <a:chExt cx="48" cy="368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 rot="-37800000">
            <a:off x="4232275" y="3036888"/>
            <a:ext cx="127000" cy="584200"/>
            <a:chOff x="384" y="400"/>
            <a:chExt cx="48" cy="368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1" name="Line 29"/>
          <p:cNvSpPr>
            <a:spLocks noChangeShapeType="1"/>
          </p:cNvSpPr>
          <p:nvPr/>
        </p:nvSpPr>
        <p:spPr bwMode="auto">
          <a:xfrm rot="5400000" flipV="1">
            <a:off x="5029200" y="286861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rot="5400000" flipV="1">
            <a:off x="5027613" y="7334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rot="-16200000">
            <a:off x="3503613" y="6572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rot="-16200000">
            <a:off x="3505200" y="27924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600200" y="251460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172200" y="251460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7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886200" y="33528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24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676400" y="5873750"/>
            <a:ext cx="433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Step 1 - reduce until solvable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914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12" name="Group 40"/>
          <p:cNvGrpSpPr>
            <a:grpSpLocks/>
          </p:cNvGrpSpPr>
          <p:nvPr/>
        </p:nvGrpSpPr>
        <p:grpSpPr bwMode="auto">
          <a:xfrm rot="-16200000">
            <a:off x="1968500" y="1993900"/>
            <a:ext cx="152400" cy="584200"/>
            <a:chOff x="384" y="400"/>
            <a:chExt cx="48" cy="368"/>
          </a:xfrm>
        </p:grpSpPr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2286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5486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 rot="-16200000">
            <a:off x="6540500" y="1993900"/>
            <a:ext cx="152400" cy="584200"/>
            <a:chOff x="384" y="400"/>
            <a:chExt cx="48" cy="368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6858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3886200" y="12192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12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914400" y="230346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7543800" y="230346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914400" y="497046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3657600" y="4894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3733800" y="47831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3733800" y="497046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3276600" y="4273550"/>
            <a:ext cx="885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17 </a:t>
            </a:r>
            <a:r>
              <a:rPr lang="en-US" sz="2800">
                <a:sym typeface="Symbol" pitchFamily="18" charset="2"/>
              </a:rPr>
              <a:t>V</a:t>
            </a:r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3198813" y="839788"/>
            <a:ext cx="2211387" cy="312578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 autoUpdateAnimBg="0"/>
      <p:bldP spid="31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1" name="Group 5"/>
          <p:cNvGrpSpPr>
            <a:grpSpLocks/>
          </p:cNvGrpSpPr>
          <p:nvPr/>
        </p:nvGrpSpPr>
        <p:grpSpPr bwMode="auto">
          <a:xfrm rot="-37800000">
            <a:off x="4230688" y="1314450"/>
            <a:ext cx="127000" cy="584200"/>
            <a:chOff x="384" y="400"/>
            <a:chExt cx="48" cy="368"/>
          </a:xfrm>
        </p:grpSpPr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4" name="Line 28"/>
          <p:cNvSpPr>
            <a:spLocks noChangeShapeType="1"/>
          </p:cNvSpPr>
          <p:nvPr/>
        </p:nvSpPr>
        <p:spPr bwMode="auto">
          <a:xfrm rot="5400000" flipV="1">
            <a:off x="5033963" y="11461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rot="-16200000">
            <a:off x="3503613" y="10699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600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172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7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85800" y="4648200"/>
            <a:ext cx="7699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Voila - R = 8 + 7 + 5 = 20 ohms, I = 17/20 = .85 A</a:t>
            </a:r>
          </a:p>
          <a:p>
            <a:r>
              <a:rPr lang="en-US" sz="2800"/>
              <a:t>P</a:t>
            </a:r>
            <a:r>
              <a:rPr lang="en-US" sz="2800" baseline="-25000"/>
              <a:t>5</a:t>
            </a:r>
            <a:r>
              <a:rPr lang="en-US" sz="2800" baseline="-25000">
                <a:sym typeface="Symbol" pitchFamily="18" charset="2"/>
              </a:rPr>
              <a:t></a:t>
            </a:r>
            <a:r>
              <a:rPr lang="en-US" sz="2800"/>
              <a:t> = I</a:t>
            </a:r>
            <a:r>
              <a:rPr lang="en-US" sz="2800" baseline="30000"/>
              <a:t>2</a:t>
            </a:r>
            <a:r>
              <a:rPr lang="en-US" sz="2800"/>
              <a:t>R = 3.6125 W, P</a:t>
            </a:r>
            <a:r>
              <a:rPr lang="en-US" sz="2800" baseline="-25000"/>
              <a:t>7</a:t>
            </a:r>
            <a:r>
              <a:rPr lang="en-US" sz="2800" baseline="-25000">
                <a:sym typeface="Symbol" pitchFamily="18" charset="2"/>
              </a:rPr>
              <a:t></a:t>
            </a:r>
            <a:r>
              <a:rPr lang="en-US" sz="2800"/>
              <a:t> = I</a:t>
            </a:r>
            <a:r>
              <a:rPr lang="en-US" sz="2800" baseline="30000"/>
              <a:t>2</a:t>
            </a:r>
            <a:r>
              <a:rPr lang="en-US" sz="2800"/>
              <a:t>R = 5.0575 W</a:t>
            </a:r>
          </a:p>
          <a:p>
            <a:r>
              <a:rPr lang="en-US" sz="2800"/>
              <a:t>Step 2 - Find V across all subcircuits (8 ohm)</a:t>
            </a:r>
          </a:p>
          <a:p>
            <a:r>
              <a:rPr lang="en-US" sz="2800"/>
              <a:t>V</a:t>
            </a:r>
            <a:r>
              <a:rPr lang="en-US" sz="2800" baseline="-25000"/>
              <a:t>8</a:t>
            </a:r>
            <a:r>
              <a:rPr lang="en-US" sz="2800" baseline="-25000">
                <a:sym typeface="Symbol" pitchFamily="18" charset="2"/>
              </a:rPr>
              <a:t></a:t>
            </a:r>
            <a:r>
              <a:rPr lang="en-US" sz="2800"/>
              <a:t> = IR = (.85 A)(8 ohms) = 6.8 V (remember this)</a:t>
            </a: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914400" y="16081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 rot="-16200000">
            <a:off x="1968500" y="1314450"/>
            <a:ext cx="152400" cy="584200"/>
            <a:chOff x="384" y="400"/>
            <a:chExt cx="48" cy="368"/>
          </a:xfrm>
        </p:grpSpPr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4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4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2286000" y="16081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5486400" y="16081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45" name="Group 49"/>
          <p:cNvGrpSpPr>
            <a:grpSpLocks/>
          </p:cNvGrpSpPr>
          <p:nvPr/>
        </p:nvGrpSpPr>
        <p:grpSpPr bwMode="auto">
          <a:xfrm rot="-16200000">
            <a:off x="6540500" y="1314450"/>
            <a:ext cx="152400" cy="584200"/>
            <a:chOff x="384" y="400"/>
            <a:chExt cx="48" cy="368"/>
          </a:xfrm>
        </p:grpSpPr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6858000" y="16081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886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8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914400" y="15986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7543800" y="15986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914400" y="42656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>
            <a:off x="36576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>
            <a:off x="3733800" y="4078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>
            <a:off x="3733800" y="426561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3276600" y="3568700"/>
            <a:ext cx="885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17 </a:t>
            </a:r>
            <a:r>
              <a:rPr lang="en-US" sz="2800">
                <a:sym typeface="Symbol" pitchFamily="18" charset="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8600" y="4502150"/>
            <a:ext cx="89154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This</a:t>
            </a:r>
          </a:p>
          <a:p>
            <a:r>
              <a:rPr lang="en-US" sz="2800"/>
              <a:t>This is easy</a:t>
            </a:r>
          </a:p>
          <a:p>
            <a:r>
              <a:rPr lang="en-US"/>
              <a:t>I</a:t>
            </a:r>
            <a:r>
              <a:rPr lang="en-US" baseline="-25000"/>
              <a:t>12</a:t>
            </a:r>
            <a:r>
              <a:rPr lang="en-US" baseline="-25000">
                <a:sym typeface="Symbol" pitchFamily="18" charset="2"/>
              </a:rPr>
              <a:t></a:t>
            </a:r>
            <a:r>
              <a:rPr lang="en-US"/>
              <a:t> = (6.8 V)/(12 </a:t>
            </a:r>
            <a:r>
              <a:rPr lang="en-US">
                <a:sym typeface="Symbol" pitchFamily="18" charset="2"/>
              </a:rPr>
              <a:t>) = .5666 A, </a:t>
            </a:r>
            <a:r>
              <a:rPr lang="en-US"/>
              <a:t>I</a:t>
            </a:r>
            <a:r>
              <a:rPr lang="en-US" baseline="-25000"/>
              <a:t>24</a:t>
            </a:r>
            <a:r>
              <a:rPr lang="en-US" baseline="-25000">
                <a:sym typeface="Symbol" pitchFamily="18" charset="2"/>
              </a:rPr>
              <a:t></a:t>
            </a:r>
            <a:r>
              <a:rPr lang="en-US"/>
              <a:t> = (6.8 V)/(24 </a:t>
            </a:r>
            <a:r>
              <a:rPr lang="en-US">
                <a:sym typeface="Symbol" pitchFamily="18" charset="2"/>
              </a:rPr>
              <a:t>) = .28333 A</a:t>
            </a:r>
          </a:p>
          <a:p>
            <a:r>
              <a:rPr lang="en-US">
                <a:sym typeface="Symbol" pitchFamily="18" charset="2"/>
              </a:rPr>
              <a:t>P</a:t>
            </a:r>
            <a:r>
              <a:rPr lang="en-US" baseline="-25000"/>
              <a:t>12</a:t>
            </a:r>
            <a:r>
              <a:rPr lang="en-US" baseline="-25000">
                <a:sym typeface="Symbol" pitchFamily="18" charset="2"/>
              </a:rPr>
              <a:t></a:t>
            </a:r>
            <a:r>
              <a:rPr lang="en-US">
                <a:sym typeface="Symbol" pitchFamily="18" charset="2"/>
              </a:rPr>
              <a:t> = V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/R = (6.8 V)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/(12 )= 3.85333 W</a:t>
            </a:r>
          </a:p>
          <a:p>
            <a:r>
              <a:rPr lang="en-US">
                <a:sym typeface="Symbol" pitchFamily="18" charset="2"/>
              </a:rPr>
              <a:t>P</a:t>
            </a:r>
            <a:r>
              <a:rPr lang="en-US" baseline="-25000"/>
              <a:t>12</a:t>
            </a:r>
            <a:r>
              <a:rPr lang="en-US" baseline="-25000">
                <a:sym typeface="Symbol" pitchFamily="18" charset="2"/>
              </a:rPr>
              <a:t></a:t>
            </a:r>
            <a:r>
              <a:rPr lang="en-US">
                <a:sym typeface="Symbol" pitchFamily="18" charset="2"/>
              </a:rPr>
              <a:t> = V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/R = (6.8 V)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/(24 )  = 1.92666 W</a:t>
            </a:r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1905000" y="15986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1905000" y="42656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36576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3733800" y="4078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3733800" y="42656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276600" y="3568700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6.8 V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rot="-16200000">
            <a:off x="4418013" y="151606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rot="-16200000">
            <a:off x="1903413" y="151606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99" name="Group 55"/>
          <p:cNvGrpSpPr>
            <a:grpSpLocks/>
          </p:cNvGrpSpPr>
          <p:nvPr/>
        </p:nvGrpSpPr>
        <p:grpSpPr bwMode="auto">
          <a:xfrm rot="-37800000">
            <a:off x="4205288" y="152400"/>
            <a:ext cx="127000" cy="584200"/>
            <a:chOff x="384" y="400"/>
            <a:chExt cx="48" cy="368"/>
          </a:xfrm>
        </p:grpSpPr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63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10" name="Group 66"/>
          <p:cNvGrpSpPr>
            <a:grpSpLocks/>
          </p:cNvGrpSpPr>
          <p:nvPr/>
        </p:nvGrpSpPr>
        <p:grpSpPr bwMode="auto">
          <a:xfrm rot="-37800000">
            <a:off x="4232275" y="2287588"/>
            <a:ext cx="127000" cy="584200"/>
            <a:chOff x="384" y="400"/>
            <a:chExt cx="48" cy="368"/>
          </a:xfrm>
        </p:grpSpPr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1" name="Line 77"/>
          <p:cNvSpPr>
            <a:spLocks noChangeShapeType="1"/>
          </p:cNvSpPr>
          <p:nvPr/>
        </p:nvSpPr>
        <p:spPr bwMode="auto">
          <a:xfrm rot="5400000" flipV="1">
            <a:off x="5029200" y="21256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2" name="Line 78"/>
          <p:cNvSpPr>
            <a:spLocks noChangeShapeType="1"/>
          </p:cNvSpPr>
          <p:nvPr/>
        </p:nvSpPr>
        <p:spPr bwMode="auto">
          <a:xfrm rot="5400000" flipV="1">
            <a:off x="5027613" y="-95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 rot="-16200000">
            <a:off x="3503613" y="-857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 rot="-16200000">
            <a:off x="3505200" y="204946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3886200" y="47625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12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3975100" y="26670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24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6227" name="Line 83"/>
          <p:cNvSpPr>
            <a:spLocks noChangeShapeType="1"/>
          </p:cNvSpPr>
          <p:nvPr/>
        </p:nvSpPr>
        <p:spPr bwMode="auto">
          <a:xfrm>
            <a:off x="19050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>
            <a:off x="6477000" y="1600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>
            <a:off x="5486400" y="160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is the current through and the power dissipated by each resistor?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 rot="-37800000">
            <a:off x="4205288" y="1295400"/>
            <a:ext cx="127000" cy="584200"/>
            <a:chOff x="384" y="400"/>
            <a:chExt cx="48" cy="368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Line 14"/>
          <p:cNvSpPr>
            <a:spLocks noChangeShapeType="1"/>
          </p:cNvSpPr>
          <p:nvPr/>
        </p:nvSpPr>
        <p:spPr bwMode="auto">
          <a:xfrm rot="5400000" flipV="1">
            <a:off x="5027613" y="11334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rot="-16200000">
            <a:off x="3503613" y="10572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600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172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7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914400" y="4648200"/>
            <a:ext cx="54229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Step 3 - unpack subcircuit, and solve</a:t>
            </a:r>
          </a:p>
          <a:p>
            <a:r>
              <a:rPr lang="en-US" sz="2800"/>
              <a:t>We have 6.8 V across the “8 </a:t>
            </a:r>
            <a:r>
              <a:rPr lang="en-US" sz="2800">
                <a:sym typeface="Symbol" pitchFamily="18" charset="2"/>
              </a:rPr>
              <a:t>”</a:t>
            </a:r>
            <a:r>
              <a:rPr lang="en-US" sz="2800"/>
              <a:t> </a:t>
            </a:r>
          </a:p>
          <a:p>
            <a:r>
              <a:rPr lang="en-US" sz="4800"/>
              <a:t>This is like…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914400" y="15827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 rot="-16200000">
            <a:off x="1968500" y="1289050"/>
            <a:ext cx="152400" cy="584200"/>
            <a:chOff x="384" y="400"/>
            <a:chExt cx="48" cy="368"/>
          </a:xfrm>
        </p:grpSpPr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286000" y="15827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486400" y="15827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53" name="Group 33"/>
          <p:cNvGrpSpPr>
            <a:grpSpLocks/>
          </p:cNvGrpSpPr>
          <p:nvPr/>
        </p:nvGrpSpPr>
        <p:grpSpPr bwMode="auto">
          <a:xfrm rot="-16200000">
            <a:off x="6540500" y="1289050"/>
            <a:ext cx="152400" cy="584200"/>
            <a:chOff x="384" y="400"/>
            <a:chExt cx="48" cy="368"/>
          </a:xfrm>
        </p:grpSpPr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6858000" y="15827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886200" y="180975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8 </a:t>
            </a:r>
            <a:r>
              <a:rPr lang="en-US" sz="2800">
                <a:sym typeface="Symbol" pitchFamily="18" charset="2"/>
              </a:rPr>
              <a:t></a:t>
            </a:r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914400" y="15986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7543800" y="15986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914400" y="42656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36576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3733800" y="4078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3733800" y="426561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276600" y="3568700"/>
            <a:ext cx="885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17 </a:t>
            </a:r>
            <a:r>
              <a:rPr lang="en-US" sz="2800">
                <a:sym typeface="Symbol" pitchFamily="18" charset="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2795588"/>
            <a:ext cx="6621462" cy="1266825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65325" y="879475"/>
            <a:ext cx="309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Kirchoff:</a:t>
            </a:r>
          </a:p>
          <a:p>
            <a:r>
              <a:rPr lang="en-US"/>
              <a:t>1-3, 2 = top, 3 = bottom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13</cp:revision>
  <dcterms:created xsi:type="dcterms:W3CDTF">2005-11-04T18:08:06Z</dcterms:created>
  <dcterms:modified xsi:type="dcterms:W3CDTF">2019-12-11T16:48:12Z</dcterms:modified>
</cp:coreProperties>
</file>