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72" r:id="rId6"/>
    <p:sldId id="270" r:id="rId7"/>
    <p:sldId id="269" r:id="rId8"/>
    <p:sldId id="271" r:id="rId9"/>
    <p:sldId id="27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497D5-83F2-459C-8205-9EB5FA551D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2F226-AC64-4EBD-9A44-8C9CF77758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8E86C-DFD4-41EC-B749-0DC94A0DE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6EA86-22B6-49FC-8A84-6BA83B7C19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E3536-A3C1-40F4-81BE-1F4DEB76D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F35FC-5C95-4E02-9984-CFE6FB790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A61C3-7DBD-4112-B3E0-2CD144239F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D976A-2863-4DCD-B03A-434D6AB05F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AC907-F3A0-46D9-B60C-AD782CDC24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949A6-9718-4AE6-BDDC-3A64D8192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666E3-A9CA-4A15-8397-7D03C4B709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F10C22-2A30-4C45-B173-0615F27A89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355725" y="552450"/>
            <a:ext cx="75596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Power</a:t>
            </a:r>
          </a:p>
          <a:p>
            <a:pPr lvl="1">
              <a:buFontTx/>
              <a:buChar char="•"/>
            </a:pPr>
            <a:r>
              <a:rPr lang="en-US" sz="3200"/>
              <a:t>Definition</a:t>
            </a:r>
          </a:p>
          <a:p>
            <a:pPr lvl="1">
              <a:buFontTx/>
              <a:buChar char="•"/>
            </a:pPr>
            <a:r>
              <a:rPr lang="en-US" sz="3200"/>
              <a:t>Whiteboards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93725" y="152400"/>
            <a:ext cx="8321675" cy="1555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Power</a:t>
            </a:r>
            <a:endParaRPr lang="en-US" sz="2800"/>
          </a:p>
          <a:p>
            <a:pPr lvl="1"/>
            <a:r>
              <a:rPr lang="en-US" sz="2800"/>
              <a:t>power = </a:t>
            </a:r>
            <a:r>
              <a:rPr lang="en-US" sz="2800" u="sng"/>
              <a:t>work</a:t>
            </a:r>
          </a:p>
          <a:p>
            <a:pPr lvl="2"/>
            <a:r>
              <a:rPr lang="en-US" sz="2800"/>
              <a:t>          time</a:t>
            </a: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609600" y="1600200"/>
            <a:ext cx="3241675" cy="1800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Derive  all eqn using:</a:t>
            </a:r>
          </a:p>
          <a:p>
            <a:r>
              <a:rPr lang="en-US" sz="2800"/>
              <a:t>V = W/q</a:t>
            </a:r>
          </a:p>
          <a:p>
            <a:r>
              <a:rPr lang="en-US" sz="2800"/>
              <a:t>I = q/t</a:t>
            </a:r>
          </a:p>
          <a:p>
            <a:r>
              <a:rPr lang="en-US" sz="2800"/>
              <a:t>R = V/I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4343400" y="457200"/>
            <a:ext cx="3884613" cy="3081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 = IV = I</a:t>
            </a:r>
            <a:r>
              <a:rPr lang="en-US" sz="2800" baseline="30000"/>
              <a:t>2</a:t>
            </a:r>
            <a:r>
              <a:rPr lang="en-US" sz="2800"/>
              <a:t>R = </a:t>
            </a:r>
            <a:r>
              <a:rPr lang="en-US" sz="2800" u="sng"/>
              <a:t>V</a:t>
            </a:r>
            <a:r>
              <a:rPr lang="en-US" sz="2800" u="sng" baseline="30000"/>
              <a:t>2</a:t>
            </a:r>
          </a:p>
          <a:p>
            <a:pPr lvl="1"/>
            <a:r>
              <a:rPr lang="en-US" sz="2800"/>
              <a:t>		     R</a:t>
            </a:r>
          </a:p>
          <a:p>
            <a:pPr lvl="1"/>
            <a:endParaRPr lang="en-US" sz="2800"/>
          </a:p>
          <a:p>
            <a:pPr lvl="1"/>
            <a:r>
              <a:rPr lang="en-US" sz="2800"/>
              <a:t>P: Power in W</a:t>
            </a:r>
          </a:p>
          <a:p>
            <a:pPr lvl="1"/>
            <a:r>
              <a:rPr lang="en-US" sz="2800"/>
              <a:t>I: Current in Amps</a:t>
            </a:r>
          </a:p>
          <a:p>
            <a:pPr lvl="1"/>
            <a:r>
              <a:rPr lang="en-US" sz="2800"/>
              <a:t>V: Voltage in Volts</a:t>
            </a:r>
          </a:p>
          <a:p>
            <a:pPr lvl="1"/>
            <a:r>
              <a:rPr lang="en-US" sz="2800"/>
              <a:t>R: Resistance in Ohms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0" y="3733800"/>
            <a:ext cx="9144000" cy="2495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Example 1:  If a car stereo uses 850 Watts of power, how many Amps does it use at 12 V? </a:t>
            </a:r>
          </a:p>
          <a:p>
            <a:r>
              <a:rPr lang="en-US"/>
              <a:t>P = IV, I = P/V = (850 W)/(12 V) = 70.8333 = 71 A  </a:t>
            </a:r>
            <a:r>
              <a:rPr lang="en-US" sz="1400"/>
              <a:t>(alternators supply about 50 A)</a:t>
            </a:r>
          </a:p>
          <a:p>
            <a:endParaRPr lang="en-US" sz="1400"/>
          </a:p>
          <a:p>
            <a:r>
              <a:rPr lang="en-US"/>
              <a:t>Example 2:  If you have 128 mA of current running through a 560 ohm resistor, what power will it dissipate, and what is the voltage across it? </a:t>
            </a:r>
          </a:p>
          <a:p>
            <a:r>
              <a:rPr lang="en-US"/>
              <a:t>P = I</a:t>
            </a:r>
            <a:r>
              <a:rPr lang="en-US" baseline="30000"/>
              <a:t>2</a:t>
            </a:r>
            <a:r>
              <a:rPr lang="en-US"/>
              <a:t>R. P = (.128 A)</a:t>
            </a:r>
            <a:r>
              <a:rPr lang="en-US" baseline="30000"/>
              <a:t>2</a:t>
            </a:r>
            <a:r>
              <a:rPr lang="en-US"/>
              <a:t>(560 </a:t>
            </a:r>
            <a:r>
              <a:rPr lang="en-US">
                <a:sym typeface="Symbol" pitchFamily="18" charset="2"/>
              </a:rPr>
              <a:t></a:t>
            </a:r>
            <a:r>
              <a:rPr lang="en-US"/>
              <a:t>) = 9.175 W = 9.2 W, V = IR = 71.68 = 72V</a:t>
            </a:r>
            <a:endParaRPr lang="en-US" sz="1400"/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212725" y="6286500"/>
            <a:ext cx="5962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Demo: power supply and heating element, motor and ammeter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8" grpId="0" autoUpdateAnimBg="0"/>
      <p:bldP spid="13361" grpId="0" autoUpdateAnimBg="0"/>
      <p:bldP spid="13362" grpId="0" build="p" autoUpdateAnimBg="0"/>
      <p:bldP spid="1336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014538" y="1981200"/>
            <a:ext cx="4148137" cy="1555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Whiteboards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5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6</a:t>
            </a:r>
            <a:endParaRPr lang="en-US" sz="4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69925" y="247650"/>
            <a:ext cx="8245475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heating element draws 2.07 A from a 12.0 volt source.  What is the power it consumes?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" y="640080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88925" y="6553200"/>
            <a:ext cx="6334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24.8 W</a:t>
            </a:r>
            <a:endParaRPr lang="en-US" sz="1000">
              <a:sym typeface="Symbol" pitchFamily="18" charset="2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990600" y="1955800"/>
            <a:ext cx="3733800" cy="3378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Given:</a:t>
            </a:r>
          </a:p>
          <a:p>
            <a:r>
              <a:rPr lang="en-US"/>
              <a:t>P = IV = I</a:t>
            </a:r>
            <a:r>
              <a:rPr lang="en-US" baseline="30000"/>
              <a:t>2</a:t>
            </a:r>
            <a:r>
              <a:rPr lang="en-US"/>
              <a:t>R = </a:t>
            </a:r>
            <a:r>
              <a:rPr lang="en-US" u="sng"/>
              <a:t>V</a:t>
            </a:r>
            <a:r>
              <a:rPr lang="en-US" u="sng" baseline="30000"/>
              <a:t>2</a:t>
            </a:r>
          </a:p>
          <a:p>
            <a:pPr lvl="1"/>
            <a:r>
              <a:rPr lang="en-US"/>
              <a:t>		 R</a:t>
            </a:r>
          </a:p>
          <a:p>
            <a:pPr lvl="1"/>
            <a:r>
              <a:rPr lang="en-US">
                <a:sym typeface="Symbol" pitchFamily="18" charset="2"/>
              </a:rPr>
              <a:t>P = ??</a:t>
            </a:r>
          </a:p>
          <a:p>
            <a:pPr lvl="1"/>
            <a:r>
              <a:rPr lang="en-US">
                <a:sym typeface="Symbol" pitchFamily="18" charset="2"/>
              </a:rPr>
              <a:t>V = 12.0 V</a:t>
            </a:r>
          </a:p>
          <a:p>
            <a:pPr lvl="1"/>
            <a:r>
              <a:rPr lang="en-US">
                <a:sym typeface="Symbol" pitchFamily="18" charset="2"/>
              </a:rPr>
              <a:t>I = 2.07 A</a:t>
            </a:r>
          </a:p>
          <a:p>
            <a:endParaRPr lang="en-US"/>
          </a:p>
          <a:p>
            <a:r>
              <a:rPr lang="en-US"/>
              <a:t>Use P = IV</a:t>
            </a:r>
          </a:p>
          <a:p>
            <a:r>
              <a:rPr lang="en-US"/>
              <a:t>P = 24.84 = 24.8 W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26"/>
          <p:cNvSpPr txBox="1">
            <a:spLocks noChangeArrowheads="1"/>
          </p:cNvSpPr>
          <p:nvPr/>
        </p:nvSpPr>
        <p:spPr bwMode="auto">
          <a:xfrm>
            <a:off x="669925" y="247650"/>
            <a:ext cx="8245475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the current flowing in a 75 W light bulb connected to 120 V?</a:t>
            </a:r>
          </a:p>
        </p:txBody>
      </p:sp>
      <p:sp>
        <p:nvSpPr>
          <p:cNvPr id="33795" name="Text Box 1027"/>
          <p:cNvSpPr txBox="1">
            <a:spLocks noChangeArrowheads="1"/>
          </p:cNvSpPr>
          <p:nvPr/>
        </p:nvSpPr>
        <p:spPr bwMode="auto">
          <a:xfrm>
            <a:off x="228600" y="640080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796" name="Text Box 1028"/>
          <p:cNvSpPr txBox="1">
            <a:spLocks noChangeArrowheads="1"/>
          </p:cNvSpPr>
          <p:nvPr/>
        </p:nvSpPr>
        <p:spPr bwMode="auto">
          <a:xfrm>
            <a:off x="288925" y="6553200"/>
            <a:ext cx="5984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.625 A</a:t>
            </a:r>
            <a:endParaRPr lang="en-US" sz="1000">
              <a:sym typeface="Symbol" pitchFamily="18" charset="2"/>
            </a:endParaRPr>
          </a:p>
        </p:txBody>
      </p:sp>
      <p:sp>
        <p:nvSpPr>
          <p:cNvPr id="33797" name="Text Box 1029"/>
          <p:cNvSpPr txBox="1">
            <a:spLocks noChangeArrowheads="1"/>
          </p:cNvSpPr>
          <p:nvPr/>
        </p:nvSpPr>
        <p:spPr bwMode="auto">
          <a:xfrm>
            <a:off x="990600" y="1955800"/>
            <a:ext cx="3733800" cy="3378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Given:</a:t>
            </a:r>
          </a:p>
          <a:p>
            <a:r>
              <a:rPr lang="en-US"/>
              <a:t>P = IV = I</a:t>
            </a:r>
            <a:r>
              <a:rPr lang="en-US" baseline="30000"/>
              <a:t>2</a:t>
            </a:r>
            <a:r>
              <a:rPr lang="en-US"/>
              <a:t>R = </a:t>
            </a:r>
            <a:r>
              <a:rPr lang="en-US" u="sng"/>
              <a:t>V</a:t>
            </a:r>
            <a:r>
              <a:rPr lang="en-US" u="sng" baseline="30000"/>
              <a:t>2</a:t>
            </a:r>
          </a:p>
          <a:p>
            <a:pPr lvl="1"/>
            <a:r>
              <a:rPr lang="en-US"/>
              <a:t>		 R</a:t>
            </a:r>
          </a:p>
          <a:p>
            <a:pPr lvl="1"/>
            <a:r>
              <a:rPr lang="en-US">
                <a:sym typeface="Symbol" pitchFamily="18" charset="2"/>
              </a:rPr>
              <a:t>P = 75 W</a:t>
            </a:r>
          </a:p>
          <a:p>
            <a:pPr lvl="1"/>
            <a:r>
              <a:rPr lang="en-US">
                <a:sym typeface="Symbol" pitchFamily="18" charset="2"/>
              </a:rPr>
              <a:t>V = 120. V</a:t>
            </a:r>
          </a:p>
          <a:p>
            <a:pPr lvl="1"/>
            <a:r>
              <a:rPr lang="en-US">
                <a:sym typeface="Symbol" pitchFamily="18" charset="2"/>
              </a:rPr>
              <a:t>I = ??</a:t>
            </a:r>
          </a:p>
          <a:p>
            <a:endParaRPr lang="en-US"/>
          </a:p>
          <a:p>
            <a:r>
              <a:rPr lang="en-US"/>
              <a:t>Use P = IV</a:t>
            </a:r>
          </a:p>
          <a:p>
            <a:r>
              <a:rPr lang="en-US"/>
              <a:t>I = .625 A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7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7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026"/>
          <p:cNvSpPr txBox="1">
            <a:spLocks noChangeArrowheads="1"/>
          </p:cNvSpPr>
          <p:nvPr/>
        </p:nvSpPr>
        <p:spPr bwMode="auto">
          <a:xfrm>
            <a:off x="669925" y="247650"/>
            <a:ext cx="8245475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is the power used by a </a:t>
            </a:r>
            <a:r>
              <a:rPr lang="en-US" sz="3200" dirty="0" smtClean="0"/>
              <a:t>0.135 </a:t>
            </a:r>
            <a:r>
              <a:rPr lang="en-US" sz="3200" dirty="0"/>
              <a:t>ohm heating element connected to a 24.0 V source?</a:t>
            </a:r>
          </a:p>
        </p:txBody>
      </p:sp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228600" y="640080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8" name="Text Box 1028"/>
          <p:cNvSpPr txBox="1">
            <a:spLocks noChangeArrowheads="1"/>
          </p:cNvSpPr>
          <p:nvPr/>
        </p:nvSpPr>
        <p:spPr bwMode="auto">
          <a:xfrm>
            <a:off x="288925" y="6553200"/>
            <a:ext cx="6715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4270 W</a:t>
            </a:r>
            <a:endParaRPr lang="en-US" sz="1000">
              <a:sym typeface="Symbol" pitchFamily="18" charset="2"/>
            </a:endParaRPr>
          </a:p>
        </p:txBody>
      </p:sp>
      <p:sp>
        <p:nvSpPr>
          <p:cNvPr id="31749" name="Text Box 1029"/>
          <p:cNvSpPr txBox="1">
            <a:spLocks noChangeArrowheads="1"/>
          </p:cNvSpPr>
          <p:nvPr/>
        </p:nvSpPr>
        <p:spPr bwMode="auto">
          <a:xfrm>
            <a:off x="990600" y="1955800"/>
            <a:ext cx="3733800" cy="3378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Given:</a:t>
            </a:r>
          </a:p>
          <a:p>
            <a:r>
              <a:rPr lang="en-US"/>
              <a:t>P = IV = I</a:t>
            </a:r>
            <a:r>
              <a:rPr lang="en-US" baseline="30000"/>
              <a:t>2</a:t>
            </a:r>
            <a:r>
              <a:rPr lang="en-US"/>
              <a:t>R = </a:t>
            </a:r>
            <a:r>
              <a:rPr lang="en-US" u="sng"/>
              <a:t>V</a:t>
            </a:r>
            <a:r>
              <a:rPr lang="en-US" u="sng" baseline="30000"/>
              <a:t>2</a:t>
            </a:r>
          </a:p>
          <a:p>
            <a:pPr lvl="1"/>
            <a:r>
              <a:rPr lang="en-US"/>
              <a:t>		 R</a:t>
            </a:r>
          </a:p>
          <a:p>
            <a:pPr lvl="1"/>
            <a:r>
              <a:rPr lang="en-US">
                <a:sym typeface="Symbol" pitchFamily="18" charset="2"/>
              </a:rPr>
              <a:t>P = ??</a:t>
            </a:r>
          </a:p>
          <a:p>
            <a:pPr lvl="1"/>
            <a:r>
              <a:rPr lang="en-US">
                <a:sym typeface="Symbol" pitchFamily="18" charset="2"/>
              </a:rPr>
              <a:t>R = .135 </a:t>
            </a:r>
          </a:p>
          <a:p>
            <a:pPr lvl="1"/>
            <a:r>
              <a:rPr lang="en-US">
                <a:sym typeface="Symbol" pitchFamily="18" charset="2"/>
              </a:rPr>
              <a:t>V = 24.0 V</a:t>
            </a:r>
          </a:p>
          <a:p>
            <a:endParaRPr lang="en-US"/>
          </a:p>
          <a:p>
            <a:r>
              <a:rPr lang="en-US"/>
              <a:t>Use P = V</a:t>
            </a:r>
            <a:r>
              <a:rPr lang="en-US" baseline="30000"/>
              <a:t>2</a:t>
            </a:r>
            <a:r>
              <a:rPr lang="en-US"/>
              <a:t>/R</a:t>
            </a:r>
          </a:p>
          <a:p>
            <a:r>
              <a:rPr lang="en-US"/>
              <a:t>P = 4266.66 = 4270 W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69925" y="247650"/>
            <a:ext cx="8245475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345 mW light bulb draws 12.8 mA of current.  What is its resistance?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640080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88925" y="6553200"/>
            <a:ext cx="6238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2110 </a:t>
            </a:r>
            <a:r>
              <a:rPr lang="en-US" sz="1000">
                <a:sym typeface="Symbol" pitchFamily="18" charset="2"/>
              </a:rPr>
              <a:t>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990600" y="1955800"/>
            <a:ext cx="3733800" cy="3378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Given:</a:t>
            </a:r>
          </a:p>
          <a:p>
            <a:r>
              <a:rPr lang="en-US"/>
              <a:t>P = IV = I</a:t>
            </a:r>
            <a:r>
              <a:rPr lang="en-US" baseline="30000"/>
              <a:t>2</a:t>
            </a:r>
            <a:r>
              <a:rPr lang="en-US"/>
              <a:t>R = </a:t>
            </a:r>
            <a:r>
              <a:rPr lang="en-US" u="sng"/>
              <a:t>V</a:t>
            </a:r>
            <a:r>
              <a:rPr lang="en-US" u="sng" baseline="30000"/>
              <a:t>2</a:t>
            </a:r>
          </a:p>
          <a:p>
            <a:pPr lvl="1"/>
            <a:r>
              <a:rPr lang="en-US"/>
              <a:t>		 R</a:t>
            </a:r>
          </a:p>
          <a:p>
            <a:pPr lvl="1"/>
            <a:r>
              <a:rPr lang="en-US">
                <a:sym typeface="Symbol" pitchFamily="18" charset="2"/>
              </a:rPr>
              <a:t>P = .345 W</a:t>
            </a:r>
          </a:p>
          <a:p>
            <a:pPr lvl="1"/>
            <a:r>
              <a:rPr lang="en-US">
                <a:sym typeface="Symbol" pitchFamily="18" charset="2"/>
              </a:rPr>
              <a:t>R = ??</a:t>
            </a:r>
          </a:p>
          <a:p>
            <a:pPr lvl="1"/>
            <a:r>
              <a:rPr lang="en-US">
                <a:sym typeface="Symbol" pitchFamily="18" charset="2"/>
              </a:rPr>
              <a:t>I = .0128 A</a:t>
            </a:r>
          </a:p>
          <a:p>
            <a:endParaRPr lang="en-US"/>
          </a:p>
          <a:p>
            <a:r>
              <a:rPr lang="en-US"/>
              <a:t>Use P = I</a:t>
            </a:r>
            <a:r>
              <a:rPr lang="en-US" baseline="30000"/>
              <a:t>2</a:t>
            </a:r>
            <a:r>
              <a:rPr lang="en-US"/>
              <a:t>R</a:t>
            </a:r>
          </a:p>
          <a:p>
            <a:r>
              <a:rPr lang="en-US"/>
              <a:t>R = 2105.73 = 2110 ohms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69925" y="247650"/>
            <a:ext cx="8245475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A </a:t>
            </a:r>
            <a:r>
              <a:rPr lang="en-US" sz="3200" dirty="0" smtClean="0"/>
              <a:t>0.25 </a:t>
            </a:r>
            <a:r>
              <a:rPr lang="en-US" sz="3200" dirty="0"/>
              <a:t>Watt 1000. ohm resistor can be connected to what maximum voltage?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28600" y="640080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88925" y="6553200"/>
            <a:ext cx="4841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16 V</a:t>
            </a:r>
            <a:endParaRPr lang="en-US" sz="1000">
              <a:sym typeface="Symbol" pitchFamily="18" charset="2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990600" y="1955800"/>
            <a:ext cx="3733800" cy="3378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Given:</a:t>
            </a:r>
          </a:p>
          <a:p>
            <a:r>
              <a:rPr lang="en-US"/>
              <a:t>P = IV = I</a:t>
            </a:r>
            <a:r>
              <a:rPr lang="en-US" baseline="30000"/>
              <a:t>2</a:t>
            </a:r>
            <a:r>
              <a:rPr lang="en-US"/>
              <a:t>R = </a:t>
            </a:r>
            <a:r>
              <a:rPr lang="en-US" u="sng"/>
              <a:t>V</a:t>
            </a:r>
            <a:r>
              <a:rPr lang="en-US" u="sng" baseline="30000"/>
              <a:t>2</a:t>
            </a:r>
          </a:p>
          <a:p>
            <a:pPr lvl="1"/>
            <a:r>
              <a:rPr lang="en-US"/>
              <a:t>		 R</a:t>
            </a:r>
          </a:p>
          <a:p>
            <a:pPr lvl="1"/>
            <a:r>
              <a:rPr lang="en-US">
                <a:sym typeface="Symbol" pitchFamily="18" charset="2"/>
              </a:rPr>
              <a:t>P = .25 W</a:t>
            </a:r>
          </a:p>
          <a:p>
            <a:pPr lvl="1"/>
            <a:r>
              <a:rPr lang="en-US">
                <a:sym typeface="Symbol" pitchFamily="18" charset="2"/>
              </a:rPr>
              <a:t>R = 1000. </a:t>
            </a:r>
          </a:p>
          <a:p>
            <a:pPr lvl="1"/>
            <a:r>
              <a:rPr lang="en-US">
                <a:sym typeface="Symbol" pitchFamily="18" charset="2"/>
              </a:rPr>
              <a:t>V = ??</a:t>
            </a:r>
          </a:p>
          <a:p>
            <a:endParaRPr lang="en-US"/>
          </a:p>
          <a:p>
            <a:r>
              <a:rPr lang="en-US"/>
              <a:t>Use P = V</a:t>
            </a:r>
            <a:r>
              <a:rPr lang="en-US" baseline="30000"/>
              <a:t>2</a:t>
            </a:r>
            <a:r>
              <a:rPr lang="en-US"/>
              <a:t>/R</a:t>
            </a:r>
          </a:p>
          <a:p>
            <a:r>
              <a:rPr lang="en-US"/>
              <a:t>V = 15.81139 = 16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69925" y="247650"/>
            <a:ext cx="8245475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maximum current can flow through a 50.0 ohm resistor that is rated at 10.0 Watts?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28600" y="640080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88925" y="6553200"/>
            <a:ext cx="6794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447 mA</a:t>
            </a:r>
            <a:endParaRPr lang="en-US" sz="1000">
              <a:sym typeface="Symbol" pitchFamily="18" charset="2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990600" y="1955800"/>
            <a:ext cx="3733800" cy="3378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Given:</a:t>
            </a:r>
          </a:p>
          <a:p>
            <a:r>
              <a:rPr lang="en-US"/>
              <a:t>P = IV = I</a:t>
            </a:r>
            <a:r>
              <a:rPr lang="en-US" baseline="30000"/>
              <a:t>2</a:t>
            </a:r>
            <a:r>
              <a:rPr lang="en-US"/>
              <a:t>R = </a:t>
            </a:r>
            <a:r>
              <a:rPr lang="en-US" u="sng"/>
              <a:t>V</a:t>
            </a:r>
            <a:r>
              <a:rPr lang="en-US" u="sng" baseline="30000"/>
              <a:t>2</a:t>
            </a:r>
          </a:p>
          <a:p>
            <a:pPr lvl="1"/>
            <a:r>
              <a:rPr lang="en-US"/>
              <a:t>		 R</a:t>
            </a:r>
          </a:p>
          <a:p>
            <a:pPr lvl="1"/>
            <a:r>
              <a:rPr lang="en-US">
                <a:sym typeface="Symbol" pitchFamily="18" charset="2"/>
              </a:rPr>
              <a:t>P = 10.0 W</a:t>
            </a:r>
          </a:p>
          <a:p>
            <a:pPr lvl="1"/>
            <a:r>
              <a:rPr lang="en-US">
                <a:sym typeface="Symbol" pitchFamily="18" charset="2"/>
              </a:rPr>
              <a:t>R = 50.0 </a:t>
            </a:r>
          </a:p>
          <a:p>
            <a:pPr lvl="1"/>
            <a:r>
              <a:rPr lang="en-US">
                <a:sym typeface="Symbol" pitchFamily="18" charset="2"/>
              </a:rPr>
              <a:t>I = ??</a:t>
            </a:r>
          </a:p>
          <a:p>
            <a:endParaRPr lang="en-US"/>
          </a:p>
          <a:p>
            <a:r>
              <a:rPr lang="en-US"/>
              <a:t>Use P = I</a:t>
            </a:r>
            <a:r>
              <a:rPr lang="en-US" baseline="30000"/>
              <a:t>2</a:t>
            </a:r>
            <a:r>
              <a:rPr lang="en-US"/>
              <a:t>R</a:t>
            </a:r>
          </a:p>
          <a:p>
            <a:r>
              <a:rPr lang="en-US"/>
              <a:t>I = .447214 = 447 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327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70</cp:revision>
  <dcterms:created xsi:type="dcterms:W3CDTF">2003-10-15T03:35:38Z</dcterms:created>
  <dcterms:modified xsi:type="dcterms:W3CDTF">2017-01-05T21:28:14Z</dcterms:modified>
</cp:coreProperties>
</file>