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59" r:id="rId3"/>
    <p:sldId id="360" r:id="rId4"/>
    <p:sldId id="361" r:id="rId5"/>
    <p:sldId id="362" r:id="rId6"/>
    <p:sldId id="363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8" d="100"/>
          <a:sy n="58" d="100"/>
        </p:scale>
        <p:origin x="-3144" y="-141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8AA16-5D2C-4779-80FC-ACA717FB2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5DCBD-DC24-4C6A-8305-EE05BD082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03DA0-D5FF-4C1F-AE1E-84E589A1B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F4BAD-8DE0-44A1-AF7B-9CE162A03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312F9-6D36-4634-A066-EB189C900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68CA9-A51C-43AB-8925-570B5CAA6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1D9E8-B8B8-4609-82C2-2ADAB2002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B29B5-C932-47F0-A275-1E5DD161D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30F7-D71C-4968-B3C4-B32DAF8F3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510EE-D4DA-4A78-AACD-DB314E9D1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1B9B9-6E10-41BF-87A0-7FBE99C70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5E13EB-C4B3-4C14-A6C9-0CA0AFE264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17500"/>
            <a:ext cx="830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/>
              <a:t>Electric Field Lines</a:t>
            </a:r>
            <a:endParaRPr lang="en-US" sz="2000"/>
          </a:p>
          <a:p>
            <a:r>
              <a:rPr lang="en-US" sz="2800"/>
              <a:t>Contents:</a:t>
            </a:r>
          </a:p>
          <a:p>
            <a:pPr lvl="2">
              <a:buFontTx/>
              <a:buChar char="•"/>
            </a:pPr>
            <a:r>
              <a:rPr lang="en-US" sz="2800"/>
              <a:t>Basic Concept</a:t>
            </a:r>
          </a:p>
          <a:p>
            <a:pPr lvl="2">
              <a:buFontTx/>
              <a:buChar char="•"/>
            </a:pPr>
            <a:r>
              <a:rPr lang="en-US" sz="2800"/>
              <a:t>Field Lines and point charges</a:t>
            </a:r>
          </a:p>
          <a:p>
            <a:pPr lvl="2">
              <a:buFontTx/>
              <a:buChar char="•"/>
            </a:pPr>
            <a:r>
              <a:rPr lang="en-US" sz="2800"/>
              <a:t>Field Lines and conductors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Electric Field Lines</a:t>
            </a:r>
            <a:endParaRPr lang="en-US" sz="180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57200" y="635000"/>
            <a:ext cx="845820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Point the direction a </a:t>
            </a:r>
            <a:r>
              <a:rPr lang="en-US" sz="2800" u="sng"/>
              <a:t>positive charge</a:t>
            </a:r>
            <a:r>
              <a:rPr lang="en-US" sz="2800"/>
              <a:t> would start to move</a:t>
            </a:r>
          </a:p>
        </p:txBody>
      </p:sp>
      <p:grpSp>
        <p:nvGrpSpPr>
          <p:cNvPr id="111665" name="Group 49"/>
          <p:cNvGrpSpPr>
            <a:grpSpLocks/>
          </p:cNvGrpSpPr>
          <p:nvPr/>
        </p:nvGrpSpPr>
        <p:grpSpPr bwMode="auto">
          <a:xfrm>
            <a:off x="1371600" y="1524001"/>
            <a:ext cx="5803901" cy="3077104"/>
            <a:chOff x="864" y="1802"/>
            <a:chExt cx="3656" cy="2326"/>
          </a:xfrm>
        </p:grpSpPr>
        <p:sp>
          <p:nvSpPr>
            <p:cNvPr id="111652" name="Line 36"/>
            <p:cNvSpPr>
              <a:spLocks noChangeShapeType="1"/>
            </p:cNvSpPr>
            <p:nvPr/>
          </p:nvSpPr>
          <p:spPr bwMode="auto">
            <a:xfrm>
              <a:off x="864" y="220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53" name="Line 37"/>
            <p:cNvSpPr>
              <a:spLocks noChangeShapeType="1"/>
            </p:cNvSpPr>
            <p:nvPr/>
          </p:nvSpPr>
          <p:spPr bwMode="auto">
            <a:xfrm>
              <a:off x="864" y="244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54" name="Line 38"/>
            <p:cNvSpPr>
              <a:spLocks noChangeShapeType="1"/>
            </p:cNvSpPr>
            <p:nvPr/>
          </p:nvSpPr>
          <p:spPr bwMode="auto">
            <a:xfrm>
              <a:off x="864" y="268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55" name="Line 39"/>
            <p:cNvSpPr>
              <a:spLocks noChangeShapeType="1"/>
            </p:cNvSpPr>
            <p:nvPr/>
          </p:nvSpPr>
          <p:spPr bwMode="auto">
            <a:xfrm>
              <a:off x="864" y="292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56" name="Line 40"/>
            <p:cNvSpPr>
              <a:spLocks noChangeShapeType="1"/>
            </p:cNvSpPr>
            <p:nvPr/>
          </p:nvSpPr>
          <p:spPr bwMode="auto">
            <a:xfrm>
              <a:off x="864" y="316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57" name="Line 41"/>
            <p:cNvSpPr>
              <a:spLocks noChangeShapeType="1"/>
            </p:cNvSpPr>
            <p:nvPr/>
          </p:nvSpPr>
          <p:spPr bwMode="auto">
            <a:xfrm>
              <a:off x="864" y="340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58" name="Line 42"/>
            <p:cNvSpPr>
              <a:spLocks noChangeShapeType="1"/>
            </p:cNvSpPr>
            <p:nvPr/>
          </p:nvSpPr>
          <p:spPr bwMode="auto">
            <a:xfrm>
              <a:off x="864" y="364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59" name="Text Box 43"/>
            <p:cNvSpPr txBox="1">
              <a:spLocks noChangeArrowheads="1"/>
            </p:cNvSpPr>
            <p:nvPr/>
          </p:nvSpPr>
          <p:spPr bwMode="auto">
            <a:xfrm>
              <a:off x="4166" y="2601"/>
              <a:ext cx="354" cy="62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E</a:t>
              </a:r>
            </a:p>
          </p:txBody>
        </p:sp>
        <p:sp>
          <p:nvSpPr>
            <p:cNvPr id="111660" name="Text Box 44"/>
            <p:cNvSpPr txBox="1">
              <a:spLocks noChangeArrowheads="1"/>
            </p:cNvSpPr>
            <p:nvPr/>
          </p:nvSpPr>
          <p:spPr bwMode="auto">
            <a:xfrm>
              <a:off x="1046" y="1802"/>
              <a:ext cx="901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Direction:</a:t>
              </a:r>
            </a:p>
          </p:txBody>
        </p:sp>
        <p:sp>
          <p:nvSpPr>
            <p:cNvPr id="111661" name="Line 45"/>
            <p:cNvSpPr>
              <a:spLocks noChangeShapeType="1"/>
            </p:cNvSpPr>
            <p:nvPr/>
          </p:nvSpPr>
          <p:spPr bwMode="auto">
            <a:xfrm>
              <a:off x="864" y="388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62" name="Line 46"/>
            <p:cNvSpPr>
              <a:spLocks noChangeShapeType="1"/>
            </p:cNvSpPr>
            <p:nvPr/>
          </p:nvSpPr>
          <p:spPr bwMode="auto">
            <a:xfrm>
              <a:off x="864" y="4128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68" name="Group 52"/>
          <p:cNvGrpSpPr>
            <a:grpSpLocks/>
          </p:cNvGrpSpPr>
          <p:nvPr/>
        </p:nvGrpSpPr>
        <p:grpSpPr bwMode="auto">
          <a:xfrm>
            <a:off x="2514600" y="2095501"/>
            <a:ext cx="2971800" cy="727604"/>
            <a:chOff x="1488" y="2234"/>
            <a:chExt cx="1968" cy="550"/>
          </a:xfrm>
        </p:grpSpPr>
        <p:sp>
          <p:nvSpPr>
            <p:cNvPr id="111663" name="Oval 47"/>
            <p:cNvSpPr>
              <a:spLocks noChangeArrowheads="1"/>
            </p:cNvSpPr>
            <p:nvPr/>
          </p:nvSpPr>
          <p:spPr bwMode="auto">
            <a:xfrm>
              <a:off x="1488" y="2352"/>
              <a:ext cx="432" cy="43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+Q</a:t>
              </a:r>
            </a:p>
          </p:txBody>
        </p:sp>
        <p:sp>
          <p:nvSpPr>
            <p:cNvPr id="111666" name="Line 50"/>
            <p:cNvSpPr>
              <a:spLocks noChangeShapeType="1"/>
            </p:cNvSpPr>
            <p:nvPr/>
          </p:nvSpPr>
          <p:spPr bwMode="auto">
            <a:xfrm>
              <a:off x="1968" y="2572"/>
              <a:ext cx="148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67" name="Text Box 51"/>
            <p:cNvSpPr txBox="1">
              <a:spLocks noChangeArrowheads="1"/>
            </p:cNvSpPr>
            <p:nvPr/>
          </p:nvSpPr>
          <p:spPr bwMode="auto">
            <a:xfrm>
              <a:off x="2102" y="2234"/>
              <a:ext cx="1342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Force This Way</a:t>
              </a:r>
            </a:p>
          </p:txBody>
        </p:sp>
      </p:grpSp>
      <p:grpSp>
        <p:nvGrpSpPr>
          <p:cNvPr id="111673" name="Group 57"/>
          <p:cNvGrpSpPr>
            <a:grpSpLocks/>
          </p:cNvGrpSpPr>
          <p:nvPr/>
        </p:nvGrpSpPr>
        <p:grpSpPr bwMode="auto">
          <a:xfrm>
            <a:off x="1905000" y="3331104"/>
            <a:ext cx="3276600" cy="762000"/>
            <a:chOff x="1200" y="3168"/>
            <a:chExt cx="2160" cy="576"/>
          </a:xfrm>
        </p:grpSpPr>
        <p:sp>
          <p:nvSpPr>
            <p:cNvPr id="111670" name="Oval 54"/>
            <p:cNvSpPr>
              <a:spLocks noChangeArrowheads="1"/>
            </p:cNvSpPr>
            <p:nvPr/>
          </p:nvSpPr>
          <p:spPr bwMode="auto">
            <a:xfrm>
              <a:off x="2928" y="3312"/>
              <a:ext cx="432" cy="43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-Q</a:t>
              </a:r>
            </a:p>
          </p:txBody>
        </p:sp>
        <p:sp>
          <p:nvSpPr>
            <p:cNvPr id="111671" name="Line 55"/>
            <p:cNvSpPr>
              <a:spLocks noChangeShapeType="1"/>
            </p:cNvSpPr>
            <p:nvPr/>
          </p:nvSpPr>
          <p:spPr bwMode="auto">
            <a:xfrm flipH="1">
              <a:off x="1200" y="3524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72" name="Text Box 56"/>
            <p:cNvSpPr txBox="1">
              <a:spLocks noChangeArrowheads="1"/>
            </p:cNvSpPr>
            <p:nvPr/>
          </p:nvSpPr>
          <p:spPr bwMode="auto">
            <a:xfrm>
              <a:off x="1440" y="3168"/>
              <a:ext cx="1342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Force This Way</a:t>
              </a:r>
            </a:p>
          </p:txBody>
        </p:sp>
      </p:grpSp>
      <p:sp>
        <p:nvSpPr>
          <p:cNvPr id="111674" name="Line 58"/>
          <p:cNvSpPr>
            <a:spLocks noChangeShapeType="1"/>
          </p:cNvSpPr>
          <p:nvPr/>
        </p:nvSpPr>
        <p:spPr bwMode="auto">
          <a:xfrm>
            <a:off x="1219200" y="1743604"/>
            <a:ext cx="0" cy="311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76" name="Line 60"/>
          <p:cNvSpPr>
            <a:spLocks noChangeShapeType="1"/>
          </p:cNvSpPr>
          <p:nvPr/>
        </p:nvSpPr>
        <p:spPr bwMode="auto">
          <a:xfrm>
            <a:off x="6400800" y="1743604"/>
            <a:ext cx="0" cy="311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77" name="Text Box 61"/>
          <p:cNvSpPr txBox="1">
            <a:spLocks noChangeArrowheads="1"/>
          </p:cNvSpPr>
          <p:nvPr/>
        </p:nvSpPr>
        <p:spPr bwMode="auto">
          <a:xfrm>
            <a:off x="898525" y="1638300"/>
            <a:ext cx="357790" cy="378565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+</a:t>
            </a:r>
          </a:p>
          <a:p>
            <a:r>
              <a:rPr lang="en-US" dirty="0"/>
              <a:t>+</a:t>
            </a:r>
          </a:p>
          <a:p>
            <a:r>
              <a:rPr lang="en-US" dirty="0"/>
              <a:t>+</a:t>
            </a:r>
          </a:p>
          <a:p>
            <a:r>
              <a:rPr lang="en-US" dirty="0"/>
              <a:t>+</a:t>
            </a:r>
          </a:p>
          <a:p>
            <a:r>
              <a:rPr lang="en-US" dirty="0"/>
              <a:t>+</a:t>
            </a:r>
          </a:p>
          <a:p>
            <a:r>
              <a:rPr lang="en-US" dirty="0"/>
              <a:t>+</a:t>
            </a:r>
          </a:p>
          <a:p>
            <a:r>
              <a:rPr lang="en-US" dirty="0"/>
              <a:t>+</a:t>
            </a:r>
          </a:p>
          <a:p>
            <a:r>
              <a:rPr lang="en-US" dirty="0"/>
              <a:t>+</a:t>
            </a:r>
          </a:p>
          <a:p>
            <a:r>
              <a:rPr lang="en-US" dirty="0"/>
              <a:t>+</a:t>
            </a:r>
          </a:p>
          <a:p>
            <a:endParaRPr lang="en-US" dirty="0"/>
          </a:p>
        </p:txBody>
      </p:sp>
      <p:sp>
        <p:nvSpPr>
          <p:cNvPr id="111678" name="Text Box 62"/>
          <p:cNvSpPr txBox="1">
            <a:spLocks noChangeArrowheads="1"/>
          </p:cNvSpPr>
          <p:nvPr/>
        </p:nvSpPr>
        <p:spPr bwMode="auto">
          <a:xfrm>
            <a:off x="6350000" y="1562100"/>
            <a:ext cx="287258" cy="378565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-</a:t>
            </a:r>
          </a:p>
          <a:p>
            <a:endParaRPr lang="en-US" dirty="0"/>
          </a:p>
        </p:txBody>
      </p:sp>
      <p:sp>
        <p:nvSpPr>
          <p:cNvPr id="111679" name="Text Box 63"/>
          <p:cNvSpPr txBox="1">
            <a:spLocks noChangeArrowheads="1"/>
          </p:cNvSpPr>
          <p:nvPr/>
        </p:nvSpPr>
        <p:spPr bwMode="auto">
          <a:xfrm>
            <a:off x="2514600" y="4847167"/>
            <a:ext cx="2225289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Parallel Plates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0" name="Picture 30" descr="D:\Documents\Gianfigs\CHAP16\FIGURES\FG16_29A.P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740834"/>
            <a:ext cx="7618413" cy="4233333"/>
          </a:xfrm>
          <a:prstGeom prst="rect">
            <a:avLst/>
          </a:prstGeom>
          <a:noFill/>
        </p:spPr>
      </p:pic>
      <p:sp>
        <p:nvSpPr>
          <p:cNvPr id="143391" name="Text Box 31"/>
          <p:cNvSpPr txBox="1">
            <a:spLocks noChangeArrowheads="1"/>
          </p:cNvSpPr>
          <p:nvPr/>
        </p:nvSpPr>
        <p:spPr bwMode="auto">
          <a:xfrm>
            <a:off x="304800" y="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Electric Field Lines</a:t>
            </a:r>
            <a:endParaRPr lang="en-US" sz="1800"/>
          </a:p>
        </p:txBody>
      </p:sp>
      <p:sp>
        <p:nvSpPr>
          <p:cNvPr id="143392" name="Text Box 32"/>
          <p:cNvSpPr txBox="1">
            <a:spLocks noChangeArrowheads="1"/>
          </p:cNvSpPr>
          <p:nvPr/>
        </p:nvSpPr>
        <p:spPr bwMode="auto">
          <a:xfrm>
            <a:off x="457200" y="635000"/>
            <a:ext cx="845820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Point the direction a positive charge would start to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304800" y="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Electric Field Lines</a:t>
            </a:r>
            <a:endParaRPr lang="en-US" sz="1800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457200" y="635000"/>
            <a:ext cx="84582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There can be no Electric field within a conductor</a:t>
            </a:r>
          </a:p>
          <a:p>
            <a:r>
              <a:rPr lang="en-US" sz="2800"/>
              <a:t>(good conductor, static charges)</a:t>
            </a:r>
          </a:p>
        </p:txBody>
      </p:sp>
      <p:pic>
        <p:nvPicPr>
          <p:cNvPr id="144389" name="Picture 5" descr="D:\Documents\Gianfigs\CHAP16\FIGURES\FG16_31.PCT"/>
          <p:cNvPicPr>
            <a:picLocks noChangeAspect="1" noChangeArrowheads="1"/>
          </p:cNvPicPr>
          <p:nvPr/>
        </p:nvPicPr>
        <p:blipFill>
          <a:blip r:embed="rId2" cstate="print"/>
          <a:srcRect l="27005" t="14500" r="20984" b="17999"/>
          <a:stretch>
            <a:fillRect/>
          </a:stretch>
        </p:blipFill>
        <p:spPr bwMode="auto">
          <a:xfrm>
            <a:off x="1828800" y="1546490"/>
            <a:ext cx="5410200" cy="4065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Electric Field Lines</a:t>
            </a:r>
            <a:endParaRPr lang="en-US" sz="1800"/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457200" y="635000"/>
            <a:ext cx="84582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There can be no Electric field within a conductor</a:t>
            </a:r>
          </a:p>
          <a:p>
            <a:r>
              <a:rPr lang="en-US" sz="2800"/>
              <a:t>(good conductor, static charges)</a:t>
            </a:r>
          </a:p>
        </p:txBody>
      </p:sp>
      <p:pic>
        <p:nvPicPr>
          <p:cNvPr id="145413" name="Picture 5" descr="D:\Documents\Gianfigs\CHAP16\FIGURES\FG16_33.PCT"/>
          <p:cNvPicPr>
            <a:picLocks noChangeAspect="1" noChangeArrowheads="1"/>
          </p:cNvPicPr>
          <p:nvPr/>
        </p:nvPicPr>
        <p:blipFill>
          <a:blip r:embed="rId2" cstate="print"/>
          <a:srcRect l="52011" t="20000" r="28986" b="18500"/>
          <a:stretch>
            <a:fillRect/>
          </a:stretch>
        </p:blipFill>
        <p:spPr bwMode="auto">
          <a:xfrm>
            <a:off x="2873376" y="1587500"/>
            <a:ext cx="3298825" cy="393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Electric Field Lines</a:t>
            </a:r>
            <a:endParaRPr lang="en-US" sz="1800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457200" y="635000"/>
            <a:ext cx="84582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Electric Field lines are always perpendicular to the surface of a conductor</a:t>
            </a:r>
          </a:p>
        </p:txBody>
      </p:sp>
      <p:pic>
        <p:nvPicPr>
          <p:cNvPr id="146437" name="Picture 5" descr="D:\Documents\Gianfigs\CHAP16\FIGURES\FG16_32.PCT"/>
          <p:cNvPicPr>
            <a:picLocks noChangeAspect="1" noChangeArrowheads="1"/>
          </p:cNvPicPr>
          <p:nvPr/>
        </p:nvPicPr>
        <p:blipFill>
          <a:blip r:embed="rId2" cstate="print"/>
          <a:srcRect l="23004" t="21500" r="19983" b="15500"/>
          <a:stretch>
            <a:fillRect/>
          </a:stretch>
        </p:blipFill>
        <p:spPr bwMode="auto">
          <a:xfrm>
            <a:off x="1676400" y="1460501"/>
            <a:ext cx="5410200" cy="3321844"/>
          </a:xfrm>
          <a:prstGeom prst="rect">
            <a:avLst/>
          </a:prstGeom>
          <a:noFill/>
        </p:spPr>
      </p:pic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609601" y="4818063"/>
            <a:ext cx="8221994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Charge would move along the conductor if they weren’t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  <p:bldP spid="14643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137</Words>
  <Application>Microsoft Office PowerPoint</Application>
  <PresentationFormat>On-screen Show (16:10)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414</cp:revision>
  <dcterms:created xsi:type="dcterms:W3CDTF">2001-03-01T17:38:38Z</dcterms:created>
  <dcterms:modified xsi:type="dcterms:W3CDTF">2020-10-13T23:17:48Z</dcterms:modified>
</cp:coreProperties>
</file>