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3" r:id="rId2"/>
    <p:sldId id="411" r:id="rId3"/>
    <p:sldId id="412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>
      <p:cViewPr>
        <p:scale>
          <a:sx n="100" d="100"/>
          <a:sy n="100" d="100"/>
        </p:scale>
        <p:origin x="-199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DFF96-D456-412A-858D-9FDF3C109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F1280-A4CA-42BA-8656-189BD50B2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D3792-FDAD-42BE-AD84-26070E3F7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79B9F-8B19-4749-A806-FD338E8D3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9A66F-B438-4CF6-A1EB-03ED46748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55F66-5849-463E-8ADC-1D2298763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D9884-F084-49B9-B52A-ACB159D4B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75469-E7B2-40EE-932C-AA2124D84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0D484-702D-4F95-8A02-5EBA17754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08D80-7852-4875-93DA-9EBA50350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87E59-6AD8-42DA-BC33-F7835C739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DC3273-A323-482B-AB27-5D80B9AFE0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52400" y="38100"/>
            <a:ext cx="86868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What work to bring a </a:t>
            </a:r>
            <a:r>
              <a:rPr lang="en-US" sz="2800" dirty="0" smtClean="0"/>
              <a:t>2.30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C charge from </a:t>
            </a:r>
            <a:r>
              <a:rPr lang="en-US" sz="2800" dirty="0" smtClean="0"/>
              <a:t>24.0 cm from a </a:t>
            </a:r>
          </a:p>
          <a:p>
            <a:r>
              <a:rPr lang="en-US" sz="2800" dirty="0" smtClean="0"/>
              <a:t>1.50 µC charge to 11.0 cm from a 1.50 </a:t>
            </a:r>
            <a:r>
              <a:rPr lang="el-GR" sz="2800" dirty="0" smtClean="0"/>
              <a:t>μ</a:t>
            </a:r>
            <a:r>
              <a:rPr lang="en-US" sz="2800" dirty="0" smtClean="0"/>
              <a:t>C charge</a:t>
            </a:r>
            <a:endParaRPr lang="en-US" sz="2800" dirty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8045450" y="1481138"/>
            <a:ext cx="838200" cy="698500"/>
            <a:chOff x="432" y="1104"/>
            <a:chExt cx="528" cy="528"/>
          </a:xfrm>
        </p:grpSpPr>
        <p:sp>
          <p:nvSpPr>
            <p:cNvPr id="150556" name="Oval 28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7" name="Text Box 29"/>
            <p:cNvSpPr txBox="1">
              <a:spLocks noChangeArrowheads="1"/>
            </p:cNvSpPr>
            <p:nvPr/>
          </p:nvSpPr>
          <p:spPr bwMode="auto">
            <a:xfrm>
              <a:off x="545" y="1168"/>
              <a:ext cx="229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endParaRPr lang="en-US" sz="2800" baseline="-25000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73050" y="1481138"/>
            <a:ext cx="838200" cy="698500"/>
            <a:chOff x="432" y="1104"/>
            <a:chExt cx="528" cy="528"/>
          </a:xfrm>
        </p:grpSpPr>
        <p:sp>
          <p:nvSpPr>
            <p:cNvPr id="150559" name="Oval 31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60" name="Text Box 32"/>
            <p:cNvSpPr txBox="1">
              <a:spLocks noChangeArrowheads="1"/>
            </p:cNvSpPr>
            <p:nvPr/>
          </p:nvSpPr>
          <p:spPr bwMode="auto">
            <a:xfrm>
              <a:off x="545" y="1168"/>
              <a:ext cx="229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endParaRPr lang="en-US" sz="2800" baseline="-25000"/>
            </a:p>
          </p:txBody>
        </p:sp>
      </p:grp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76200" y="1028701"/>
            <a:ext cx="1370888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+1.5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7861300" y="1028700"/>
            <a:ext cx="1370888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+2.3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C</a:t>
            </a:r>
          </a:p>
        </p:txBody>
      </p:sp>
      <p:sp>
        <p:nvSpPr>
          <p:cNvPr id="150564" name="Line 36"/>
          <p:cNvSpPr>
            <a:spLocks noChangeShapeType="1"/>
          </p:cNvSpPr>
          <p:nvPr/>
        </p:nvSpPr>
        <p:spPr bwMode="auto">
          <a:xfrm>
            <a:off x="685800" y="1817158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3792539" y="1334294"/>
            <a:ext cx="13404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24.0 cm</a:t>
            </a:r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76200" y="4031040"/>
            <a:ext cx="298350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Find initial voltage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Find final voltage</a:t>
            </a:r>
          </a:p>
          <a:p>
            <a:pPr marL="457200" indent="-457200">
              <a:buFontTx/>
              <a:buAutoNum type="arabicPeriod"/>
            </a:pPr>
            <a:r>
              <a:rPr lang="en-US" dirty="0">
                <a:sym typeface="Symbol" pitchFamily="18" charset="2"/>
              </a:rPr>
              <a:t></a:t>
            </a:r>
            <a:r>
              <a:rPr lang="en-US" dirty="0"/>
              <a:t>V = final - initial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W </a:t>
            </a:r>
            <a:r>
              <a:rPr lang="en-US" dirty="0"/>
              <a:t>= </a:t>
            </a:r>
            <a:r>
              <a:rPr lang="el-GR" dirty="0"/>
              <a:t>Δ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err="1" smtClean="0"/>
              <a:t>q</a:t>
            </a:r>
            <a:endParaRPr lang="en-US" dirty="0"/>
          </a:p>
        </p:txBody>
      </p: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352800" y="2933700"/>
            <a:ext cx="838200" cy="698500"/>
            <a:chOff x="432" y="1104"/>
            <a:chExt cx="528" cy="528"/>
          </a:xfrm>
        </p:grpSpPr>
        <p:sp>
          <p:nvSpPr>
            <p:cNvPr id="16" name="Oval 28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545" y="1168"/>
              <a:ext cx="229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endParaRPr lang="en-US" sz="2800" baseline="-25000"/>
            </a:p>
          </p:txBody>
        </p:sp>
      </p:grpSp>
      <p:grpSp>
        <p:nvGrpSpPr>
          <p:cNvPr id="18" name="Group 30"/>
          <p:cNvGrpSpPr>
            <a:grpSpLocks/>
          </p:cNvGrpSpPr>
          <p:nvPr/>
        </p:nvGrpSpPr>
        <p:grpSpPr bwMode="auto">
          <a:xfrm>
            <a:off x="273050" y="2997200"/>
            <a:ext cx="838200" cy="698500"/>
            <a:chOff x="432" y="1104"/>
            <a:chExt cx="528" cy="528"/>
          </a:xfrm>
        </p:grpSpPr>
        <p:sp>
          <p:nvSpPr>
            <p:cNvPr id="19" name="Oval 31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545" y="1168"/>
              <a:ext cx="229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endParaRPr lang="en-US" sz="2800" baseline="-25000"/>
            </a:p>
          </p:txBody>
        </p:sp>
      </p:grp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76200" y="2544763"/>
            <a:ext cx="1370888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+1.5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3200400" y="2476500"/>
            <a:ext cx="1370888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+2.3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C</a:t>
            </a:r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685800" y="333322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1600200" y="2705100"/>
            <a:ext cx="1327095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11.0 </a:t>
            </a:r>
            <a:r>
              <a:rPr lang="en-US" sz="2800" dirty="0"/>
              <a:t>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429000" y="1905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 A is -1.20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C, charge B is +3.40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C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What work would it take to move a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-6.70x10</a:t>
            </a:r>
            <a:r>
              <a:rPr lang="en-US" baseline="30000" dirty="0" smtClean="0">
                <a:latin typeface="Times New Roman"/>
                <a:cs typeface="Times New Roman"/>
              </a:rPr>
              <a:t>-3</a:t>
            </a:r>
            <a:r>
              <a:rPr lang="en-US" dirty="0" smtClean="0">
                <a:latin typeface="Times New Roman"/>
                <a:cs typeface="Times New Roman"/>
              </a:rPr>
              <a:t>C charge from p to q?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51435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-18.0 </a:t>
            </a:r>
            <a:r>
              <a:rPr lang="en-US" dirty="0" smtClean="0"/>
              <a:t>J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"/>
            <a:ext cx="3067771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4914900"/>
            <a:ext cx="145521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24200" y="1143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A is </a:t>
            </a:r>
            <a:r>
              <a:rPr lang="en-US" dirty="0" smtClean="0"/>
              <a:t>2.30x10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kg, mass B is </a:t>
            </a:r>
            <a:r>
              <a:rPr lang="en-US" dirty="0" smtClean="0"/>
              <a:t>8.70x10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kg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What work would it take to move a 4.50 kg mass from q to p?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43500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-805 J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2989611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991100"/>
            <a:ext cx="117835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4205</TotalTime>
  <Words>130</Words>
  <Application>Microsoft Office PowerPoint</Application>
  <PresentationFormat>On-screen Show (16:10)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549</cp:revision>
  <dcterms:created xsi:type="dcterms:W3CDTF">2012-09-16T18:47:56Z</dcterms:created>
  <dcterms:modified xsi:type="dcterms:W3CDTF">2018-11-13T22:03:06Z</dcterms:modified>
</cp:coreProperties>
</file>