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9" r:id="rId2"/>
    <p:sldId id="413" r:id="rId3"/>
    <p:sldId id="411" r:id="rId4"/>
    <p:sldId id="414" r:id="rId5"/>
    <p:sldId id="328" r:id="rId6"/>
    <p:sldId id="329" r:id="rId7"/>
    <p:sldId id="388" r:id="rId8"/>
    <p:sldId id="402" r:id="rId9"/>
    <p:sldId id="416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31"/>
  </p:normalViewPr>
  <p:slideViewPr>
    <p:cSldViewPr>
      <p:cViewPr>
        <p:scale>
          <a:sx n="100" d="100"/>
          <a:sy n="100" d="100"/>
        </p:scale>
        <p:origin x="560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3C13-72DF-42DF-9ED0-80D428511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995E6-6CDE-414D-A032-8860B6EE6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9182-4553-4E0E-8D61-A016AD984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3529-7F49-495C-B39E-278782623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407BC-6B20-4576-8233-39061D70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78A2-C742-4241-9710-1F13B01DD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C0C1F-B07D-458A-92C4-43519F895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57A34-5619-4DFC-A8AA-53B6FD911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B9522-E0D9-413C-A4DF-C97C4B518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B82-BBA1-4141-B639-D2171D067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64729-47C0-494B-AC81-5C6A10EC8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0C29880-2B13-4979-A533-FCB80CFA1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/>
              <a:t>Potential due to Point Sources</a:t>
            </a:r>
            <a:endParaRPr lang="en-US" sz="1100"/>
          </a:p>
        </p:txBody>
      </p:sp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47700"/>
            <a:ext cx="1247775" cy="485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57300"/>
            <a:ext cx="1162050" cy="752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647700"/>
            <a:ext cx="1009650" cy="409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304800" y="2921000"/>
            <a:ext cx="762000" cy="698500"/>
            <a:chOff x="432" y="1104"/>
            <a:chExt cx="528" cy="528"/>
          </a:xfrm>
        </p:grpSpPr>
        <p:sp>
          <p:nvSpPr>
            <p:cNvPr id="2059" name="Oval 63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Text Box 64"/>
            <p:cNvSpPr txBox="1">
              <a:spLocks noChangeArrowheads="1"/>
            </p:cNvSpPr>
            <p:nvPr/>
          </p:nvSpPr>
          <p:spPr bwMode="auto">
            <a:xfrm>
              <a:off x="545" y="1168"/>
              <a:ext cx="308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Q</a:t>
              </a:r>
              <a:endParaRPr lang="en-US" sz="2800" baseline="-25000" dirty="0"/>
            </a:p>
          </p:txBody>
        </p:sp>
      </p:grpSp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3124200" y="30099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cxnSp>
        <p:nvCxnSpPr>
          <p:cNvPr id="2056" name="Straight Arrow Connector 14"/>
          <p:cNvCxnSpPr>
            <a:cxnSpLocks noChangeShapeType="1"/>
          </p:cNvCxnSpPr>
          <p:nvPr/>
        </p:nvCxnSpPr>
        <p:spPr bwMode="auto">
          <a:xfrm>
            <a:off x="685800" y="3848100"/>
            <a:ext cx="2590800" cy="0"/>
          </a:xfrm>
          <a:prstGeom prst="straightConnector1">
            <a:avLst/>
          </a:prstGeom>
          <a:noFill/>
          <a:ln w="38100" algn="ctr">
            <a:noFill/>
            <a:round/>
            <a:headEnd/>
            <a:tailEnd type="arrow" w="med" len="med"/>
          </a:ln>
        </p:spPr>
      </p:cxnSp>
      <p:cxnSp>
        <p:nvCxnSpPr>
          <p:cNvPr id="2057" name="Straight Arrow Connector 15"/>
          <p:cNvCxnSpPr>
            <a:cxnSpLocks noChangeShapeType="1"/>
          </p:cNvCxnSpPr>
          <p:nvPr/>
        </p:nvCxnSpPr>
        <p:spPr bwMode="auto">
          <a:xfrm>
            <a:off x="685800" y="3848100"/>
            <a:ext cx="25908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58" name="TextBox 16"/>
          <p:cNvSpPr txBox="1">
            <a:spLocks noChangeArrowheads="1"/>
          </p:cNvSpPr>
          <p:nvPr/>
        </p:nvSpPr>
        <p:spPr bwMode="auto">
          <a:xfrm>
            <a:off x="1676400" y="3848100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/>
              <a:t>Potential due to Point Sources</a:t>
            </a:r>
            <a:endParaRPr lang="en-US" sz="110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562600" y="1638300"/>
            <a:ext cx="3657600" cy="1200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e</a:t>
            </a:r>
            <a:r>
              <a:rPr lang="en-US" dirty="0"/>
              <a:t> = Potential at distance r</a:t>
            </a:r>
          </a:p>
          <a:p>
            <a:r>
              <a:rPr lang="en-US" dirty="0" smtClean="0"/>
              <a:t>Q </a:t>
            </a:r>
            <a:r>
              <a:rPr lang="en-US" dirty="0"/>
              <a:t>= charge (C)</a:t>
            </a:r>
          </a:p>
          <a:p>
            <a:r>
              <a:rPr lang="en-US" dirty="0"/>
              <a:t>r = distance (m)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7325" y="952500"/>
            <a:ext cx="1057275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9600" y="1638300"/>
            <a:ext cx="3657600" cy="1938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g</a:t>
            </a:r>
            <a:r>
              <a:rPr lang="en-US"/>
              <a:t> = Potential at distance r</a:t>
            </a:r>
          </a:p>
          <a:p>
            <a:r>
              <a:rPr lang="en-US" dirty="0"/>
              <a:t>m = mass (kg)</a:t>
            </a:r>
          </a:p>
          <a:p>
            <a:r>
              <a:rPr lang="en-US" dirty="0"/>
              <a:t>r = distance (m)</a:t>
            </a:r>
          </a:p>
          <a:p>
            <a:endParaRPr lang="en-US" dirty="0"/>
          </a:p>
          <a:p>
            <a:r>
              <a:rPr lang="en-US" dirty="0"/>
              <a:t>(why -)</a:t>
            </a:r>
          </a:p>
        </p:txBody>
      </p:sp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71550"/>
            <a:ext cx="1362075" cy="7429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81000" y="419100"/>
            <a:ext cx="8550275" cy="1200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1: A van de </a:t>
            </a:r>
            <a:r>
              <a:rPr lang="en-US" dirty="0" err="1"/>
              <a:t>Graaff</a:t>
            </a:r>
            <a:r>
              <a:rPr lang="en-US" dirty="0"/>
              <a:t> generator has an 18 cm radius dome, and a charge of  0.83 </a:t>
            </a:r>
            <a:r>
              <a:rPr lang="el-GR" dirty="0">
                <a:cs typeface="Times New Roman" pitchFamily="18" charset="0"/>
              </a:rPr>
              <a:t>μ</a:t>
            </a:r>
            <a:r>
              <a:rPr lang="en-US" dirty="0">
                <a:cs typeface="Times New Roman" pitchFamily="18" charset="0"/>
              </a:rPr>
              <a:t>C.  What is the voltage at the surface of the dome?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81000" y="4991100"/>
            <a:ext cx="941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41 kV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81000" y="419100"/>
            <a:ext cx="8550275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 2: What is the gravitational potential on the surface of the moon?  Mass = 7.35x10</a:t>
            </a:r>
            <a:r>
              <a:rPr lang="en-US" baseline="30000"/>
              <a:t>22</a:t>
            </a:r>
            <a:r>
              <a:rPr lang="en-US"/>
              <a:t> kg, radius = 1.74x10</a:t>
            </a:r>
            <a:r>
              <a:rPr lang="en-US" baseline="30000"/>
              <a:t>6</a:t>
            </a:r>
            <a:r>
              <a:rPr lang="en-US"/>
              <a:t> m</a:t>
            </a:r>
            <a:endParaRPr lang="en-US">
              <a:cs typeface="Times New Roman" pitchFamily="18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1000" y="4991100"/>
            <a:ext cx="203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pitchFamily="18" charset="0"/>
              </a:rPr>
              <a:t>-2.82x10</a:t>
            </a:r>
            <a:r>
              <a:rPr lang="en-US" baseline="30000">
                <a:cs typeface="Times New Roman" pitchFamily="18" charset="0"/>
              </a:rPr>
              <a:t>6</a:t>
            </a:r>
            <a:r>
              <a:rPr lang="en-US">
                <a:cs typeface="Times New Roman" pitchFamily="18" charset="0"/>
              </a:rPr>
              <a:t> J/kg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54075" y="889000"/>
            <a:ext cx="7423150" cy="1754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u="sng"/>
              <a:t>Whiteboards:</a:t>
            </a:r>
          </a:p>
          <a:p>
            <a:pPr algn="ctr"/>
            <a:r>
              <a:rPr lang="en-US" sz="3600"/>
              <a:t> Potential due to point charge and mass</a:t>
            </a:r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" action="ppaction://noaction"/>
              </a:rPr>
              <a:t>2</a:t>
            </a:r>
            <a:r>
              <a:rPr lang="en-US" sz="3600"/>
              <a:t> | </a:t>
            </a:r>
            <a:r>
              <a:rPr lang="en-US" sz="3600">
                <a:hlinkClick r:id="" action="ppaction://noaction"/>
              </a:rPr>
              <a:t>3</a:t>
            </a:r>
            <a:r>
              <a:rPr lang="en-US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5143500"/>
            <a:ext cx="16843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-3.91x10</a:t>
            </a:r>
            <a:r>
              <a:rPr lang="en-US" baseline="30000"/>
              <a:t>5</a:t>
            </a:r>
            <a:r>
              <a:rPr lang="en-US"/>
              <a:t> V</a:t>
            </a:r>
          </a:p>
        </p:txBody>
      </p:sp>
      <p:sp>
        <p:nvSpPr>
          <p:cNvPr id="7171" name="Text Box 23"/>
          <p:cNvSpPr txBox="1">
            <a:spLocks noChangeArrowheads="1"/>
          </p:cNvSpPr>
          <p:nvPr/>
        </p:nvSpPr>
        <p:spPr bwMode="auto">
          <a:xfrm>
            <a:off x="304800" y="1143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Lauren Order is 3.45 m from a -150. </a:t>
            </a:r>
            <a:r>
              <a:rPr lang="en-US">
                <a:sym typeface="Symbol" pitchFamily="18" charset="2"/>
              </a:rPr>
              <a:t>C charge.  What is the voltage at this point?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5143500"/>
            <a:ext cx="12604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0.22 </a:t>
            </a:r>
            <a:r>
              <a:rPr lang="en-US">
                <a:sym typeface="Symbol" pitchFamily="18" charset="2"/>
              </a:rPr>
              <a:t>C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Alex Tudance measures a voltage of 25,000 volts near a Van de Graaff generator whose dome is 7.8 cm in radius.  What is the charge on the dome?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5067300"/>
            <a:ext cx="197961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-6.24x10</a:t>
            </a:r>
            <a:r>
              <a:rPr lang="en-US" baseline="30000"/>
              <a:t>7</a:t>
            </a:r>
            <a:r>
              <a:rPr lang="en-US"/>
              <a:t> J/kg</a:t>
            </a:r>
            <a:endParaRPr lang="en-US">
              <a:sym typeface="Symbol" pitchFamily="18" charset="2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04800" y="1143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 gravitational potential on the surface of the earth?</a:t>
            </a:r>
          </a:p>
          <a:p>
            <a:r>
              <a:rPr lang="en-US"/>
              <a:t>m = 5.97x10</a:t>
            </a:r>
            <a:r>
              <a:rPr lang="en-US" baseline="30000"/>
              <a:t>24</a:t>
            </a:r>
            <a:r>
              <a:rPr lang="en-US"/>
              <a:t> kg, r = 6.38x10</a:t>
            </a:r>
            <a:r>
              <a:rPr lang="en-US" baseline="30000"/>
              <a:t>6</a:t>
            </a:r>
            <a:r>
              <a:rPr lang="en-US"/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5067300"/>
            <a:ext cx="16541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4.90x10</a:t>
            </a:r>
            <a:r>
              <a:rPr lang="en-US" baseline="30000"/>
              <a:t>6</a:t>
            </a:r>
            <a:r>
              <a:rPr lang="en-US"/>
              <a:t> m</a:t>
            </a:r>
            <a:endParaRPr lang="en-US">
              <a:sym typeface="Symbol" pitchFamily="18" charset="2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04800" y="1143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At what distance from the center of the moon is the gravitational potential -1.00x10</a:t>
            </a:r>
            <a:r>
              <a:rPr lang="en-US" baseline="30000"/>
              <a:t>6</a:t>
            </a:r>
            <a:r>
              <a:rPr lang="en-US"/>
              <a:t> J/kg?  Mass = 7.35x10</a:t>
            </a:r>
            <a:r>
              <a:rPr lang="en-US" baseline="30000"/>
              <a:t>22</a:t>
            </a:r>
            <a:r>
              <a:rPr lang="en-US"/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236</Words>
  <Application>Microsoft Macintosh PowerPoint</Application>
  <PresentationFormat>On-screen Show (16:10)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534</cp:revision>
  <dcterms:created xsi:type="dcterms:W3CDTF">2012-09-16T18:47:56Z</dcterms:created>
  <dcterms:modified xsi:type="dcterms:W3CDTF">2018-11-08T22:31:05Z</dcterms:modified>
</cp:coreProperties>
</file>