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29" r:id="rId2"/>
    <p:sldId id="330" r:id="rId3"/>
    <p:sldId id="331" r:id="rId4"/>
    <p:sldId id="332" r:id="rId5"/>
    <p:sldId id="333" r:id="rId6"/>
    <p:sldId id="335" r:id="rId7"/>
    <p:sldId id="334" r:id="rId8"/>
    <p:sldId id="336" r:id="rId9"/>
    <p:sldId id="337" r:id="rId10"/>
    <p:sldId id="338" r:id="rId11"/>
    <p:sldId id="339" r:id="rId12"/>
    <p:sldId id="340" r:id="rId13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44" y="-696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45C797-5787-4D2A-AF3D-7746C33AB50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944669-CC78-4181-9F6D-2F596101D78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08000"/>
            <a:ext cx="19431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08000"/>
            <a:ext cx="5676900" cy="4572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B5B411-9A25-43B2-9A2D-619F3FE8DF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0F625C-1453-4F25-8526-EA266CC0577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1FEA47-6CA1-45F9-887E-169A4DB4083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15B246-A57D-4F16-97B7-57A576951A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6313CF-790C-4AED-A7A0-0F652548D14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C79DA8-621D-4A31-B73A-FBDF938457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A72413-BBDB-414E-BF92-6385F5AE16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30BB1B-F55A-4EFC-A847-354652B6D7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F81BA2-DBE9-46CF-8B84-2E5649B349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08000"/>
            <a:ext cx="77724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51000"/>
            <a:ext cx="77724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70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22CDD18-AB4C-4E7D-A3A0-C0CCD5A6204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Text Box 23"/>
          <p:cNvSpPr txBox="1">
            <a:spLocks noChangeArrowheads="1"/>
          </p:cNvSpPr>
          <p:nvPr/>
        </p:nvSpPr>
        <p:spPr bwMode="auto">
          <a:xfrm>
            <a:off x="152400" y="114300"/>
            <a:ext cx="88392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dirty="0" smtClean="0"/>
              <a:t>1</a:t>
            </a:r>
            <a:r>
              <a:rPr lang="en-US" dirty="0" smtClean="0"/>
              <a:t>. What is the force on, and the electric field surrounding (magnitude and direction) an electron if it is accelerated upward at 5.20x10</a:t>
            </a:r>
            <a:r>
              <a:rPr lang="en-US" baseline="30000" dirty="0" smtClean="0"/>
              <a:t>15</a:t>
            </a:r>
            <a:r>
              <a:rPr lang="en-US" dirty="0" smtClean="0"/>
              <a:t> m/s/s? (4.74x10</a:t>
            </a:r>
            <a:r>
              <a:rPr lang="en-US" baseline="30000" dirty="0" smtClean="0"/>
              <a:t>-15</a:t>
            </a:r>
            <a:r>
              <a:rPr lang="en-US" dirty="0" smtClean="0"/>
              <a:t> N up, 2.96x10</a:t>
            </a:r>
            <a:r>
              <a:rPr lang="en-US" baseline="30000" dirty="0" smtClean="0"/>
              <a:t>4</a:t>
            </a:r>
            <a:r>
              <a:rPr lang="en-US" dirty="0" smtClean="0"/>
              <a:t> N/C down)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190500"/>
            <a:ext cx="8534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9. An </a:t>
            </a:r>
            <a:r>
              <a:rPr lang="en-US" dirty="0" smtClean="0"/>
              <a:t>object with a charge of +4.50 </a:t>
            </a:r>
            <a:r>
              <a:rPr lang="en-US" dirty="0" smtClean="0">
                <a:sym typeface="Symbol"/>
              </a:rPr>
              <a:t></a:t>
            </a:r>
            <a:r>
              <a:rPr lang="en-US" dirty="0" smtClean="0"/>
              <a:t>C is suspended against gravity between two horizontal parallel plates that are 1.4 cm apart.  What mass does the object have if this requires 260. V to accomplish?  Which plate is positive, the top or the bottom? (8.52 g, bottom)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190500"/>
            <a:ext cx="8534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10. A </a:t>
            </a:r>
            <a:r>
              <a:rPr lang="en-US" dirty="0" smtClean="0"/>
              <a:t>2.30 gram object is suspended against gravity between two horizontal parallel plates that are 3.80 cm apart.  What charge does the object have if this requires 75.0 V to accomplish? If the positive plate is on the top, is the charge positive or negative?  (11.4 µC (1.14x10</a:t>
            </a:r>
            <a:r>
              <a:rPr lang="en-US" baseline="30000" dirty="0" smtClean="0"/>
              <a:t>-5</a:t>
            </a:r>
            <a:r>
              <a:rPr lang="en-US" dirty="0" smtClean="0"/>
              <a:t> C), negative)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190500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Question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Text Box 23"/>
          <p:cNvSpPr txBox="1">
            <a:spLocks noChangeArrowheads="1"/>
          </p:cNvSpPr>
          <p:nvPr/>
        </p:nvSpPr>
        <p:spPr bwMode="auto">
          <a:xfrm>
            <a:off x="152400" y="114300"/>
            <a:ext cx="8839200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dirty="0" smtClean="0"/>
              <a:t>2</a:t>
            </a:r>
            <a:r>
              <a:rPr lang="en-US" dirty="0" smtClean="0"/>
              <a:t>. A 1.50-gram object is suspended against gravity between two horizontal parallel plates that are 5.20 cm apart.  What charge does the object have if this requires 537 V to accomplish?  If the top plate is negative, is the charge positive or negative?  (+1.42 µC, positive)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Text Box 23"/>
          <p:cNvSpPr txBox="1">
            <a:spLocks noChangeArrowheads="1"/>
          </p:cNvSpPr>
          <p:nvPr/>
        </p:nvSpPr>
        <p:spPr bwMode="auto">
          <a:xfrm>
            <a:off x="152400" y="114300"/>
            <a:ext cx="88392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dirty="0" smtClean="0"/>
              <a:t>3</a:t>
            </a:r>
            <a:r>
              <a:rPr lang="en-US" dirty="0" smtClean="0"/>
              <a:t>. Two point masses have a force of attraction of 2.30x10</a:t>
            </a:r>
            <a:r>
              <a:rPr lang="en-US" baseline="30000" dirty="0" smtClean="0"/>
              <a:t>-12</a:t>
            </a:r>
            <a:r>
              <a:rPr lang="en-US" dirty="0" smtClean="0"/>
              <a:t> N when they are separated by 56.0 cm.  What is their separation if the force of attraction is 5.80x10</a:t>
            </a:r>
            <a:r>
              <a:rPr lang="en-US" baseline="30000" dirty="0" smtClean="0"/>
              <a:t>-12</a:t>
            </a:r>
            <a:r>
              <a:rPr lang="en-US" dirty="0" smtClean="0"/>
              <a:t> N? (35.3 cm)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Text Box 23"/>
          <p:cNvSpPr txBox="1">
            <a:spLocks noChangeArrowheads="1"/>
          </p:cNvSpPr>
          <p:nvPr/>
        </p:nvSpPr>
        <p:spPr bwMode="auto">
          <a:xfrm>
            <a:off x="152400" y="114300"/>
            <a:ext cx="88392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dirty="0" smtClean="0"/>
              <a:t>4</a:t>
            </a:r>
            <a:r>
              <a:rPr lang="en-US" dirty="0" smtClean="0"/>
              <a:t>. Find the net force and direction on mass </a:t>
            </a:r>
            <a:r>
              <a:rPr lang="en-US" b="1" dirty="0" smtClean="0"/>
              <a:t>A</a:t>
            </a:r>
            <a:r>
              <a:rPr lang="en-US" dirty="0" smtClean="0"/>
              <a:t> and mass </a:t>
            </a:r>
            <a:r>
              <a:rPr lang="en-US" b="1" dirty="0" smtClean="0"/>
              <a:t>B</a:t>
            </a:r>
            <a:r>
              <a:rPr lang="en-US" dirty="0" smtClean="0"/>
              <a:t>: (A: 10.8 N right, B: 1.72 N left)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257300"/>
            <a:ext cx="6100838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Text Box 23"/>
          <p:cNvSpPr txBox="1">
            <a:spLocks noChangeArrowheads="1"/>
          </p:cNvSpPr>
          <p:nvPr/>
        </p:nvSpPr>
        <p:spPr bwMode="auto">
          <a:xfrm>
            <a:off x="152400" y="114300"/>
            <a:ext cx="8839200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dirty="0" smtClean="0"/>
              <a:t>5</a:t>
            </a:r>
            <a:r>
              <a:rPr lang="en-US" dirty="0" smtClean="0"/>
              <a:t>.  Each grid line is a meter. Charge A is +160. µC, and charge B is -210. µC, and C is +630. µC.  </a:t>
            </a:r>
            <a:r>
              <a:rPr lang="en-US" b="1" dirty="0" smtClean="0"/>
              <a:t>Calculate the force on charge A</a:t>
            </a:r>
            <a:r>
              <a:rPr lang="en-US" dirty="0" smtClean="0"/>
              <a:t>.  Draw the force vector and label its magnitude and direction. (144 N left and up at 68.4</a:t>
            </a:r>
            <a:r>
              <a:rPr lang="en-US" baseline="30000" dirty="0" smtClean="0"/>
              <a:t>o</a:t>
            </a:r>
            <a:r>
              <a:rPr lang="en-US" dirty="0" smtClean="0"/>
              <a:t> above the x-axis)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2247900"/>
            <a:ext cx="1905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190500"/>
            <a:ext cx="8534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6. A </a:t>
            </a:r>
            <a:r>
              <a:rPr lang="en-US" dirty="0" smtClean="0"/>
              <a:t>0.310-gram object with a charge of -1.80 </a:t>
            </a:r>
            <a:r>
              <a:rPr lang="en-US" dirty="0" smtClean="0">
                <a:sym typeface="Symbol"/>
              </a:rPr>
              <a:t></a:t>
            </a:r>
            <a:r>
              <a:rPr lang="en-US" dirty="0" smtClean="0"/>
              <a:t>C is suspended against gravity between two horizontal parallel plates.  The plates have a voltage of 150. V across them, what is their separation?  Which plate is the positive plate?  (8.88 cm, top)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190500"/>
            <a:ext cx="8534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dirty="0" smtClean="0"/>
              <a:t>7. A </a:t>
            </a:r>
            <a:r>
              <a:rPr lang="en-US" dirty="0" smtClean="0"/>
              <a:t>0.980-gram object with a charge of +0.780 </a:t>
            </a:r>
            <a:r>
              <a:rPr lang="en-US" dirty="0" smtClean="0">
                <a:sym typeface="Symbol"/>
              </a:rPr>
              <a:t></a:t>
            </a:r>
            <a:r>
              <a:rPr lang="en-US" dirty="0" smtClean="0"/>
              <a:t>C is suspended against gravity between two horizontal parallel plates that are 3.80 cm apart.  What voltage does this require, and which plate is the positive plate? (468 V, bottom)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190500"/>
            <a:ext cx="8534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8. A </a:t>
            </a:r>
            <a:r>
              <a:rPr lang="en-US" dirty="0" smtClean="0"/>
              <a:t>0.450-gram object is suspended against gravity between two horizontal parallel plates that are 1.50 cm apart.  What charge does the object have if this requires 13.0 V to accomplish?  If the top plate is negative, is the charge positive or negative? (5.09 µC, positive)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4031</TotalTime>
  <Words>497</Words>
  <Application>Microsoft Office PowerPoint</Application>
  <PresentationFormat>On-screen Show (16:10)</PresentationFormat>
  <Paragraphs>11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Tualatin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Murray, Christopher</cp:lastModifiedBy>
  <cp:revision>527</cp:revision>
  <dcterms:created xsi:type="dcterms:W3CDTF">2012-09-16T18:47:56Z</dcterms:created>
  <dcterms:modified xsi:type="dcterms:W3CDTF">2018-11-08T21:57:08Z</dcterms:modified>
</cp:coreProperties>
</file>